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9" r:id="rId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FFCCFF"/>
    <a:srgbClr val="FF8001"/>
    <a:srgbClr val="FF9900"/>
    <a:srgbClr val="5EEC3C"/>
    <a:srgbClr val="FFDC47"/>
    <a:srgbClr val="FFABC9"/>
    <a:srgbClr val="FFFF21"/>
    <a:srgbClr val="D99B01"/>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p:cViewPr varScale="1">
        <p:scale>
          <a:sx n="126" d="100"/>
          <a:sy n="126" d="100"/>
        </p:scale>
        <p:origin x="91" y="91"/>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IIHMR%20documents\Certificates%20and%20photos\Fortis%20assignmen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1000" dirty="0"/>
              <a:t>Floor-wise Returns</a:t>
            </a:r>
          </a:p>
        </c:rich>
      </c:tx>
      <c:layout>
        <c:manualLayout>
          <c:xMode val="edge"/>
          <c:yMode val="edge"/>
          <c:x val="0.21312375013778009"/>
          <c:y val="5.9739955413286736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v>7th floor</c:v>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cat>
            <c:strRef>
              <c:f>Sheet1!$R$8:$T$8</c:f>
              <c:strCache>
                <c:ptCount val="2"/>
                <c:pt idx="0">
                  <c:v>May</c:v>
                </c:pt>
                <c:pt idx="1">
                  <c:v>June</c:v>
                </c:pt>
              </c:strCache>
            </c:strRef>
          </c:cat>
          <c:val>
            <c:numRef>
              <c:f>Sheet1!$R$9:$T$9</c:f>
              <c:numCache>
                <c:formatCode>General</c:formatCode>
                <c:ptCount val="3"/>
                <c:pt idx="0">
                  <c:v>295890</c:v>
                </c:pt>
                <c:pt idx="1">
                  <c:v>247000</c:v>
                </c:pt>
                <c:pt idx="2">
                  <c:v>0</c:v>
                </c:pt>
              </c:numCache>
            </c:numRef>
          </c:val>
          <c:extLst>
            <c:ext xmlns:c16="http://schemas.microsoft.com/office/drawing/2014/chart" uri="{C3380CC4-5D6E-409C-BE32-E72D297353CC}">
              <c16:uniqueId val="{00000000-481A-4C58-9148-08FE0C127BA1}"/>
            </c:ext>
          </c:extLst>
        </c:ser>
        <c:ser>
          <c:idx val="1"/>
          <c:order val="1"/>
          <c:tx>
            <c:v>8th floor</c:v>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cat>
            <c:strRef>
              <c:f>Sheet1!$R$8:$T$8</c:f>
              <c:strCache>
                <c:ptCount val="2"/>
                <c:pt idx="0">
                  <c:v>May</c:v>
                </c:pt>
                <c:pt idx="1">
                  <c:v>June</c:v>
                </c:pt>
              </c:strCache>
            </c:strRef>
          </c:cat>
          <c:val>
            <c:numRef>
              <c:f>Sheet1!$R$10:$T$10</c:f>
              <c:numCache>
                <c:formatCode>General</c:formatCode>
                <c:ptCount val="3"/>
                <c:pt idx="0">
                  <c:v>269700</c:v>
                </c:pt>
                <c:pt idx="1">
                  <c:v>656900</c:v>
                </c:pt>
                <c:pt idx="2">
                  <c:v>0</c:v>
                </c:pt>
              </c:numCache>
            </c:numRef>
          </c:val>
          <c:extLst>
            <c:ext xmlns:c16="http://schemas.microsoft.com/office/drawing/2014/chart" uri="{C3380CC4-5D6E-409C-BE32-E72D297353CC}">
              <c16:uniqueId val="{00000001-481A-4C58-9148-08FE0C127BA1}"/>
            </c:ext>
          </c:extLst>
        </c:ser>
        <c:ser>
          <c:idx val="2"/>
          <c:order val="2"/>
          <c:tx>
            <c:v>9th floor</c:v>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cat>
            <c:strRef>
              <c:f>Sheet1!$R$8:$T$8</c:f>
              <c:strCache>
                <c:ptCount val="2"/>
                <c:pt idx="0">
                  <c:v>May</c:v>
                </c:pt>
                <c:pt idx="1">
                  <c:v>June</c:v>
                </c:pt>
              </c:strCache>
            </c:strRef>
          </c:cat>
          <c:val>
            <c:numRef>
              <c:f>Sheet1!$R$11:$T$11</c:f>
              <c:numCache>
                <c:formatCode>General</c:formatCode>
                <c:ptCount val="3"/>
                <c:pt idx="0">
                  <c:v>281130</c:v>
                </c:pt>
                <c:pt idx="1">
                  <c:v>192690</c:v>
                </c:pt>
                <c:pt idx="2">
                  <c:v>0</c:v>
                </c:pt>
              </c:numCache>
            </c:numRef>
          </c:val>
          <c:extLst>
            <c:ext xmlns:c16="http://schemas.microsoft.com/office/drawing/2014/chart" uri="{C3380CC4-5D6E-409C-BE32-E72D297353CC}">
              <c16:uniqueId val="{00000002-481A-4C58-9148-08FE0C127BA1}"/>
            </c:ext>
          </c:extLst>
        </c:ser>
        <c:dLbls>
          <c:showLegendKey val="0"/>
          <c:showVal val="0"/>
          <c:showCatName val="0"/>
          <c:showSerName val="0"/>
          <c:showPercent val="0"/>
          <c:showBubbleSize val="0"/>
        </c:dLbls>
        <c:gapWidth val="100"/>
        <c:overlap val="-24"/>
        <c:axId val="264744944"/>
        <c:axId val="265050016"/>
      </c:barChart>
      <c:catAx>
        <c:axId val="2647449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65050016"/>
        <c:crosses val="autoZero"/>
        <c:auto val="1"/>
        <c:lblAlgn val="ctr"/>
        <c:lblOffset val="100"/>
        <c:noMultiLvlLbl val="0"/>
      </c:catAx>
      <c:valAx>
        <c:axId val="265050016"/>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64744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667D92-2FD7-4BD5-91D2-E3064BC7CB99}" type="datetimeFigureOut">
              <a:rPr lang="en-US" smtClean="0"/>
              <a:t>7/7/2022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ED12E4-DD07-442D-BA1F-42A352737C35}" type="slidenum">
              <a:rPr lang="en-US" smtClean="0"/>
              <a:t>‹#›</a:t>
            </a:fld>
            <a:endParaRPr lang="en-US"/>
          </a:p>
        </p:txBody>
      </p:sp>
    </p:spTree>
    <p:extLst>
      <p:ext uri="{BB962C8B-B14F-4D97-AF65-F5344CB8AC3E}">
        <p14:creationId xmlns:p14="http://schemas.microsoft.com/office/powerpoint/2010/main" val="1708925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76015" y="2877161"/>
            <a:ext cx="6719020" cy="1536528"/>
          </a:xfrm>
          <a:noFill/>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2128720" y="1655520"/>
            <a:ext cx="6566315" cy="1221641"/>
          </a:xfrm>
          <a:noFill/>
        </p:spPr>
        <p:txBody>
          <a:bodyPr>
            <a:normAutofit/>
          </a:bodyPr>
          <a:lstStyle>
            <a:lvl1pPr marL="0" indent="0" algn="r">
              <a:buNone/>
              <a:defRPr sz="2800" b="0" i="0">
                <a:solidFill>
                  <a:srgbClr val="00206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p>
          <a:p>
            <a:r>
              <a:rPr lang="en-US" dirty="0"/>
              <a:t>Master 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7/7/2022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28470"/>
            <a:ext cx="8246070" cy="891995"/>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48966" y="1350110"/>
            <a:ext cx="8246070" cy="3359506"/>
          </a:xfrm>
        </p:spPr>
        <p:txBody>
          <a:bodyPr/>
          <a:lstStyle>
            <a:lvl1pPr algn="l">
              <a:defRPr sz="2800">
                <a:solidFill>
                  <a:srgbClr val="002060"/>
                </a:solidFill>
              </a:defRPr>
            </a:lvl1pPr>
            <a:lvl2pPr algn="l">
              <a:defRPr>
                <a:solidFill>
                  <a:srgbClr val="002060"/>
                </a:solidFill>
              </a:defRPr>
            </a:lvl2pPr>
            <a:lvl3pPr algn="l">
              <a:defRPr>
                <a:solidFill>
                  <a:srgbClr val="002060"/>
                </a:solidFill>
              </a:defRPr>
            </a:lvl3pPr>
            <a:lvl4pPr algn="l">
              <a:defRPr>
                <a:solidFill>
                  <a:srgbClr val="002060"/>
                </a:solidFill>
              </a:defRPr>
            </a:lvl4pPr>
            <a:lvl5pPr algn="l">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1425" y="433880"/>
            <a:ext cx="5955495" cy="572644"/>
          </a:xfrm>
        </p:spPr>
        <p:txBody>
          <a:bodyPr>
            <a:normAutofit/>
          </a:bodyPr>
          <a:lstStyle>
            <a:lvl1pPr algn="l">
              <a:defRPr sz="3600">
                <a:solidFill>
                  <a:srgbClr val="0070C0"/>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2281425" y="1198559"/>
            <a:ext cx="5955495" cy="3511061"/>
          </a:xfrm>
        </p:spPr>
        <p:txBody>
          <a:bodyPr/>
          <a:lstStyle>
            <a:lvl1pPr>
              <a:defRPr sz="2800">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7/7/2022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7/7/2022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7/7/2022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4" y="281175"/>
            <a:ext cx="8246071" cy="763525"/>
          </a:xfrm>
        </p:spPr>
        <p:txBody>
          <a:bodyPr>
            <a:normAutofit/>
          </a:bodyPr>
          <a:lstStyle>
            <a:lvl1pPr algn="r">
              <a:defRPr sz="3600" baseline="0">
                <a:solidFill>
                  <a:schemeClr val="bg1"/>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682115"/>
            <a:ext cx="4040188" cy="479822"/>
          </a:xfrm>
        </p:spPr>
        <p:txBody>
          <a:bodyPr anchor="b"/>
          <a:lstStyle>
            <a:lvl1pPr marL="0" indent="0" algn="ctr">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113635"/>
            <a:ext cx="4040188" cy="2137871"/>
          </a:xfrm>
        </p:spPr>
        <p:txBody>
          <a:bodyPr/>
          <a:lstStyle>
            <a:lvl1pPr algn="ctr">
              <a:defRPr sz="2400">
                <a:solidFill>
                  <a:srgbClr val="002060"/>
                </a:solidFill>
              </a:defRPr>
            </a:lvl1pPr>
            <a:lvl2pPr algn="ctr">
              <a:defRPr sz="2000">
                <a:solidFill>
                  <a:srgbClr val="002060"/>
                </a:solidFill>
              </a:defRPr>
            </a:lvl2pPr>
            <a:lvl3pPr algn="ctr">
              <a:defRPr sz="1800">
                <a:solidFill>
                  <a:srgbClr val="002060"/>
                </a:solidFill>
              </a:defRPr>
            </a:lvl3pPr>
            <a:lvl4pPr algn="ctr">
              <a:defRPr sz="1600">
                <a:solidFill>
                  <a:srgbClr val="002060"/>
                </a:solidFill>
              </a:defRPr>
            </a:lvl4pPr>
            <a:lvl5pPr algn="ctr">
              <a:defRPr sz="1600">
                <a:solidFill>
                  <a:srgbClr val="002060"/>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682115"/>
            <a:ext cx="4041775" cy="479822"/>
          </a:xfrm>
        </p:spPr>
        <p:txBody>
          <a:bodyPr anchor="b"/>
          <a:lstStyle>
            <a:lvl1pPr marL="0" indent="0" algn="ctr">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113635"/>
            <a:ext cx="4041775" cy="2137871"/>
          </a:xfrm>
        </p:spPr>
        <p:txBody>
          <a:bodyPr/>
          <a:lstStyle>
            <a:lvl1pPr algn="ctr">
              <a:defRPr sz="2400">
                <a:solidFill>
                  <a:srgbClr val="002060"/>
                </a:solidFill>
              </a:defRPr>
            </a:lvl1pPr>
            <a:lvl2pPr algn="ctr">
              <a:defRPr sz="2000">
                <a:solidFill>
                  <a:srgbClr val="002060"/>
                </a:solidFill>
              </a:defRPr>
            </a:lvl2pPr>
            <a:lvl3pPr algn="ctr">
              <a:defRPr sz="1800">
                <a:solidFill>
                  <a:srgbClr val="002060"/>
                </a:solidFill>
              </a:defRPr>
            </a:lvl3pPr>
            <a:lvl4pPr algn="ctr">
              <a:defRPr sz="1600">
                <a:solidFill>
                  <a:srgbClr val="002060"/>
                </a:solidFill>
              </a:defRPr>
            </a:lvl4pPr>
            <a:lvl5pPr algn="ctr">
              <a:defRPr sz="1600">
                <a:solidFill>
                  <a:srgbClr val="002060"/>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7/7/2022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7/7/2022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7/7/2022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7/7/2022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7/7/2022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3.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9C780C9-0511-976E-653E-B8B1C2E03521}"/>
              </a:ext>
            </a:extLst>
          </p:cNvPr>
          <p:cNvSpPr/>
          <p:nvPr/>
        </p:nvSpPr>
        <p:spPr>
          <a:xfrm>
            <a:off x="0" y="-121033"/>
            <a:ext cx="9144000" cy="662230"/>
          </a:xfrm>
          <a:prstGeom prst="rect">
            <a:avLst/>
          </a:prstGeom>
          <a:solidFill>
            <a:schemeClr val="bg1"/>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AF82215-42A7-2652-99B9-C9C2BB13D95B}"/>
              </a:ext>
            </a:extLst>
          </p:cNvPr>
          <p:cNvSpPr txBox="1"/>
          <p:nvPr/>
        </p:nvSpPr>
        <p:spPr>
          <a:xfrm>
            <a:off x="2434129" y="-48826"/>
            <a:ext cx="3970330" cy="535083"/>
          </a:xfrm>
          <a:prstGeom prst="rect">
            <a:avLst/>
          </a:prstGeom>
          <a:noFill/>
        </p:spPr>
        <p:txBody>
          <a:bodyPr wrap="square">
            <a:spAutoFit/>
          </a:bodyPr>
          <a:lstStyle/>
          <a:p>
            <a:pPr marL="0" marR="0">
              <a:lnSpc>
                <a:spcPct val="107000"/>
              </a:lnSpc>
              <a:spcBef>
                <a:spcPts val="0"/>
              </a:spcBef>
              <a:spcAft>
                <a:spcPts val="800"/>
              </a:spcAft>
            </a:pPr>
            <a:r>
              <a:rPr lang="en-US" sz="1400" b="1" dirty="0">
                <a:solidFill>
                  <a:schemeClr val="bg2">
                    <a:lumMod val="10000"/>
                  </a:schemeClr>
                </a:solidFill>
                <a:effectLst/>
                <a:latin typeface="Arial Rounded MT Bold" panose="020F0704030504030204" pitchFamily="34" charset="0"/>
                <a:ea typeface="Calibri" panose="020F0502020204030204" pitchFamily="34" charset="0"/>
                <a:cs typeface="Times New Roman" panose="02020603050405020304" pitchFamily="18" charset="0"/>
              </a:rPr>
              <a:t>CASE REPORT ON EXCESSIVE RETURN IN IP PHARMACY IN HOSPITAL</a:t>
            </a:r>
            <a:endParaRPr lang="en-US" sz="1400" dirty="0">
              <a:solidFill>
                <a:schemeClr val="bg2">
                  <a:lumMod val="10000"/>
                </a:schemeClr>
              </a:solidFill>
              <a:effectLst/>
              <a:latin typeface="Arial Rounded MT Bold" panose="020F0704030504030204" pitchFamily="34" charset="0"/>
              <a:ea typeface="Calibri" panose="020F0502020204030204" pitchFamily="34" charset="0"/>
              <a:cs typeface="Times New Roman" panose="02020603050405020304" pitchFamily="18" charset="0"/>
            </a:endParaRPr>
          </a:p>
        </p:txBody>
      </p:sp>
      <p:pic>
        <p:nvPicPr>
          <p:cNvPr id="15" name="Picture 14">
            <a:extLst>
              <a:ext uri="{FF2B5EF4-FFF2-40B4-BE49-F238E27FC236}">
                <a16:creationId xmlns:a16="http://schemas.microsoft.com/office/drawing/2014/main" id="{E76BC4E6-80B7-54BD-6316-23514445AC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5801" y="-25231"/>
            <a:ext cx="1276529" cy="479145"/>
          </a:xfrm>
          <a:prstGeom prst="rect">
            <a:avLst/>
          </a:prstGeom>
        </p:spPr>
      </p:pic>
      <p:pic>
        <p:nvPicPr>
          <p:cNvPr id="16" name="Picture 15">
            <a:extLst>
              <a:ext uri="{FF2B5EF4-FFF2-40B4-BE49-F238E27FC236}">
                <a16:creationId xmlns:a16="http://schemas.microsoft.com/office/drawing/2014/main" id="{2FE8BD91-C92F-196C-92A1-F5329335A6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328" y="-25231"/>
            <a:ext cx="1668780" cy="456565"/>
          </a:xfrm>
          <a:prstGeom prst="rect">
            <a:avLst/>
          </a:prstGeom>
        </p:spPr>
      </p:pic>
      <p:sp>
        <p:nvSpPr>
          <p:cNvPr id="2" name="Rectangle: Rounded Corners 1">
            <a:extLst>
              <a:ext uri="{FF2B5EF4-FFF2-40B4-BE49-F238E27FC236}">
                <a16:creationId xmlns:a16="http://schemas.microsoft.com/office/drawing/2014/main" id="{992994DD-AB31-3BFB-5CAC-BF399CB2EF8F}"/>
              </a:ext>
            </a:extLst>
          </p:cNvPr>
          <p:cNvSpPr/>
          <p:nvPr/>
        </p:nvSpPr>
        <p:spPr>
          <a:xfrm>
            <a:off x="34954" y="636999"/>
            <a:ext cx="2178358" cy="3101562"/>
          </a:xfrm>
          <a:prstGeom prst="roundRect">
            <a:avLst/>
          </a:prstGeom>
          <a:solidFill>
            <a:schemeClr val="accent3">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nSpc>
                <a:spcPct val="107000"/>
              </a:lnSpc>
              <a:spcBef>
                <a:spcPts val="0"/>
              </a:spcBef>
              <a:spcAft>
                <a:spcPts val="800"/>
              </a:spcAft>
            </a:pPr>
            <a:endPar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8F5A56A2-4D88-034F-7066-AA8379DB55E9}"/>
              </a:ext>
            </a:extLst>
          </p:cNvPr>
          <p:cNvSpPr txBox="1"/>
          <p:nvPr/>
        </p:nvSpPr>
        <p:spPr>
          <a:xfrm>
            <a:off x="103328" y="705785"/>
            <a:ext cx="2158439" cy="3317318"/>
          </a:xfrm>
          <a:prstGeom prst="rect">
            <a:avLst/>
          </a:prstGeom>
          <a:noFill/>
          <a:ln>
            <a:noFill/>
          </a:ln>
          <a:effectLst>
            <a:outerShdw blurRad="584200" dist="50800" dir="5400000" algn="ctr" rotWithShape="0">
              <a:srgbClr val="000000">
                <a:alpha val="43137"/>
              </a:srgbClr>
            </a:outerShdw>
          </a:effectLst>
        </p:spPr>
        <p:txBody>
          <a:bodyPr wrap="square" rtlCol="0">
            <a:spAutoFit/>
          </a:bodyPr>
          <a:lstStyle/>
          <a:p>
            <a:pPr algn="just"/>
            <a:r>
              <a:rPr lang="en-US" sz="1000" b="1"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About the Organization</a:t>
            </a:r>
            <a:r>
              <a:rPr lang="en-US" sz="100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r>
              <a:rPr lang="en-US" sz="800" b="1" dirty="0">
                <a:effectLst/>
                <a:latin typeface="Times New Roman" panose="02020603050405020304" pitchFamily="18" charset="0"/>
                <a:ea typeface="Calibri" panose="020F0502020204030204" pitchFamily="34" charset="0"/>
                <a:cs typeface="Times New Roman" panose="02020603050405020304" pitchFamily="18" charset="0"/>
              </a:rPr>
              <a:t>Fortis Healthcare Limited – an IHH Healthcare Berhad Company – is a leading integrated healthcare services provider in India. Among many other healthcare organizations in the country, it has around 36 healthcare facilities (including projects under development), 4000 operational beds and over 400 diagnostics centers (including JVs). This chain of hospital is present in different countries like India, United Arab Emirates (UAE) &amp; Sri Lanka. The Company is listed on the BSE Ltd and National Stock Exchange (NSE) of India. It draws strength from its partnership with global major and parent company, IHH, to build upon its culture of world-class patient care and superlative clinical excellence.</a:t>
            </a:r>
          </a:p>
          <a:p>
            <a:pPr marL="0" marR="0" algn="just">
              <a:lnSpc>
                <a:spcPct val="107000"/>
              </a:lnSpc>
              <a:spcBef>
                <a:spcPts val="0"/>
              </a:spcBef>
              <a:spcAft>
                <a:spcPts val="800"/>
              </a:spcAft>
            </a:pPr>
            <a:r>
              <a:rPr lang="en-US" sz="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V</a:t>
            </a:r>
            <a:r>
              <a:rPr lang="en-US" sz="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ision </a:t>
            </a:r>
            <a:r>
              <a:rPr lang="en-US" sz="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Saving &amp; Enriching Lives”</a:t>
            </a:r>
            <a:endParaRPr lang="en-US" sz="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Mission</a:t>
            </a:r>
            <a:r>
              <a:rPr lang="en-US" sz="800" b="1" dirty="0">
                <a:solidFill>
                  <a:srgbClr val="333333"/>
                </a:solidFill>
                <a:effectLst/>
                <a:latin typeface="Times New Roman" panose="02020603050405020304" pitchFamily="18" charset="0"/>
                <a:ea typeface="Calibri" panose="020F0502020204030204" pitchFamily="34" charset="0"/>
                <a:cs typeface="Times New Roman" panose="02020603050405020304" pitchFamily="18" charset="0"/>
              </a:rPr>
              <a:t> – “To be a globally respected healthcare organization known for Clinical Excellence and Distinctive Patient Care”.</a:t>
            </a:r>
            <a:endParaRPr lang="en-US" sz="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800" b="1"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sz="800" dirty="0">
              <a:latin typeface="Times New Roman" panose="02020603050405020304" pitchFamily="18" charset="0"/>
              <a:cs typeface="Times New Roman" panose="02020603050405020304" pitchFamily="18" charset="0"/>
            </a:endParaRPr>
          </a:p>
        </p:txBody>
      </p:sp>
      <p:sp>
        <p:nvSpPr>
          <p:cNvPr id="5" name="Rectangle: Single Corner Rounded 4">
            <a:extLst>
              <a:ext uri="{FF2B5EF4-FFF2-40B4-BE49-F238E27FC236}">
                <a16:creationId xmlns:a16="http://schemas.microsoft.com/office/drawing/2014/main" id="{93D9277E-2CD4-B630-E328-DF8E36ECC23B}"/>
              </a:ext>
            </a:extLst>
          </p:cNvPr>
          <p:cNvSpPr/>
          <p:nvPr/>
        </p:nvSpPr>
        <p:spPr>
          <a:xfrm>
            <a:off x="2238394" y="629838"/>
            <a:ext cx="2975243" cy="1349716"/>
          </a:xfrm>
          <a:prstGeom prst="round1Rect">
            <a:avLst/>
          </a:prstGeom>
          <a:solidFill>
            <a:schemeClr val="accent5">
              <a:lumMod val="20000"/>
              <a:lumOff val="80000"/>
            </a:schemeClr>
          </a:solid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A6DAC37-8D4E-4F8C-E48B-D23CB903F2EE}"/>
              </a:ext>
            </a:extLst>
          </p:cNvPr>
          <p:cNvSpPr txBox="1"/>
          <p:nvPr/>
        </p:nvSpPr>
        <p:spPr>
          <a:xfrm>
            <a:off x="2203488" y="609747"/>
            <a:ext cx="3010149" cy="1760290"/>
          </a:xfrm>
          <a:prstGeom prst="rect">
            <a:avLst/>
          </a:prstGeom>
          <a:noFill/>
          <a:ln>
            <a:noFill/>
          </a:ln>
        </p:spPr>
        <p:txBody>
          <a:bodyPr wrap="square" rtlCol="0">
            <a:spAutoFit/>
          </a:bodyPr>
          <a:lstStyle/>
          <a:p>
            <a:pPr marL="0" marR="0">
              <a:lnSpc>
                <a:spcPct val="107000"/>
              </a:lnSpc>
              <a:spcBef>
                <a:spcPts val="0"/>
              </a:spcBef>
              <a:spcAft>
                <a:spcPts val="800"/>
              </a:spcAft>
            </a:pPr>
            <a:r>
              <a:rPr lang="en-US" sz="900" b="1" u="sng" dirty="0">
                <a:solidFill>
                  <a:schemeClr val="accent4">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Abstract: </a:t>
            </a:r>
            <a:endParaRPr lang="en-US" sz="900" u="sng" dirty="0">
              <a:solidFill>
                <a:schemeClr val="accent4">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700" b="1" dirty="0">
                <a:effectLst/>
                <a:latin typeface="Times New Roman" panose="02020603050405020304" pitchFamily="18" charset="0"/>
                <a:ea typeface="Calibri" panose="020F0502020204030204" pitchFamily="34" charset="0"/>
                <a:cs typeface="Times New Roman" panose="02020603050405020304" pitchFamily="18" charset="0"/>
              </a:rPr>
              <a:t>The article primarily focuses on the excessive returns of medicines items in IP Pharmacy in Fortis Hospital, Anandapur, Kolkata. During my internship period I realised and noticed a continuous difficulty coming on the way while issuing or intendending of medicines reaches the respective ward at correct time as requirement according to the patient. The difficulty arising is return of excessive medication from wards which were indented by the respective nurses from the system available in each consecutive floors. Here in this discussion, we will be trying to focus on different aspects from which returns of medicines can be minimized. </a:t>
            </a:r>
          </a:p>
          <a:p>
            <a:endParaRPr lang="en-US" dirty="0"/>
          </a:p>
        </p:txBody>
      </p:sp>
      <p:sp>
        <p:nvSpPr>
          <p:cNvPr id="7" name="Rectangle: Top Corners Rounded 6">
            <a:extLst>
              <a:ext uri="{FF2B5EF4-FFF2-40B4-BE49-F238E27FC236}">
                <a16:creationId xmlns:a16="http://schemas.microsoft.com/office/drawing/2014/main" id="{F5475735-BDCE-10E3-8CF4-A34717BE63B5}"/>
              </a:ext>
            </a:extLst>
          </p:cNvPr>
          <p:cNvSpPr/>
          <p:nvPr/>
        </p:nvSpPr>
        <p:spPr>
          <a:xfrm>
            <a:off x="6548957" y="1047885"/>
            <a:ext cx="2538685" cy="2609851"/>
          </a:xfrm>
          <a:prstGeom prst="round2SameRect">
            <a:avLst>
              <a:gd name="adj1" fmla="val 16667"/>
              <a:gd name="adj2" fmla="val 5019"/>
            </a:avLst>
          </a:prstGeom>
          <a:solidFill>
            <a:schemeClr val="bg1">
              <a:lumMod val="95000"/>
            </a:schemeClr>
          </a:solidFill>
          <a:ln w="190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07435F3-B6A7-9A91-EE74-0DC432A810BF}"/>
              </a:ext>
            </a:extLst>
          </p:cNvPr>
          <p:cNvSpPr txBox="1"/>
          <p:nvPr/>
        </p:nvSpPr>
        <p:spPr>
          <a:xfrm>
            <a:off x="6548957" y="1061896"/>
            <a:ext cx="2598377" cy="870879"/>
          </a:xfrm>
          <a:prstGeom prst="rect">
            <a:avLst/>
          </a:prstGeom>
          <a:noFill/>
          <a:ln>
            <a:noFill/>
          </a:ln>
        </p:spPr>
        <p:txBody>
          <a:bodyPr wrap="square" rtlCol="0">
            <a:spAutoFit/>
          </a:bodyPr>
          <a:lstStyle/>
          <a:p>
            <a:pPr marL="0" marR="0">
              <a:lnSpc>
                <a:spcPct val="107000"/>
              </a:lnSpc>
              <a:spcBef>
                <a:spcPts val="0"/>
              </a:spcBef>
              <a:spcAft>
                <a:spcPts val="800"/>
              </a:spcAft>
            </a:pPr>
            <a:r>
              <a:rPr lang="en-US" sz="1000" b="1" dirty="0">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000" b="1" u="sng" dirty="0">
                <a:solidFill>
                  <a:schemeClr val="accent2">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Observation :</a:t>
            </a:r>
            <a:r>
              <a:rPr lang="en-US" sz="1000" b="1" dirty="0">
                <a:solidFill>
                  <a:schemeClr val="accent2">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800"/>
              </a:spcAft>
            </a:pPr>
            <a:r>
              <a:rPr lang="en-US" sz="800" b="1" dirty="0">
                <a:effectLst/>
                <a:latin typeface="Times New Roman" panose="02020603050405020304" pitchFamily="18" charset="0"/>
                <a:ea typeface="Calibri" panose="020F0502020204030204" pitchFamily="34" charset="0"/>
                <a:cs typeface="Times New Roman" panose="02020603050405020304" pitchFamily="18" charset="0"/>
              </a:rPr>
              <a:t>Working of Supply Chain in  Medicines  procurement :</a:t>
            </a:r>
          </a:p>
          <a:p>
            <a:endParaRPr lang="en-US" dirty="0"/>
          </a:p>
        </p:txBody>
      </p:sp>
      <p:sp>
        <p:nvSpPr>
          <p:cNvPr id="10" name="Rectangle 9">
            <a:extLst>
              <a:ext uri="{FF2B5EF4-FFF2-40B4-BE49-F238E27FC236}">
                <a16:creationId xmlns:a16="http://schemas.microsoft.com/office/drawing/2014/main" id="{7EFDFE41-D0F8-15D1-0D9A-247E9F6B3CDB}"/>
              </a:ext>
            </a:extLst>
          </p:cNvPr>
          <p:cNvSpPr/>
          <p:nvPr/>
        </p:nvSpPr>
        <p:spPr>
          <a:xfrm>
            <a:off x="7455930" y="1514212"/>
            <a:ext cx="1068935" cy="300589"/>
          </a:xfrm>
          <a:prstGeom prst="rect">
            <a:avLst/>
          </a:prstGeom>
          <a:solidFill>
            <a:schemeClr val="accent5">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2BDA4878-3795-5320-3041-1628E0717326}"/>
              </a:ext>
            </a:extLst>
          </p:cNvPr>
          <p:cNvSpPr/>
          <p:nvPr/>
        </p:nvSpPr>
        <p:spPr>
          <a:xfrm>
            <a:off x="7455930" y="1979554"/>
            <a:ext cx="1068935" cy="317389"/>
          </a:xfrm>
          <a:prstGeom prst="rect">
            <a:avLst/>
          </a:prstGeom>
          <a:solidFill>
            <a:schemeClr val="accent5">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D392C84E-1C46-9994-BE07-886C2703CFA2}"/>
              </a:ext>
            </a:extLst>
          </p:cNvPr>
          <p:cNvSpPr/>
          <p:nvPr/>
        </p:nvSpPr>
        <p:spPr>
          <a:xfrm>
            <a:off x="7464741" y="2441882"/>
            <a:ext cx="1068936" cy="305410"/>
          </a:xfrm>
          <a:prstGeom prst="rect">
            <a:avLst/>
          </a:prstGeom>
          <a:solidFill>
            <a:schemeClr val="accent5">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id="{AF219B2D-1C21-75FC-CC40-E01F856E667D}"/>
              </a:ext>
            </a:extLst>
          </p:cNvPr>
          <p:cNvSpPr/>
          <p:nvPr/>
        </p:nvSpPr>
        <p:spPr>
          <a:xfrm>
            <a:off x="7106451" y="3313171"/>
            <a:ext cx="1785516" cy="235051"/>
          </a:xfrm>
          <a:prstGeom prst="rect">
            <a:avLst/>
          </a:prstGeom>
          <a:solidFill>
            <a:schemeClr val="accent5">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3D1ABD1F-F075-578F-696A-7F129B977D87}"/>
              </a:ext>
            </a:extLst>
          </p:cNvPr>
          <p:cNvSpPr/>
          <p:nvPr/>
        </p:nvSpPr>
        <p:spPr>
          <a:xfrm>
            <a:off x="6764173" y="2946644"/>
            <a:ext cx="1208673" cy="194260"/>
          </a:xfrm>
          <a:prstGeom prst="rect">
            <a:avLst/>
          </a:prstGeom>
          <a:solidFill>
            <a:schemeClr val="accent5">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id="{B576E4A5-1BF2-BEA6-8DDC-EF342E367BFD}"/>
              </a:ext>
            </a:extLst>
          </p:cNvPr>
          <p:cNvSpPr/>
          <p:nvPr/>
        </p:nvSpPr>
        <p:spPr>
          <a:xfrm>
            <a:off x="8031555" y="2934742"/>
            <a:ext cx="1021109" cy="197316"/>
          </a:xfrm>
          <a:prstGeom prst="rect">
            <a:avLst/>
          </a:prstGeom>
          <a:solidFill>
            <a:schemeClr val="accent5">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Arrow: Down 11">
            <a:extLst>
              <a:ext uri="{FF2B5EF4-FFF2-40B4-BE49-F238E27FC236}">
                <a16:creationId xmlns:a16="http://schemas.microsoft.com/office/drawing/2014/main" id="{F7D6C995-1A1B-D063-4171-EB5AC58CFC67}"/>
              </a:ext>
            </a:extLst>
          </p:cNvPr>
          <p:cNvSpPr/>
          <p:nvPr/>
        </p:nvSpPr>
        <p:spPr>
          <a:xfrm>
            <a:off x="7955203" y="1833705"/>
            <a:ext cx="70388" cy="1205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Down 21">
            <a:extLst>
              <a:ext uri="{FF2B5EF4-FFF2-40B4-BE49-F238E27FC236}">
                <a16:creationId xmlns:a16="http://schemas.microsoft.com/office/drawing/2014/main" id="{31B5E642-E4C4-6C63-E7A1-1CDAAEB47D6C}"/>
              </a:ext>
            </a:extLst>
          </p:cNvPr>
          <p:cNvSpPr/>
          <p:nvPr/>
        </p:nvSpPr>
        <p:spPr>
          <a:xfrm>
            <a:off x="7955203" y="2308860"/>
            <a:ext cx="76352" cy="1151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66">
            <a:extLst>
              <a:ext uri="{FF2B5EF4-FFF2-40B4-BE49-F238E27FC236}">
                <a16:creationId xmlns:a16="http://schemas.microsoft.com/office/drawing/2014/main" id="{DBD77BCE-A6E7-47E2-5406-40A100E2E9DC}"/>
              </a:ext>
            </a:extLst>
          </p:cNvPr>
          <p:cNvSpPr>
            <a:spLocks/>
          </p:cNvSpPr>
          <p:nvPr/>
        </p:nvSpPr>
        <p:spPr bwMode="auto">
          <a:xfrm flipV="1">
            <a:off x="7264987" y="3135235"/>
            <a:ext cx="1450697" cy="92281"/>
          </a:xfrm>
          <a:custGeom>
            <a:avLst/>
            <a:gdLst>
              <a:gd name="T0" fmla="*/ 3759 w 3759"/>
              <a:gd name="T1" fmla="*/ 440 h 440"/>
              <a:gd name="T2" fmla="*/ 3745 w 3759"/>
              <a:gd name="T3" fmla="*/ 440 h 440"/>
              <a:gd name="T4" fmla="*/ 3745 w 3759"/>
              <a:gd name="T5" fmla="*/ 14 h 440"/>
              <a:gd name="T6" fmla="*/ 14 w 3759"/>
              <a:gd name="T7" fmla="*/ 14 h 440"/>
              <a:gd name="T8" fmla="*/ 14 w 3759"/>
              <a:gd name="T9" fmla="*/ 440 h 440"/>
              <a:gd name="T10" fmla="*/ 0 w 3759"/>
              <a:gd name="T11" fmla="*/ 440 h 440"/>
              <a:gd name="T12" fmla="*/ 0 w 3759"/>
              <a:gd name="T13" fmla="*/ 0 h 440"/>
              <a:gd name="T14" fmla="*/ 3759 w 3759"/>
              <a:gd name="T15" fmla="*/ 0 h 440"/>
              <a:gd name="T16" fmla="*/ 3759 w 3759"/>
              <a:gd name="T17" fmla="*/ 440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59" h="440">
                <a:moveTo>
                  <a:pt x="3759" y="440"/>
                </a:moveTo>
                <a:lnTo>
                  <a:pt x="3745" y="440"/>
                </a:lnTo>
                <a:lnTo>
                  <a:pt x="3745" y="14"/>
                </a:lnTo>
                <a:lnTo>
                  <a:pt x="14" y="14"/>
                </a:lnTo>
                <a:lnTo>
                  <a:pt x="14" y="440"/>
                </a:lnTo>
                <a:lnTo>
                  <a:pt x="0" y="440"/>
                </a:lnTo>
                <a:lnTo>
                  <a:pt x="0" y="0"/>
                </a:lnTo>
                <a:lnTo>
                  <a:pt x="3759" y="0"/>
                </a:lnTo>
                <a:lnTo>
                  <a:pt x="3759" y="440"/>
                </a:lnTo>
                <a:close/>
              </a:path>
            </a:pathLst>
          </a:custGeom>
          <a:solidFill>
            <a:schemeClr val="accent4">
              <a:lumMod val="75000"/>
            </a:schemeClr>
          </a:solidFill>
          <a:ln w="19050">
            <a:solidFill>
              <a:schemeClr val="tx1"/>
            </a:solidFill>
          </a:ln>
        </p:spPr>
        <p:txBody>
          <a:bodyPr vert="horz" wrap="square" lIns="91440" tIns="45720" rIns="91440" bIns="45720" numCol="1" anchor="t" anchorCtr="0" compatLnSpc="1">
            <a:prstTxWarp prst="textNoShape">
              <a:avLst/>
            </a:prstTxWarp>
          </a:bodyPr>
          <a:lstStyle/>
          <a:p>
            <a:endParaRPr lang="en-US" dirty="0"/>
          </a:p>
        </p:txBody>
      </p:sp>
      <p:sp>
        <p:nvSpPr>
          <p:cNvPr id="101" name="Freeform 66">
            <a:extLst>
              <a:ext uri="{FF2B5EF4-FFF2-40B4-BE49-F238E27FC236}">
                <a16:creationId xmlns:a16="http://schemas.microsoft.com/office/drawing/2014/main" id="{E2CC13A1-14A3-FF57-8509-D68BAE5E68B8}"/>
              </a:ext>
            </a:extLst>
          </p:cNvPr>
          <p:cNvSpPr>
            <a:spLocks/>
          </p:cNvSpPr>
          <p:nvPr/>
        </p:nvSpPr>
        <p:spPr bwMode="auto">
          <a:xfrm>
            <a:off x="7252505" y="2830087"/>
            <a:ext cx="1450698" cy="104654"/>
          </a:xfrm>
          <a:custGeom>
            <a:avLst/>
            <a:gdLst>
              <a:gd name="T0" fmla="*/ 3759 w 3759"/>
              <a:gd name="T1" fmla="*/ 440 h 440"/>
              <a:gd name="T2" fmla="*/ 3745 w 3759"/>
              <a:gd name="T3" fmla="*/ 440 h 440"/>
              <a:gd name="T4" fmla="*/ 3745 w 3759"/>
              <a:gd name="T5" fmla="*/ 14 h 440"/>
              <a:gd name="T6" fmla="*/ 14 w 3759"/>
              <a:gd name="T7" fmla="*/ 14 h 440"/>
              <a:gd name="T8" fmla="*/ 14 w 3759"/>
              <a:gd name="T9" fmla="*/ 440 h 440"/>
              <a:gd name="T10" fmla="*/ 0 w 3759"/>
              <a:gd name="T11" fmla="*/ 440 h 440"/>
              <a:gd name="T12" fmla="*/ 0 w 3759"/>
              <a:gd name="T13" fmla="*/ 0 h 440"/>
              <a:gd name="T14" fmla="*/ 3759 w 3759"/>
              <a:gd name="T15" fmla="*/ 0 h 440"/>
              <a:gd name="T16" fmla="*/ 3759 w 3759"/>
              <a:gd name="T17" fmla="*/ 440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59" h="440">
                <a:moveTo>
                  <a:pt x="3759" y="440"/>
                </a:moveTo>
                <a:lnTo>
                  <a:pt x="3745" y="440"/>
                </a:lnTo>
                <a:lnTo>
                  <a:pt x="3745" y="14"/>
                </a:lnTo>
                <a:lnTo>
                  <a:pt x="14" y="14"/>
                </a:lnTo>
                <a:lnTo>
                  <a:pt x="14" y="440"/>
                </a:lnTo>
                <a:lnTo>
                  <a:pt x="0" y="440"/>
                </a:lnTo>
                <a:lnTo>
                  <a:pt x="0" y="0"/>
                </a:lnTo>
                <a:lnTo>
                  <a:pt x="3759" y="0"/>
                </a:lnTo>
                <a:lnTo>
                  <a:pt x="3759" y="440"/>
                </a:lnTo>
                <a:close/>
              </a:path>
            </a:pathLst>
          </a:custGeom>
          <a:solidFill>
            <a:schemeClr val="accent2">
              <a:lumMod val="75000"/>
            </a:schemeClr>
          </a:solidFill>
          <a:ln w="19050">
            <a:solidFill>
              <a:schemeClr val="tx1"/>
            </a:solidFill>
          </a:ln>
        </p:spPr>
        <p:txBody>
          <a:bodyPr vert="horz" wrap="square" lIns="91440" tIns="45720" rIns="91440" bIns="45720" numCol="1" anchor="t" anchorCtr="0" compatLnSpc="1">
            <a:prstTxWarp prst="textNoShape">
              <a:avLst/>
            </a:prstTxWarp>
          </a:bodyPr>
          <a:lstStyle/>
          <a:p>
            <a:endParaRPr lang="en-US" dirty="0"/>
          </a:p>
        </p:txBody>
      </p:sp>
      <p:sp>
        <p:nvSpPr>
          <p:cNvPr id="102" name="Freeform 26">
            <a:extLst>
              <a:ext uri="{FF2B5EF4-FFF2-40B4-BE49-F238E27FC236}">
                <a16:creationId xmlns:a16="http://schemas.microsoft.com/office/drawing/2014/main" id="{2EB1AE60-2CC5-DFBC-2A8B-CF04DF9F4C69}"/>
              </a:ext>
            </a:extLst>
          </p:cNvPr>
          <p:cNvSpPr>
            <a:spLocks/>
          </p:cNvSpPr>
          <p:nvPr/>
        </p:nvSpPr>
        <p:spPr bwMode="auto">
          <a:xfrm rot="5400000" flipV="1">
            <a:off x="7997563" y="3247251"/>
            <a:ext cx="67984" cy="46942"/>
          </a:xfrm>
          <a:custGeom>
            <a:avLst/>
            <a:gdLst>
              <a:gd name="T0" fmla="*/ 1347 w 1481"/>
              <a:gd name="T1" fmla="*/ 342 h 342"/>
              <a:gd name="T2" fmla="*/ 1481 w 1481"/>
              <a:gd name="T3" fmla="*/ 171 h 342"/>
              <a:gd name="T4" fmla="*/ 1347 w 1481"/>
              <a:gd name="T5" fmla="*/ 0 h 342"/>
              <a:gd name="T6" fmla="*/ 0 w 1481"/>
              <a:gd name="T7" fmla="*/ 0 h 342"/>
              <a:gd name="T8" fmla="*/ 0 w 1481"/>
              <a:gd name="T9" fmla="*/ 342 h 342"/>
              <a:gd name="T10" fmla="*/ 1347 w 1481"/>
              <a:gd name="T11" fmla="*/ 342 h 342"/>
            </a:gdLst>
            <a:ahLst/>
            <a:cxnLst>
              <a:cxn ang="0">
                <a:pos x="T0" y="T1"/>
              </a:cxn>
              <a:cxn ang="0">
                <a:pos x="T2" y="T3"/>
              </a:cxn>
              <a:cxn ang="0">
                <a:pos x="T4" y="T5"/>
              </a:cxn>
              <a:cxn ang="0">
                <a:pos x="T6" y="T7"/>
              </a:cxn>
              <a:cxn ang="0">
                <a:pos x="T8" y="T9"/>
              </a:cxn>
              <a:cxn ang="0">
                <a:pos x="T10" y="T11"/>
              </a:cxn>
            </a:cxnLst>
            <a:rect l="0" t="0" r="r" b="b"/>
            <a:pathLst>
              <a:path w="1481" h="342">
                <a:moveTo>
                  <a:pt x="1347" y="342"/>
                </a:moveTo>
                <a:lnTo>
                  <a:pt x="1481" y="171"/>
                </a:lnTo>
                <a:lnTo>
                  <a:pt x="1347" y="0"/>
                </a:lnTo>
                <a:lnTo>
                  <a:pt x="0" y="0"/>
                </a:lnTo>
                <a:lnTo>
                  <a:pt x="0" y="342"/>
                </a:lnTo>
                <a:lnTo>
                  <a:pt x="1347" y="342"/>
                </a:lnTo>
                <a:close/>
              </a:path>
            </a:pathLst>
          </a:custGeom>
          <a:solidFill>
            <a:srgbClr val="981A92"/>
          </a:solidFill>
          <a:ln>
            <a:noFill/>
          </a:ln>
        </p:spPr>
        <p:txBody>
          <a:bodyPr vert="horz" wrap="square" lIns="91440" tIns="45720" rIns="91440" bIns="45720" numCol="1" anchor="ctr" anchorCtr="0" compatLnSpc="1">
            <a:prstTxWarp prst="textNoShape">
              <a:avLst/>
            </a:prstTxWarp>
          </a:bodyPr>
          <a:lstStyle/>
          <a:p>
            <a:pPr algn="ctr"/>
            <a:endParaRPr lang="en-US" dirty="0"/>
          </a:p>
        </p:txBody>
      </p:sp>
      <p:sp>
        <p:nvSpPr>
          <p:cNvPr id="103" name="Freeform 26">
            <a:extLst>
              <a:ext uri="{FF2B5EF4-FFF2-40B4-BE49-F238E27FC236}">
                <a16:creationId xmlns:a16="http://schemas.microsoft.com/office/drawing/2014/main" id="{603E1DCA-2F3C-0AB2-F0A1-4705DF6612A7}"/>
              </a:ext>
            </a:extLst>
          </p:cNvPr>
          <p:cNvSpPr>
            <a:spLocks/>
          </p:cNvSpPr>
          <p:nvPr/>
        </p:nvSpPr>
        <p:spPr bwMode="auto">
          <a:xfrm rot="5400000" flipV="1">
            <a:off x="7962193" y="2750552"/>
            <a:ext cx="77042" cy="45719"/>
          </a:xfrm>
          <a:custGeom>
            <a:avLst/>
            <a:gdLst>
              <a:gd name="T0" fmla="*/ 1347 w 1481"/>
              <a:gd name="T1" fmla="*/ 342 h 342"/>
              <a:gd name="T2" fmla="*/ 1481 w 1481"/>
              <a:gd name="T3" fmla="*/ 171 h 342"/>
              <a:gd name="T4" fmla="*/ 1347 w 1481"/>
              <a:gd name="T5" fmla="*/ 0 h 342"/>
              <a:gd name="T6" fmla="*/ 0 w 1481"/>
              <a:gd name="T7" fmla="*/ 0 h 342"/>
              <a:gd name="T8" fmla="*/ 0 w 1481"/>
              <a:gd name="T9" fmla="*/ 342 h 342"/>
              <a:gd name="T10" fmla="*/ 1347 w 1481"/>
              <a:gd name="T11" fmla="*/ 342 h 342"/>
            </a:gdLst>
            <a:ahLst/>
            <a:cxnLst>
              <a:cxn ang="0">
                <a:pos x="T0" y="T1"/>
              </a:cxn>
              <a:cxn ang="0">
                <a:pos x="T2" y="T3"/>
              </a:cxn>
              <a:cxn ang="0">
                <a:pos x="T4" y="T5"/>
              </a:cxn>
              <a:cxn ang="0">
                <a:pos x="T6" y="T7"/>
              </a:cxn>
              <a:cxn ang="0">
                <a:pos x="T8" y="T9"/>
              </a:cxn>
              <a:cxn ang="0">
                <a:pos x="T10" y="T11"/>
              </a:cxn>
            </a:cxnLst>
            <a:rect l="0" t="0" r="r" b="b"/>
            <a:pathLst>
              <a:path w="1481" h="342">
                <a:moveTo>
                  <a:pt x="1347" y="342"/>
                </a:moveTo>
                <a:lnTo>
                  <a:pt x="1481" y="171"/>
                </a:lnTo>
                <a:lnTo>
                  <a:pt x="1347" y="0"/>
                </a:lnTo>
                <a:lnTo>
                  <a:pt x="0" y="0"/>
                </a:lnTo>
                <a:lnTo>
                  <a:pt x="0" y="342"/>
                </a:lnTo>
                <a:lnTo>
                  <a:pt x="1347" y="342"/>
                </a:lnTo>
                <a:close/>
              </a:path>
            </a:pathLst>
          </a:custGeom>
          <a:solidFill>
            <a:srgbClr val="981A92"/>
          </a:solidFill>
          <a:ln>
            <a:noFill/>
          </a:ln>
        </p:spPr>
        <p:txBody>
          <a:bodyPr vert="horz" wrap="square" lIns="91440" tIns="45720" rIns="91440" bIns="45720" numCol="1" anchor="ctr" anchorCtr="0" compatLnSpc="1">
            <a:prstTxWarp prst="textNoShape">
              <a:avLst/>
            </a:prstTxWarp>
          </a:bodyPr>
          <a:lstStyle/>
          <a:p>
            <a:pPr algn="ctr"/>
            <a:endParaRPr lang="en-US" dirty="0"/>
          </a:p>
        </p:txBody>
      </p:sp>
      <p:sp>
        <p:nvSpPr>
          <p:cNvPr id="104" name="TextBox 103">
            <a:extLst>
              <a:ext uri="{FF2B5EF4-FFF2-40B4-BE49-F238E27FC236}">
                <a16:creationId xmlns:a16="http://schemas.microsoft.com/office/drawing/2014/main" id="{90AA0CEC-0748-6BD4-22D1-11F72E7CEDE4}"/>
              </a:ext>
            </a:extLst>
          </p:cNvPr>
          <p:cNvSpPr txBox="1"/>
          <p:nvPr/>
        </p:nvSpPr>
        <p:spPr>
          <a:xfrm>
            <a:off x="7337500" y="1985894"/>
            <a:ext cx="1280710" cy="248851"/>
          </a:xfrm>
          <a:prstGeom prst="rect">
            <a:avLst/>
          </a:prstGeom>
          <a:noFill/>
        </p:spPr>
        <p:txBody>
          <a:bodyPr wrap="square">
            <a:spAutoFit/>
          </a:bodyPr>
          <a:lstStyle/>
          <a:p>
            <a:pPr marL="0" marR="0" algn="ctr">
              <a:lnSpc>
                <a:spcPct val="107000"/>
              </a:lnSpc>
              <a:spcBef>
                <a:spcPts val="0"/>
              </a:spcBef>
              <a:spcAft>
                <a:spcPts val="800"/>
              </a:spcAft>
            </a:pPr>
            <a:r>
              <a:rPr lang="en-US" sz="10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SCM HEAD</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6" name="TextBox 105">
            <a:extLst>
              <a:ext uri="{FF2B5EF4-FFF2-40B4-BE49-F238E27FC236}">
                <a16:creationId xmlns:a16="http://schemas.microsoft.com/office/drawing/2014/main" id="{F242E299-D0F7-EA70-979D-1C2F40BD6AE3}"/>
              </a:ext>
            </a:extLst>
          </p:cNvPr>
          <p:cNvSpPr txBox="1"/>
          <p:nvPr/>
        </p:nvSpPr>
        <p:spPr>
          <a:xfrm>
            <a:off x="7443387" y="2447199"/>
            <a:ext cx="1068935" cy="264560"/>
          </a:xfrm>
          <a:prstGeom prst="rect">
            <a:avLst/>
          </a:prstGeom>
          <a:noFill/>
        </p:spPr>
        <p:txBody>
          <a:bodyPr wrap="square">
            <a:spAutoFit/>
          </a:bodyPr>
          <a:lstStyle/>
          <a:p>
            <a:pPr marL="0" marR="0" algn="ctr">
              <a:lnSpc>
                <a:spcPct val="107000"/>
              </a:lnSpc>
              <a:spcBef>
                <a:spcPts val="0"/>
              </a:spcBef>
              <a:spcAft>
                <a:spcPts val="800"/>
              </a:spcAft>
            </a:pPr>
            <a:r>
              <a:rPr lang="en-US" sz="11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CBU</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8" name="TextBox 107">
            <a:extLst>
              <a:ext uri="{FF2B5EF4-FFF2-40B4-BE49-F238E27FC236}">
                <a16:creationId xmlns:a16="http://schemas.microsoft.com/office/drawing/2014/main" id="{9AC00387-1F81-CC0B-504E-13FA73C391C0}"/>
              </a:ext>
            </a:extLst>
          </p:cNvPr>
          <p:cNvSpPr txBox="1"/>
          <p:nvPr/>
        </p:nvSpPr>
        <p:spPr>
          <a:xfrm>
            <a:off x="7337500" y="1536169"/>
            <a:ext cx="1305794" cy="256673"/>
          </a:xfrm>
          <a:prstGeom prst="rect">
            <a:avLst/>
          </a:prstGeom>
          <a:noFill/>
        </p:spPr>
        <p:txBody>
          <a:bodyPr wrap="square">
            <a:spAutoFit/>
          </a:bodyPr>
          <a:lstStyle/>
          <a:p>
            <a:pPr marL="0" marR="0" algn="ctr">
              <a:lnSpc>
                <a:spcPct val="107000"/>
              </a:lnSpc>
              <a:spcBef>
                <a:spcPts val="0"/>
              </a:spcBef>
              <a:spcAft>
                <a:spcPts val="800"/>
              </a:spcAft>
            </a:pPr>
            <a:r>
              <a:rPr lang="en-US" sz="1050" b="1" dirty="0">
                <a:effectLst/>
                <a:latin typeface="Times New Roman" panose="02020603050405020304" pitchFamily="18" charset="0"/>
                <a:ea typeface="Calibri" panose="020F0502020204030204" pitchFamily="34" charset="0"/>
                <a:cs typeface="Times New Roman" panose="02020603050405020304" pitchFamily="18" charset="0"/>
              </a:rPr>
              <a:t>HEAD ADMIN</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0" name="TextBox 109">
            <a:extLst>
              <a:ext uri="{FF2B5EF4-FFF2-40B4-BE49-F238E27FC236}">
                <a16:creationId xmlns:a16="http://schemas.microsoft.com/office/drawing/2014/main" id="{496CB172-EB8B-C18C-C63F-816F548FF7F1}"/>
              </a:ext>
            </a:extLst>
          </p:cNvPr>
          <p:cNvSpPr txBox="1"/>
          <p:nvPr/>
        </p:nvSpPr>
        <p:spPr>
          <a:xfrm>
            <a:off x="6865232" y="2913933"/>
            <a:ext cx="1199018" cy="256673"/>
          </a:xfrm>
          <a:prstGeom prst="rect">
            <a:avLst/>
          </a:prstGeom>
          <a:noFill/>
        </p:spPr>
        <p:txBody>
          <a:bodyPr wrap="square">
            <a:spAutoFit/>
          </a:bodyPr>
          <a:lstStyle/>
          <a:p>
            <a:pPr marL="0" marR="0" algn="ctr">
              <a:lnSpc>
                <a:spcPct val="107000"/>
              </a:lnSpc>
              <a:spcBef>
                <a:spcPts val="0"/>
              </a:spcBef>
              <a:spcAft>
                <a:spcPts val="800"/>
              </a:spcAft>
            </a:pPr>
            <a:r>
              <a:rPr lang="en-US" sz="105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OP PHARMACY</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2" name="TextBox 111">
            <a:extLst>
              <a:ext uri="{FF2B5EF4-FFF2-40B4-BE49-F238E27FC236}">
                <a16:creationId xmlns:a16="http://schemas.microsoft.com/office/drawing/2014/main" id="{F38C811E-250C-A5F5-512A-AF259CEC899B}"/>
              </a:ext>
            </a:extLst>
          </p:cNvPr>
          <p:cNvSpPr txBox="1"/>
          <p:nvPr/>
        </p:nvSpPr>
        <p:spPr>
          <a:xfrm>
            <a:off x="7912506" y="2928678"/>
            <a:ext cx="1281989" cy="256673"/>
          </a:xfrm>
          <a:prstGeom prst="rect">
            <a:avLst/>
          </a:prstGeom>
          <a:noFill/>
        </p:spPr>
        <p:txBody>
          <a:bodyPr wrap="square">
            <a:spAutoFit/>
          </a:bodyPr>
          <a:lstStyle/>
          <a:p>
            <a:pPr marL="0" marR="0" algn="ctr">
              <a:lnSpc>
                <a:spcPct val="107000"/>
              </a:lnSpc>
              <a:spcBef>
                <a:spcPts val="0"/>
              </a:spcBef>
              <a:spcAft>
                <a:spcPts val="800"/>
              </a:spcAft>
            </a:pPr>
            <a:r>
              <a:rPr lang="en-US" sz="105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IP PHARMACY</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4" name="TextBox 113">
            <a:extLst>
              <a:ext uri="{FF2B5EF4-FFF2-40B4-BE49-F238E27FC236}">
                <a16:creationId xmlns:a16="http://schemas.microsoft.com/office/drawing/2014/main" id="{2EB10279-DC33-53DE-A79B-DDAF032E6E1E}"/>
              </a:ext>
            </a:extLst>
          </p:cNvPr>
          <p:cNvSpPr txBox="1"/>
          <p:nvPr/>
        </p:nvSpPr>
        <p:spPr>
          <a:xfrm>
            <a:off x="7003411" y="3267369"/>
            <a:ext cx="1938870" cy="264560"/>
          </a:xfrm>
          <a:prstGeom prst="rect">
            <a:avLst/>
          </a:prstGeom>
          <a:noFill/>
        </p:spPr>
        <p:txBody>
          <a:bodyPr wrap="square">
            <a:spAutoFit/>
          </a:bodyPr>
          <a:lstStyle/>
          <a:p>
            <a:pPr marL="0" marR="0" algn="ctr">
              <a:lnSpc>
                <a:spcPct val="107000"/>
              </a:lnSpc>
              <a:spcBef>
                <a:spcPts val="0"/>
              </a:spcBef>
              <a:spcAft>
                <a:spcPts val="800"/>
              </a:spcAft>
            </a:pPr>
            <a:r>
              <a:rPr lang="en-US" sz="105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PURCHASE / INVENTORY</a:t>
            </a:r>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C563FFEF-D50D-F5F0-1041-1F54C5BEC11E}"/>
              </a:ext>
            </a:extLst>
          </p:cNvPr>
          <p:cNvSpPr/>
          <p:nvPr/>
        </p:nvSpPr>
        <p:spPr>
          <a:xfrm>
            <a:off x="2295795" y="2025984"/>
            <a:ext cx="2471055" cy="791227"/>
          </a:xfrm>
          <a:prstGeom prst="rect">
            <a:avLst/>
          </a:prstGeom>
          <a:solidFill>
            <a:schemeClr val="accent4">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8E81702D-1FC4-3286-0F3C-24885DF02824}"/>
              </a:ext>
            </a:extLst>
          </p:cNvPr>
          <p:cNvSpPr txBox="1"/>
          <p:nvPr/>
        </p:nvSpPr>
        <p:spPr>
          <a:xfrm>
            <a:off x="2315827" y="1999645"/>
            <a:ext cx="2279213" cy="793846"/>
          </a:xfrm>
          <a:prstGeom prst="rect">
            <a:avLst/>
          </a:prstGeom>
          <a:noFill/>
          <a:ln>
            <a:noFill/>
          </a:ln>
        </p:spPr>
        <p:txBody>
          <a:bodyPr wrap="square" rtlCol="0">
            <a:spAutoFit/>
          </a:bodyPr>
          <a:lstStyle/>
          <a:p>
            <a:pPr marL="0" marR="0" algn="just">
              <a:lnSpc>
                <a:spcPct val="107000"/>
              </a:lnSpc>
              <a:spcBef>
                <a:spcPts val="0"/>
              </a:spcBef>
              <a:spcAft>
                <a:spcPts val="800"/>
              </a:spcAft>
            </a:pPr>
            <a:r>
              <a:rPr lang="en-US" sz="900" b="1"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Challenges:</a:t>
            </a:r>
            <a:endParaRPr lang="en-US" sz="900" u="sng"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Wingdings" panose="05000000000000000000" pitchFamily="2" charset="2"/>
              <a:buChar char=""/>
            </a:pPr>
            <a:r>
              <a:rPr lang="en-US" sz="700" b="1" dirty="0">
                <a:effectLst/>
                <a:latin typeface="Times New Roman" panose="02020603050405020304" pitchFamily="18" charset="0"/>
                <a:ea typeface="Calibri" panose="020F0502020204030204" pitchFamily="34" charset="0"/>
                <a:cs typeface="Times New Roman" panose="02020603050405020304" pitchFamily="18" charset="0"/>
              </a:rPr>
              <a:t>Accumulation of Stockpiles in IP Pharmacy.</a:t>
            </a:r>
          </a:p>
          <a:p>
            <a:pPr marL="342900" marR="0" lvl="0" indent="-342900" algn="just">
              <a:lnSpc>
                <a:spcPct val="107000"/>
              </a:lnSpc>
              <a:spcBef>
                <a:spcPts val="0"/>
              </a:spcBef>
              <a:spcAft>
                <a:spcPts val="0"/>
              </a:spcAft>
              <a:buFont typeface="Wingdings" panose="05000000000000000000" pitchFamily="2" charset="2"/>
              <a:buChar char=""/>
            </a:pPr>
            <a:r>
              <a:rPr lang="en-US" sz="700" b="1" dirty="0">
                <a:effectLst/>
                <a:latin typeface="Times New Roman" panose="02020603050405020304" pitchFamily="18" charset="0"/>
                <a:ea typeface="Calibri" panose="020F0502020204030204" pitchFamily="34" charset="0"/>
                <a:cs typeface="Times New Roman" panose="02020603050405020304" pitchFamily="18" charset="0"/>
              </a:rPr>
              <a:t>Day to Day Basis Return of medicines causes problem in Stock Management.</a:t>
            </a:r>
          </a:p>
          <a:p>
            <a:pPr marL="342900" marR="0" lvl="0" indent="-342900" algn="just">
              <a:lnSpc>
                <a:spcPct val="107000"/>
              </a:lnSpc>
              <a:spcBef>
                <a:spcPts val="0"/>
              </a:spcBef>
              <a:spcAft>
                <a:spcPts val="800"/>
              </a:spcAft>
              <a:buFont typeface="Wingdings" panose="05000000000000000000" pitchFamily="2" charset="2"/>
              <a:buChar char=""/>
            </a:pPr>
            <a:r>
              <a:rPr lang="en-US" sz="700" b="1" dirty="0">
                <a:effectLst/>
                <a:latin typeface="Times New Roman" panose="02020603050405020304" pitchFamily="18" charset="0"/>
                <a:ea typeface="Calibri" panose="020F0502020204030204" pitchFamily="34" charset="0"/>
                <a:cs typeface="Times New Roman" panose="02020603050405020304" pitchFamily="18" charset="0"/>
              </a:rPr>
              <a:t>Increase in Inventory at end of month.</a:t>
            </a:r>
          </a:p>
        </p:txBody>
      </p:sp>
      <p:sp>
        <p:nvSpPr>
          <p:cNvPr id="24" name="Rectangle: Rounded Corners 23">
            <a:extLst>
              <a:ext uri="{FF2B5EF4-FFF2-40B4-BE49-F238E27FC236}">
                <a16:creationId xmlns:a16="http://schemas.microsoft.com/office/drawing/2014/main" id="{CF9BED7F-685C-CF85-614B-2BD2E257EC50}"/>
              </a:ext>
            </a:extLst>
          </p:cNvPr>
          <p:cNvSpPr/>
          <p:nvPr/>
        </p:nvSpPr>
        <p:spPr>
          <a:xfrm>
            <a:off x="2239523" y="2855133"/>
            <a:ext cx="3026489" cy="755017"/>
          </a:xfrm>
          <a:prstGeom prst="roundRect">
            <a:avLst/>
          </a:prstGeom>
          <a:solidFill>
            <a:srgbClr val="FFCCFF"/>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24477F3F-865D-78B6-0F04-0B065726A5BE}"/>
              </a:ext>
            </a:extLst>
          </p:cNvPr>
          <p:cNvSpPr txBox="1"/>
          <p:nvPr/>
        </p:nvSpPr>
        <p:spPr>
          <a:xfrm>
            <a:off x="2261428" y="2938941"/>
            <a:ext cx="2999513" cy="681212"/>
          </a:xfrm>
          <a:prstGeom prst="rect">
            <a:avLst/>
          </a:prstGeom>
          <a:noFill/>
          <a:ln>
            <a:noFill/>
          </a:ln>
        </p:spPr>
        <p:txBody>
          <a:bodyPr wrap="square" rtlCol="0">
            <a:spAutoFit/>
          </a:bodyPr>
          <a:lstStyle/>
          <a:p>
            <a:pPr>
              <a:lnSpc>
                <a:spcPct val="107000"/>
              </a:lnSpc>
              <a:spcAft>
                <a:spcPts val="800"/>
              </a:spcAft>
            </a:pPr>
            <a:r>
              <a:rPr lang="en-US" sz="900" b="1" u="sng"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Methodology : </a:t>
            </a:r>
            <a:endParaRPr lang="en-US" sz="900" u="sng"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Wingdings" panose="05000000000000000000" pitchFamily="2" charset="2"/>
              <a:buChar char=""/>
            </a:pPr>
            <a:r>
              <a:rPr lang="en-US" sz="700" b="1" dirty="0">
                <a:latin typeface="Times New Roman" panose="02020603050405020304" pitchFamily="18" charset="0"/>
                <a:ea typeface="Calibri" panose="020F0502020204030204" pitchFamily="34" charset="0"/>
                <a:cs typeface="Times New Roman" panose="02020603050405020304" pitchFamily="18" charset="0"/>
              </a:rPr>
              <a:t>Had to do conversation with Nurses of different floors.</a:t>
            </a:r>
          </a:p>
          <a:p>
            <a:pPr marL="342900" marR="0" lvl="0" indent="-342900" algn="just">
              <a:lnSpc>
                <a:spcPct val="107000"/>
              </a:lnSpc>
              <a:spcBef>
                <a:spcPts val="0"/>
              </a:spcBef>
              <a:spcAft>
                <a:spcPts val="0"/>
              </a:spcAft>
              <a:buFont typeface="Wingdings" panose="05000000000000000000" pitchFamily="2" charset="2"/>
              <a:buChar char=""/>
            </a:pPr>
            <a:r>
              <a:rPr lang="en-US" sz="700" b="1" dirty="0">
                <a:latin typeface="Times New Roman" panose="02020603050405020304" pitchFamily="18" charset="0"/>
                <a:ea typeface="Calibri" panose="020F0502020204030204" pitchFamily="34" charset="0"/>
                <a:cs typeface="Times New Roman" panose="02020603050405020304" pitchFamily="18" charset="0"/>
              </a:rPr>
              <a:t>Checking the bedside of patient before indentation of medicines.</a:t>
            </a:r>
          </a:p>
          <a:p>
            <a:pPr marL="342900" marR="0" lvl="0" indent="-342900" algn="just">
              <a:lnSpc>
                <a:spcPct val="107000"/>
              </a:lnSpc>
              <a:spcBef>
                <a:spcPts val="0"/>
              </a:spcBef>
              <a:spcAft>
                <a:spcPts val="800"/>
              </a:spcAft>
              <a:buFont typeface="Wingdings" panose="05000000000000000000" pitchFamily="2" charset="2"/>
              <a:buChar char=""/>
            </a:pPr>
            <a:r>
              <a:rPr lang="en-US" sz="700" b="1" dirty="0">
                <a:latin typeface="Times New Roman" panose="02020603050405020304" pitchFamily="18" charset="0"/>
                <a:ea typeface="Calibri" panose="020F0502020204030204" pitchFamily="34" charset="0"/>
                <a:cs typeface="Times New Roman" panose="02020603050405020304" pitchFamily="18" charset="0"/>
              </a:rPr>
              <a:t>Checking the Returns items and keeping record on daily basis.</a:t>
            </a:r>
            <a:endParaRPr lang="en-US" sz="700" b="1" dirty="0">
              <a:latin typeface="Times New Roman" panose="02020603050405020304" pitchFamily="18" charset="0"/>
              <a:cs typeface="Times New Roman" panose="02020603050405020304" pitchFamily="18" charset="0"/>
            </a:endParaRPr>
          </a:p>
        </p:txBody>
      </p:sp>
      <p:sp>
        <p:nvSpPr>
          <p:cNvPr id="26" name="Rectangle: Diagonal Corners Rounded 25">
            <a:extLst>
              <a:ext uri="{FF2B5EF4-FFF2-40B4-BE49-F238E27FC236}">
                <a16:creationId xmlns:a16="http://schemas.microsoft.com/office/drawing/2014/main" id="{0453A519-5CCD-F67D-CBCE-D182ED21B2BA}"/>
              </a:ext>
            </a:extLst>
          </p:cNvPr>
          <p:cNvSpPr/>
          <p:nvPr/>
        </p:nvSpPr>
        <p:spPr>
          <a:xfrm>
            <a:off x="5995805" y="3954218"/>
            <a:ext cx="3074123" cy="1149228"/>
          </a:xfrm>
          <a:prstGeom prst="round2DiagRect">
            <a:avLst/>
          </a:prstGeom>
          <a:solidFill>
            <a:schemeClr val="accent3">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en-US" dirty="0"/>
          </a:p>
        </p:txBody>
      </p:sp>
      <p:sp>
        <p:nvSpPr>
          <p:cNvPr id="28" name="TextBox 27">
            <a:extLst>
              <a:ext uri="{FF2B5EF4-FFF2-40B4-BE49-F238E27FC236}">
                <a16:creationId xmlns:a16="http://schemas.microsoft.com/office/drawing/2014/main" id="{36637F9D-CE0F-7444-1B56-E7AE3D44AF73}"/>
              </a:ext>
            </a:extLst>
          </p:cNvPr>
          <p:cNvSpPr txBox="1"/>
          <p:nvPr/>
        </p:nvSpPr>
        <p:spPr>
          <a:xfrm>
            <a:off x="5995805" y="3972315"/>
            <a:ext cx="3058438" cy="1529393"/>
          </a:xfrm>
          <a:prstGeom prst="rect">
            <a:avLst/>
          </a:prstGeom>
          <a:noFill/>
        </p:spPr>
        <p:txBody>
          <a:bodyPr wrap="square" rtlCol="0">
            <a:spAutoFit/>
          </a:bodyPr>
          <a:lstStyle/>
          <a:p>
            <a:pPr marL="0" marR="0" algn="just">
              <a:lnSpc>
                <a:spcPct val="107000"/>
              </a:lnSpc>
              <a:spcBef>
                <a:spcPts val="0"/>
              </a:spcBef>
              <a:spcAft>
                <a:spcPts val="800"/>
              </a:spcAft>
            </a:pPr>
            <a:r>
              <a:rPr lang="en-US" sz="1000" b="1" u="sng" dirty="0">
                <a:solidFill>
                  <a:schemeClr val="accent5">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rPr>
              <a:t>Suggestions: </a:t>
            </a:r>
            <a:endParaRPr lang="en-US" sz="1000" u="sng" dirty="0">
              <a:solidFill>
                <a:schemeClr val="accent5">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Wingdings" panose="05000000000000000000" pitchFamily="2" charset="2"/>
              <a:buChar char=""/>
            </a:pPr>
            <a:r>
              <a:rPr lang="en-US" sz="800" b="1" dirty="0">
                <a:effectLst/>
                <a:latin typeface="Calibri" panose="020F0502020204030204" pitchFamily="34" charset="0"/>
                <a:ea typeface="Calibri" panose="020F0502020204030204" pitchFamily="34" charset="0"/>
                <a:cs typeface="Times New Roman" panose="02020603050405020304" pitchFamily="18" charset="0"/>
              </a:rPr>
              <a:t>Keeping a Ward Pharmacist in each floor for checking the medicines indention and returns.</a:t>
            </a:r>
          </a:p>
          <a:p>
            <a:pPr marL="342900" marR="0" lvl="0" indent="-342900" algn="just">
              <a:lnSpc>
                <a:spcPct val="107000"/>
              </a:lnSpc>
              <a:spcBef>
                <a:spcPts val="0"/>
              </a:spcBef>
              <a:spcAft>
                <a:spcPts val="0"/>
              </a:spcAft>
              <a:buFont typeface="Wingdings" panose="05000000000000000000" pitchFamily="2" charset="2"/>
              <a:buChar char=""/>
            </a:pPr>
            <a:r>
              <a:rPr lang="en-US" sz="800" b="1" dirty="0">
                <a:effectLst/>
                <a:latin typeface="Calibri" panose="020F0502020204030204" pitchFamily="34" charset="0"/>
                <a:ea typeface="Calibri" panose="020F0502020204030204" pitchFamily="34" charset="0"/>
                <a:cs typeface="Times New Roman" panose="02020603050405020304" pitchFamily="18" charset="0"/>
              </a:rPr>
              <a:t>Nurses should check the bedside of the patients before indention of medicines.</a:t>
            </a:r>
          </a:p>
          <a:p>
            <a:pPr marL="342900" marR="0" lvl="0" indent="-342900" algn="just">
              <a:lnSpc>
                <a:spcPct val="107000"/>
              </a:lnSpc>
              <a:spcBef>
                <a:spcPts val="0"/>
              </a:spcBef>
              <a:spcAft>
                <a:spcPts val="800"/>
              </a:spcAft>
              <a:buFont typeface="Wingdings" panose="05000000000000000000" pitchFamily="2" charset="2"/>
              <a:buChar char=""/>
            </a:pPr>
            <a:r>
              <a:rPr lang="en-US" sz="800" b="1" dirty="0">
                <a:effectLst/>
                <a:latin typeface="Calibri" panose="020F0502020204030204" pitchFamily="34" charset="0"/>
                <a:ea typeface="Calibri" panose="020F0502020204030204" pitchFamily="34" charset="0"/>
                <a:cs typeface="Times New Roman" panose="02020603050405020304" pitchFamily="18" charset="0"/>
              </a:rPr>
              <a:t>Hospital should make two different entries for IV section and Normal Medication section in Operating System.</a:t>
            </a:r>
          </a:p>
          <a:p>
            <a:endParaRPr lang="en-US" dirty="0"/>
          </a:p>
        </p:txBody>
      </p:sp>
      <p:sp>
        <p:nvSpPr>
          <p:cNvPr id="30" name="Rectangle 29">
            <a:extLst>
              <a:ext uri="{FF2B5EF4-FFF2-40B4-BE49-F238E27FC236}">
                <a16:creationId xmlns:a16="http://schemas.microsoft.com/office/drawing/2014/main" id="{4CE4D8CE-3F3D-A308-26C8-B4D29030C290}"/>
              </a:ext>
            </a:extLst>
          </p:cNvPr>
          <p:cNvSpPr/>
          <p:nvPr/>
        </p:nvSpPr>
        <p:spPr>
          <a:xfrm>
            <a:off x="5341387" y="636999"/>
            <a:ext cx="3767659" cy="367420"/>
          </a:xfrm>
          <a:prstGeom prst="rect">
            <a:avLst/>
          </a:prstGeom>
          <a:solidFill>
            <a:schemeClr val="accent6">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196F290A-F249-02E6-16DF-A767D045EE19}"/>
              </a:ext>
            </a:extLst>
          </p:cNvPr>
          <p:cNvSpPr txBox="1"/>
          <p:nvPr/>
        </p:nvSpPr>
        <p:spPr>
          <a:xfrm>
            <a:off x="5268268" y="583671"/>
            <a:ext cx="3926227" cy="1072217"/>
          </a:xfrm>
          <a:prstGeom prst="rect">
            <a:avLst/>
          </a:prstGeom>
          <a:noFill/>
        </p:spPr>
        <p:txBody>
          <a:bodyPr wrap="square" rtlCol="0">
            <a:spAutoFit/>
          </a:bodyPr>
          <a:lstStyle/>
          <a:p>
            <a:pPr algn="ctr">
              <a:lnSpc>
                <a:spcPct val="107000"/>
              </a:lnSpc>
              <a:spcAft>
                <a:spcPts val="800"/>
              </a:spcAft>
            </a:pPr>
            <a:r>
              <a:rPr lang="en-US" sz="800" b="1" dirty="0">
                <a:solidFill>
                  <a:schemeClr val="accent6">
                    <a:lumMod val="50000"/>
                  </a:schemeClr>
                </a:solidFill>
                <a:latin typeface="Times New Roman" panose="02020603050405020304" pitchFamily="18" charset="0"/>
                <a:ea typeface="Calibri" panose="020F0502020204030204" pitchFamily="34" charset="0"/>
                <a:cs typeface="Times New Roman" panose="02020603050405020304" pitchFamily="18" charset="0"/>
              </a:rPr>
              <a:t>Name </a:t>
            </a:r>
            <a:r>
              <a:rPr lang="en-US" sz="800" b="1" dirty="0">
                <a:effectLst/>
                <a:latin typeface="Times New Roman" panose="02020603050405020304" pitchFamily="18" charset="0"/>
                <a:ea typeface="Calibri" panose="020F0502020204030204" pitchFamily="34" charset="0"/>
                <a:cs typeface="Times New Roman" panose="02020603050405020304" pitchFamily="18" charset="0"/>
              </a:rPr>
              <a:t>– Amarjit Bera   </a:t>
            </a:r>
            <a:r>
              <a:rPr lang="en-US" sz="8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Roll Number </a:t>
            </a:r>
            <a:r>
              <a:rPr lang="en-US" sz="800" b="1" dirty="0">
                <a:effectLst/>
                <a:latin typeface="Times New Roman" panose="02020603050405020304" pitchFamily="18" charset="0"/>
                <a:ea typeface="Calibri" panose="020F0502020204030204" pitchFamily="34" charset="0"/>
                <a:cs typeface="Times New Roman" panose="02020603050405020304" pitchFamily="18" charset="0"/>
              </a:rPr>
              <a:t>– 0285 </a:t>
            </a:r>
            <a:r>
              <a:rPr lang="en-US" sz="8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Stream</a:t>
            </a:r>
            <a:r>
              <a:rPr lang="en-US" sz="800" b="1" dirty="0">
                <a:effectLst/>
                <a:latin typeface="Times New Roman" panose="02020603050405020304" pitchFamily="18" charset="0"/>
                <a:ea typeface="Calibri" panose="020F0502020204030204" pitchFamily="34" charset="0"/>
                <a:cs typeface="Times New Roman" panose="02020603050405020304" pitchFamily="18" charset="0"/>
              </a:rPr>
              <a:t> – Pharmaceutical MBA     </a:t>
            </a:r>
          </a:p>
          <a:p>
            <a:pPr algn="ctr">
              <a:lnSpc>
                <a:spcPct val="107000"/>
              </a:lnSpc>
              <a:spcAft>
                <a:spcPts val="800"/>
              </a:spcAft>
            </a:pPr>
            <a:r>
              <a:rPr lang="en-US" sz="8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Project Mentor </a:t>
            </a:r>
            <a:r>
              <a:rPr lang="en-US" sz="800" b="1" dirty="0">
                <a:effectLst/>
                <a:latin typeface="Times New Roman" panose="02020603050405020304" pitchFamily="18" charset="0"/>
                <a:ea typeface="Calibri" panose="020F0502020204030204" pitchFamily="34" charset="0"/>
                <a:cs typeface="Times New Roman" panose="02020603050405020304" pitchFamily="18" charset="0"/>
              </a:rPr>
              <a:t>– Mr. Bhaskar Guha </a:t>
            </a:r>
            <a:r>
              <a:rPr lang="en-US" sz="8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Under</a:t>
            </a:r>
            <a:r>
              <a:rPr lang="en-US" sz="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800" b="1"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Guidance of Mentor </a:t>
            </a:r>
            <a:r>
              <a:rPr lang="en-US" sz="800" b="1" dirty="0">
                <a:effectLst/>
                <a:latin typeface="Times New Roman" panose="02020603050405020304" pitchFamily="18" charset="0"/>
                <a:ea typeface="Calibri" panose="020F0502020204030204" pitchFamily="34" charset="0"/>
                <a:cs typeface="Times New Roman" panose="02020603050405020304" pitchFamily="18" charset="0"/>
              </a:rPr>
              <a:t>– Dr. Surya Prakash</a:t>
            </a:r>
          </a:p>
          <a:p>
            <a:pPr marL="0" marR="0" algn="just">
              <a:lnSpc>
                <a:spcPct val="107000"/>
              </a:lnSpc>
              <a:spcBef>
                <a:spcPts val="0"/>
              </a:spcBef>
              <a:spcAft>
                <a:spcPts val="800"/>
              </a:spcAft>
            </a:pPr>
            <a:endParaRPr lang="en-US" sz="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32" name="TextBox 31">
            <a:extLst>
              <a:ext uri="{FF2B5EF4-FFF2-40B4-BE49-F238E27FC236}">
                <a16:creationId xmlns:a16="http://schemas.microsoft.com/office/drawing/2014/main" id="{04BD652A-B658-44CE-FE12-DA414FD8E377}"/>
              </a:ext>
            </a:extLst>
          </p:cNvPr>
          <p:cNvSpPr txBox="1"/>
          <p:nvPr/>
        </p:nvSpPr>
        <p:spPr>
          <a:xfrm>
            <a:off x="1399597" y="3947448"/>
            <a:ext cx="1832460" cy="1769715"/>
          </a:xfrm>
          <a:prstGeom prst="rect">
            <a:avLst/>
          </a:prstGeom>
          <a:noFill/>
          <a:ln>
            <a:noFill/>
          </a:ln>
        </p:spPr>
        <p:txBody>
          <a:bodyPr wrap="square" rtlCol="0">
            <a:spAutoFit/>
          </a:bodyPr>
          <a:lstStyle/>
          <a:p>
            <a:r>
              <a:rPr lang="en-US" sz="800" b="1" u="sng" dirty="0">
                <a:solidFill>
                  <a:srgbClr val="FF0000"/>
                </a:solidFill>
                <a:latin typeface="Times New Roman" panose="02020603050405020304" pitchFamily="18" charset="0"/>
                <a:cs typeface="Times New Roman" panose="02020603050405020304" pitchFamily="18" charset="0"/>
              </a:rPr>
              <a:t>USEFUL OF INTERNSHIP :</a:t>
            </a:r>
          </a:p>
          <a:p>
            <a:pPr marL="171450" indent="-171450" algn="just">
              <a:buClr>
                <a:schemeClr val="tx1"/>
              </a:buClr>
              <a:buFont typeface="Wingdings" panose="05000000000000000000" pitchFamily="2" charset="2"/>
              <a:buChar char="§"/>
            </a:pPr>
            <a:r>
              <a:rPr lang="en-US" sz="700" b="1" dirty="0">
                <a:solidFill>
                  <a:schemeClr val="tx2">
                    <a:lumMod val="50000"/>
                  </a:schemeClr>
                </a:solidFill>
                <a:latin typeface="Times New Roman" panose="02020603050405020304" pitchFamily="18" charset="0"/>
                <a:cs typeface="Times New Roman" panose="02020603050405020304" pitchFamily="18" charset="0"/>
              </a:rPr>
              <a:t>Got to learn about the work culture in corporates.</a:t>
            </a:r>
          </a:p>
          <a:p>
            <a:pPr marL="171450" indent="-171450" algn="just">
              <a:buClr>
                <a:schemeClr val="tx1"/>
              </a:buClr>
              <a:buFont typeface="Wingdings" panose="05000000000000000000" pitchFamily="2" charset="2"/>
              <a:buChar char="§"/>
            </a:pPr>
            <a:r>
              <a:rPr lang="en-US" sz="700" b="1" dirty="0">
                <a:solidFill>
                  <a:schemeClr val="tx2">
                    <a:lumMod val="50000"/>
                  </a:schemeClr>
                </a:solidFill>
                <a:latin typeface="Times New Roman" panose="02020603050405020304" pitchFamily="18" charset="0"/>
                <a:cs typeface="Times New Roman" panose="02020603050405020304" pitchFamily="18" charset="0"/>
              </a:rPr>
              <a:t>Got practical knowledge  about working of hospital .</a:t>
            </a:r>
          </a:p>
          <a:p>
            <a:pPr marL="171450" indent="-171450" algn="just">
              <a:buClr>
                <a:schemeClr val="tx1"/>
              </a:buClr>
              <a:buFont typeface="Wingdings" panose="05000000000000000000" pitchFamily="2" charset="2"/>
              <a:buChar char="§"/>
            </a:pPr>
            <a:r>
              <a:rPr lang="en-US" sz="700" b="1" dirty="0">
                <a:solidFill>
                  <a:schemeClr val="tx2">
                    <a:lumMod val="50000"/>
                  </a:schemeClr>
                </a:solidFill>
                <a:latin typeface="Times New Roman" panose="02020603050405020304" pitchFamily="18" charset="0"/>
                <a:cs typeface="Times New Roman" panose="02020603050405020304" pitchFamily="18" charset="0"/>
              </a:rPr>
              <a:t>Learned how to handle pressure during work time. </a:t>
            </a:r>
          </a:p>
          <a:p>
            <a:pPr marL="171450" indent="-171450">
              <a:buClr>
                <a:schemeClr val="tx1"/>
              </a:buClr>
              <a:buFont typeface="Wingdings" panose="05000000000000000000" pitchFamily="2" charset="2"/>
              <a:buChar char="§"/>
            </a:pPr>
            <a:endParaRPr lang="en-US" sz="900" b="1" dirty="0">
              <a:solidFill>
                <a:schemeClr val="tx2">
                  <a:lumMod val="50000"/>
                </a:schemeClr>
              </a:solidFill>
              <a:latin typeface="Times New Roman" panose="02020603050405020304" pitchFamily="18" charset="0"/>
              <a:cs typeface="Times New Roman" panose="02020603050405020304" pitchFamily="18" charset="0"/>
            </a:endParaRPr>
          </a:p>
          <a:p>
            <a:endParaRPr lang="en-US" sz="1000" b="1" dirty="0">
              <a:solidFill>
                <a:schemeClr val="tx2">
                  <a:lumMod val="50000"/>
                </a:schemeClr>
              </a:solidFill>
              <a:latin typeface="Times New Roman" panose="02020603050405020304" pitchFamily="18" charset="0"/>
              <a:cs typeface="Times New Roman" panose="02020603050405020304" pitchFamily="18" charset="0"/>
            </a:endParaRPr>
          </a:p>
          <a:p>
            <a:endParaRPr lang="en-US" sz="1000" b="1" dirty="0">
              <a:solidFill>
                <a:schemeClr val="tx2">
                  <a:lumMod val="50000"/>
                </a:schemeClr>
              </a:solidFill>
              <a:latin typeface="Times New Roman" panose="02020603050405020304" pitchFamily="18" charset="0"/>
              <a:cs typeface="Times New Roman" panose="02020603050405020304" pitchFamily="18" charset="0"/>
            </a:endParaRPr>
          </a:p>
          <a:p>
            <a:endParaRPr lang="en-US" sz="1000" b="1" dirty="0">
              <a:solidFill>
                <a:schemeClr val="tx2">
                  <a:lumMod val="50000"/>
                </a:schemeClr>
              </a:solidFill>
              <a:latin typeface="Times New Roman" panose="02020603050405020304" pitchFamily="18" charset="0"/>
              <a:cs typeface="Times New Roman" panose="02020603050405020304" pitchFamily="18" charset="0"/>
            </a:endParaRPr>
          </a:p>
          <a:p>
            <a:endParaRPr lang="en-US" sz="1000" dirty="0">
              <a:latin typeface="Times New Roman" panose="02020603050405020304" pitchFamily="18" charset="0"/>
              <a:cs typeface="Times New Roman" panose="02020603050405020304" pitchFamily="18" charset="0"/>
            </a:endParaRPr>
          </a:p>
          <a:p>
            <a:endParaRPr lang="en-US" sz="1000" dirty="0">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CCE5A59F-AA94-A748-FDDF-91C9B82E2EDB}"/>
              </a:ext>
            </a:extLst>
          </p:cNvPr>
          <p:cNvSpPr txBox="1"/>
          <p:nvPr/>
        </p:nvSpPr>
        <p:spPr>
          <a:xfrm>
            <a:off x="20845" y="3855419"/>
            <a:ext cx="1632247" cy="1569660"/>
          </a:xfrm>
          <a:prstGeom prst="rect">
            <a:avLst/>
          </a:prstGeom>
          <a:noFill/>
          <a:ln>
            <a:noFill/>
          </a:ln>
        </p:spPr>
        <p:txBody>
          <a:bodyPr wrap="square" rtlCol="0">
            <a:spAutoFit/>
          </a:bodyPr>
          <a:lstStyle/>
          <a:p>
            <a:r>
              <a:rPr lang="en-US" sz="900" b="1" u="sng" dirty="0">
                <a:solidFill>
                  <a:srgbClr val="FF0000"/>
                </a:solidFill>
                <a:latin typeface="Times New Roman" panose="02020603050405020304" pitchFamily="18" charset="0"/>
                <a:cs typeface="Times New Roman" panose="02020603050405020304" pitchFamily="18" charset="0"/>
              </a:rPr>
              <a:t>LEARNING AND VALUE ADDITION :</a:t>
            </a:r>
          </a:p>
          <a:p>
            <a:pPr marL="171450" indent="-171450">
              <a:buFont typeface="Wingdings" panose="05000000000000000000" pitchFamily="2" charset="2"/>
              <a:buChar char="ü"/>
            </a:pPr>
            <a:endParaRPr lang="en-US" sz="1000" u="sng"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ü"/>
            </a:pPr>
            <a:r>
              <a:rPr lang="en-US" sz="800" b="1" dirty="0">
                <a:latin typeface="Times New Roman" panose="02020603050405020304" pitchFamily="18" charset="0"/>
                <a:cs typeface="Times New Roman" panose="02020603050405020304" pitchFamily="18" charset="0"/>
              </a:rPr>
              <a:t>Time Management </a:t>
            </a:r>
          </a:p>
          <a:p>
            <a:pPr marL="171450" indent="-171450">
              <a:buFont typeface="Wingdings" panose="05000000000000000000" pitchFamily="2" charset="2"/>
              <a:buChar char="ü"/>
            </a:pPr>
            <a:r>
              <a:rPr lang="en-US" sz="800" b="1" dirty="0">
                <a:latin typeface="Times New Roman" panose="02020603050405020304" pitchFamily="18" charset="0"/>
                <a:cs typeface="Times New Roman" panose="02020603050405020304" pitchFamily="18" charset="0"/>
              </a:rPr>
              <a:t>Learning Work place Culture </a:t>
            </a:r>
          </a:p>
          <a:p>
            <a:pPr marL="171450" indent="-171450">
              <a:buFont typeface="Wingdings" panose="05000000000000000000" pitchFamily="2" charset="2"/>
              <a:buChar char="ü"/>
            </a:pPr>
            <a:r>
              <a:rPr lang="en-US" sz="800" b="1" dirty="0">
                <a:latin typeface="Times New Roman" panose="02020603050405020304" pitchFamily="18" charset="0"/>
                <a:cs typeface="Times New Roman" panose="02020603050405020304" pitchFamily="18" charset="0"/>
              </a:rPr>
              <a:t>Inventory Management </a:t>
            </a:r>
          </a:p>
          <a:p>
            <a:pPr marL="171450" indent="-171450">
              <a:buFont typeface="Wingdings" panose="05000000000000000000" pitchFamily="2" charset="2"/>
              <a:buChar char="ü"/>
            </a:pPr>
            <a:r>
              <a:rPr lang="en-US" sz="800" b="1" dirty="0">
                <a:latin typeface="Times New Roman" panose="02020603050405020304" pitchFamily="18" charset="0"/>
                <a:cs typeface="Times New Roman" panose="02020603050405020304" pitchFamily="18" charset="0"/>
              </a:rPr>
              <a:t>Professional Communication</a:t>
            </a:r>
          </a:p>
          <a:p>
            <a:endParaRPr lang="en-US" sz="1000" dirty="0">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ü"/>
            </a:pPr>
            <a:endParaRPr lang="en-US" sz="1000" dirty="0">
              <a:latin typeface="Times New Roman" panose="02020603050405020304" pitchFamily="18" charset="0"/>
              <a:cs typeface="Times New Roman" panose="02020603050405020304" pitchFamily="18" charset="0"/>
            </a:endParaRPr>
          </a:p>
          <a:p>
            <a:endParaRPr lang="en-US" sz="8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F9725F40-BD8B-A73C-E7A8-E6293ACA83EC}"/>
              </a:ext>
            </a:extLst>
          </p:cNvPr>
          <p:cNvSpPr/>
          <p:nvPr/>
        </p:nvSpPr>
        <p:spPr>
          <a:xfrm>
            <a:off x="5317030" y="2759181"/>
            <a:ext cx="1204639" cy="624354"/>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5F232AAB-3AD5-FDDB-AF26-1BB9692E5F2A}"/>
              </a:ext>
            </a:extLst>
          </p:cNvPr>
          <p:cNvSpPr/>
          <p:nvPr/>
        </p:nvSpPr>
        <p:spPr>
          <a:xfrm>
            <a:off x="5353701" y="1132471"/>
            <a:ext cx="1160855" cy="942965"/>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b="1" dirty="0">
              <a:latin typeface="Times New Roman" panose="02020603050405020304" pitchFamily="18" charset="0"/>
              <a:cs typeface="Times New Roman" panose="02020603050405020304" pitchFamily="18" charset="0"/>
            </a:endParaRPr>
          </a:p>
        </p:txBody>
      </p:sp>
      <p:sp>
        <p:nvSpPr>
          <p:cNvPr id="48" name="Rectangle 47">
            <a:extLst>
              <a:ext uri="{FF2B5EF4-FFF2-40B4-BE49-F238E27FC236}">
                <a16:creationId xmlns:a16="http://schemas.microsoft.com/office/drawing/2014/main" id="{36305538-2282-DEA2-72E9-912CE73D4CDA}"/>
              </a:ext>
            </a:extLst>
          </p:cNvPr>
          <p:cNvSpPr/>
          <p:nvPr/>
        </p:nvSpPr>
        <p:spPr>
          <a:xfrm>
            <a:off x="5335009" y="2107359"/>
            <a:ext cx="1186661" cy="620161"/>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5CEFD26-15BD-E59D-490D-43375BCD4C62}"/>
              </a:ext>
            </a:extLst>
          </p:cNvPr>
          <p:cNvSpPr/>
          <p:nvPr/>
        </p:nvSpPr>
        <p:spPr>
          <a:xfrm>
            <a:off x="5303941" y="3428506"/>
            <a:ext cx="1210716" cy="49434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04E7C328-1506-9901-C1DA-E4494D633F9C}"/>
              </a:ext>
            </a:extLst>
          </p:cNvPr>
          <p:cNvSpPr txBox="1"/>
          <p:nvPr/>
        </p:nvSpPr>
        <p:spPr>
          <a:xfrm>
            <a:off x="5310720" y="1349944"/>
            <a:ext cx="1406246" cy="738664"/>
          </a:xfrm>
          <a:prstGeom prst="rect">
            <a:avLst/>
          </a:prstGeom>
          <a:noFill/>
          <a:ln>
            <a:noFill/>
          </a:ln>
        </p:spPr>
        <p:txBody>
          <a:bodyPr wrap="square" rtlCol="0">
            <a:spAutoFit/>
          </a:bodyPr>
          <a:lstStyle/>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Good Infrastructure .</a:t>
            </a:r>
          </a:p>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Advance Equipment Facilities</a:t>
            </a:r>
          </a:p>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 Advance and high</a:t>
            </a:r>
          </a:p>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 quality Medicines available.</a:t>
            </a:r>
          </a:p>
        </p:txBody>
      </p:sp>
      <p:sp>
        <p:nvSpPr>
          <p:cNvPr id="29" name="TextBox 28">
            <a:extLst>
              <a:ext uri="{FF2B5EF4-FFF2-40B4-BE49-F238E27FC236}">
                <a16:creationId xmlns:a16="http://schemas.microsoft.com/office/drawing/2014/main" id="{BF6A08F0-FD21-A403-3008-CBD43216D186}"/>
              </a:ext>
            </a:extLst>
          </p:cNvPr>
          <p:cNvSpPr txBox="1"/>
          <p:nvPr/>
        </p:nvSpPr>
        <p:spPr>
          <a:xfrm>
            <a:off x="5261103" y="2880911"/>
            <a:ext cx="1280710" cy="523220"/>
          </a:xfrm>
          <a:prstGeom prst="rect">
            <a:avLst/>
          </a:prstGeom>
          <a:noFill/>
          <a:ln>
            <a:noFill/>
          </a:ln>
        </p:spPr>
        <p:txBody>
          <a:bodyPr wrap="square" rtlCol="0">
            <a:spAutoFit/>
          </a:bodyPr>
          <a:lstStyle/>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Change the operating interface</a:t>
            </a:r>
          </a:p>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Patient management </a:t>
            </a:r>
          </a:p>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Pharmacist association </a:t>
            </a:r>
          </a:p>
        </p:txBody>
      </p:sp>
      <p:sp>
        <p:nvSpPr>
          <p:cNvPr id="33" name="TextBox 32">
            <a:extLst>
              <a:ext uri="{FF2B5EF4-FFF2-40B4-BE49-F238E27FC236}">
                <a16:creationId xmlns:a16="http://schemas.microsoft.com/office/drawing/2014/main" id="{36706F3C-1C4D-E6D3-4B0B-84393C675F45}"/>
              </a:ext>
            </a:extLst>
          </p:cNvPr>
          <p:cNvSpPr txBox="1"/>
          <p:nvPr/>
        </p:nvSpPr>
        <p:spPr>
          <a:xfrm>
            <a:off x="5332712" y="2218038"/>
            <a:ext cx="1068466" cy="615553"/>
          </a:xfrm>
          <a:prstGeom prst="rect">
            <a:avLst/>
          </a:prstGeom>
          <a:noFill/>
          <a:ln>
            <a:noFill/>
          </a:ln>
        </p:spPr>
        <p:txBody>
          <a:bodyPr wrap="square" rtlCol="0">
            <a:spAutoFit/>
          </a:bodyPr>
          <a:lstStyle/>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Nurse Management</a:t>
            </a:r>
          </a:p>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Indoor Patients medicine checkup</a:t>
            </a:r>
          </a:p>
          <a:p>
            <a:endParaRPr lang="en-US" sz="600" b="1"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39FCBBBF-49B1-2503-02D5-BEFC495C99FA}"/>
              </a:ext>
            </a:extLst>
          </p:cNvPr>
          <p:cNvSpPr txBox="1"/>
          <p:nvPr/>
        </p:nvSpPr>
        <p:spPr>
          <a:xfrm>
            <a:off x="5354396" y="3440254"/>
            <a:ext cx="1013060" cy="615553"/>
          </a:xfrm>
          <a:prstGeom prst="rect">
            <a:avLst/>
          </a:prstGeom>
          <a:noFill/>
          <a:ln>
            <a:noFill/>
          </a:ln>
        </p:spPr>
        <p:txBody>
          <a:bodyPr wrap="square" rtlCol="0">
            <a:spAutoFit/>
          </a:bodyPr>
          <a:lstStyle/>
          <a:p>
            <a:endParaRPr lang="en-US" sz="700" b="1"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Cash Flow</a:t>
            </a:r>
          </a:p>
          <a:p>
            <a:pPr marL="171450" indent="-171450">
              <a:buFont typeface="Arial" panose="020B0604020202020204" pitchFamily="34" charset="0"/>
              <a:buChar char="•"/>
            </a:pPr>
            <a:r>
              <a:rPr lang="en-US" sz="700" b="1" dirty="0">
                <a:latin typeface="Times New Roman" panose="02020603050405020304" pitchFamily="18" charset="0"/>
                <a:cs typeface="Times New Roman" panose="02020603050405020304" pitchFamily="18" charset="0"/>
              </a:rPr>
              <a:t>Inventory Management</a:t>
            </a:r>
          </a:p>
          <a:p>
            <a:pPr marL="171450" indent="-171450">
              <a:buFont typeface="Arial" panose="020B0604020202020204" pitchFamily="34" charset="0"/>
              <a:buChar char="•"/>
            </a:pPr>
            <a:endParaRPr lang="en-US" sz="600" b="1" dirty="0">
              <a:latin typeface="Times New Roman" panose="02020603050405020304" pitchFamily="18" charset="0"/>
              <a:cs typeface="Times New Roman" panose="02020603050405020304" pitchFamily="18" charset="0"/>
            </a:endParaRPr>
          </a:p>
        </p:txBody>
      </p:sp>
      <p:sp>
        <p:nvSpPr>
          <p:cNvPr id="55" name="TextBox 54">
            <a:extLst>
              <a:ext uri="{FF2B5EF4-FFF2-40B4-BE49-F238E27FC236}">
                <a16:creationId xmlns:a16="http://schemas.microsoft.com/office/drawing/2014/main" id="{4A865F5D-A2FC-B6E7-291D-22575F711E04}"/>
              </a:ext>
            </a:extLst>
          </p:cNvPr>
          <p:cNvSpPr txBox="1"/>
          <p:nvPr/>
        </p:nvSpPr>
        <p:spPr>
          <a:xfrm>
            <a:off x="5342039" y="1105899"/>
            <a:ext cx="284295" cy="307777"/>
          </a:xfrm>
          <a:prstGeom prst="rect">
            <a:avLst/>
          </a:prstGeom>
          <a:noFill/>
        </p:spPr>
        <p:txBody>
          <a:bodyPr wrap="square">
            <a:spAutoFit/>
          </a:bodyPr>
          <a:lstStyle/>
          <a:p>
            <a:r>
              <a:rPr lang="en" sz="1400" b="1" dirty="0">
                <a:solidFill>
                  <a:srgbClr val="FF0000"/>
                </a:solidFill>
                <a:latin typeface="Algerian" panose="04020705040A02060702" pitchFamily="82" charset="0"/>
              </a:rPr>
              <a:t>S</a:t>
            </a:r>
            <a:endParaRPr lang="en-US" sz="1400" b="1" dirty="0">
              <a:solidFill>
                <a:srgbClr val="FF0000"/>
              </a:solidFill>
              <a:latin typeface="Algerian" panose="04020705040A02060702" pitchFamily="82" charset="0"/>
            </a:endParaRPr>
          </a:p>
        </p:txBody>
      </p:sp>
      <p:sp>
        <p:nvSpPr>
          <p:cNvPr id="57" name="TextBox 56">
            <a:extLst>
              <a:ext uri="{FF2B5EF4-FFF2-40B4-BE49-F238E27FC236}">
                <a16:creationId xmlns:a16="http://schemas.microsoft.com/office/drawing/2014/main" id="{C1218F85-7009-1E69-7023-372FF93796F8}"/>
              </a:ext>
            </a:extLst>
          </p:cNvPr>
          <p:cNvSpPr txBox="1"/>
          <p:nvPr/>
        </p:nvSpPr>
        <p:spPr>
          <a:xfrm>
            <a:off x="5332473" y="2044351"/>
            <a:ext cx="373325" cy="307777"/>
          </a:xfrm>
          <a:prstGeom prst="rect">
            <a:avLst/>
          </a:prstGeom>
          <a:noFill/>
        </p:spPr>
        <p:txBody>
          <a:bodyPr wrap="square">
            <a:spAutoFit/>
          </a:bodyPr>
          <a:lstStyle/>
          <a:p>
            <a:r>
              <a:rPr lang="en" sz="1400" dirty="0">
                <a:solidFill>
                  <a:srgbClr val="FF0000"/>
                </a:solidFill>
                <a:latin typeface="Algerian" panose="04020705040A02060702" pitchFamily="82" charset="0"/>
              </a:rPr>
              <a:t>W</a:t>
            </a:r>
            <a:endParaRPr lang="en-US" sz="1400" dirty="0">
              <a:solidFill>
                <a:srgbClr val="FF0000"/>
              </a:solidFill>
              <a:latin typeface="Algerian" panose="04020705040A02060702" pitchFamily="82" charset="0"/>
            </a:endParaRPr>
          </a:p>
        </p:txBody>
      </p:sp>
      <p:sp>
        <p:nvSpPr>
          <p:cNvPr id="59" name="TextBox 58">
            <a:extLst>
              <a:ext uri="{FF2B5EF4-FFF2-40B4-BE49-F238E27FC236}">
                <a16:creationId xmlns:a16="http://schemas.microsoft.com/office/drawing/2014/main" id="{30D5E9DE-CC2F-E750-1676-956A3F7A3FB7}"/>
              </a:ext>
            </a:extLst>
          </p:cNvPr>
          <p:cNvSpPr txBox="1"/>
          <p:nvPr/>
        </p:nvSpPr>
        <p:spPr>
          <a:xfrm>
            <a:off x="5330005" y="2703906"/>
            <a:ext cx="346318" cy="307777"/>
          </a:xfrm>
          <a:prstGeom prst="rect">
            <a:avLst/>
          </a:prstGeom>
          <a:noFill/>
        </p:spPr>
        <p:txBody>
          <a:bodyPr wrap="square">
            <a:spAutoFit/>
          </a:bodyPr>
          <a:lstStyle/>
          <a:p>
            <a:r>
              <a:rPr lang="en" sz="1400" dirty="0">
                <a:solidFill>
                  <a:srgbClr val="FF0000"/>
                </a:solidFill>
                <a:latin typeface="Algerian" panose="04020705040A02060702" pitchFamily="82" charset="0"/>
              </a:rPr>
              <a:t>O</a:t>
            </a:r>
            <a:endParaRPr lang="en-US" sz="1400" dirty="0">
              <a:solidFill>
                <a:srgbClr val="FF0000"/>
              </a:solidFill>
              <a:latin typeface="Algerian" panose="04020705040A02060702" pitchFamily="82" charset="0"/>
            </a:endParaRPr>
          </a:p>
        </p:txBody>
      </p:sp>
      <p:sp>
        <p:nvSpPr>
          <p:cNvPr id="61" name="TextBox 60">
            <a:extLst>
              <a:ext uri="{FF2B5EF4-FFF2-40B4-BE49-F238E27FC236}">
                <a16:creationId xmlns:a16="http://schemas.microsoft.com/office/drawing/2014/main" id="{14E1746C-F234-504F-7586-C0E17F8B36E0}"/>
              </a:ext>
            </a:extLst>
          </p:cNvPr>
          <p:cNvSpPr txBox="1"/>
          <p:nvPr/>
        </p:nvSpPr>
        <p:spPr>
          <a:xfrm>
            <a:off x="5320633" y="3326623"/>
            <a:ext cx="315205" cy="369332"/>
          </a:xfrm>
          <a:prstGeom prst="rect">
            <a:avLst/>
          </a:prstGeom>
          <a:noFill/>
        </p:spPr>
        <p:txBody>
          <a:bodyPr wrap="square">
            <a:spAutoFit/>
          </a:bodyPr>
          <a:lstStyle/>
          <a:p>
            <a:r>
              <a:rPr lang="en" sz="1400" dirty="0">
                <a:solidFill>
                  <a:srgbClr val="FF0000"/>
                </a:solidFill>
                <a:latin typeface="Algerian" panose="04020705040A02060702" pitchFamily="82" charset="0"/>
              </a:rPr>
              <a:t>T</a:t>
            </a:r>
            <a:r>
              <a:rPr lang="en" dirty="0"/>
              <a:t> </a:t>
            </a:r>
            <a:endParaRPr lang="en-US" dirty="0"/>
          </a:p>
        </p:txBody>
      </p:sp>
      <p:sp>
        <p:nvSpPr>
          <p:cNvPr id="46" name="TextBox 45">
            <a:extLst>
              <a:ext uri="{FF2B5EF4-FFF2-40B4-BE49-F238E27FC236}">
                <a16:creationId xmlns:a16="http://schemas.microsoft.com/office/drawing/2014/main" id="{2723578B-CB6F-BD27-C0F7-368E6E968D8D}"/>
              </a:ext>
            </a:extLst>
          </p:cNvPr>
          <p:cNvSpPr txBox="1"/>
          <p:nvPr/>
        </p:nvSpPr>
        <p:spPr>
          <a:xfrm>
            <a:off x="5501548" y="1155832"/>
            <a:ext cx="1160787" cy="215444"/>
          </a:xfrm>
          <a:prstGeom prst="rect">
            <a:avLst/>
          </a:prstGeom>
          <a:noFill/>
        </p:spPr>
        <p:txBody>
          <a:bodyPr wrap="square" rtlCol="0">
            <a:spAutoFit/>
          </a:bodyPr>
          <a:lstStyle/>
          <a:p>
            <a:r>
              <a:rPr lang="en-US" sz="800" b="1" dirty="0">
                <a:solidFill>
                  <a:srgbClr val="00B050"/>
                </a:solidFill>
                <a:latin typeface="Times New Roman" panose="02020603050405020304" pitchFamily="18" charset="0"/>
                <a:cs typeface="Times New Roman" panose="02020603050405020304" pitchFamily="18" charset="0"/>
              </a:rPr>
              <a:t>(STRENGTHS)</a:t>
            </a:r>
          </a:p>
        </p:txBody>
      </p:sp>
      <p:sp>
        <p:nvSpPr>
          <p:cNvPr id="64" name="TextBox 63">
            <a:extLst>
              <a:ext uri="{FF2B5EF4-FFF2-40B4-BE49-F238E27FC236}">
                <a16:creationId xmlns:a16="http://schemas.microsoft.com/office/drawing/2014/main" id="{3FC07B29-B680-F3A1-ED9A-B8D01C9F00D9}"/>
              </a:ext>
            </a:extLst>
          </p:cNvPr>
          <p:cNvSpPr txBox="1"/>
          <p:nvPr/>
        </p:nvSpPr>
        <p:spPr>
          <a:xfrm>
            <a:off x="5464048" y="3408723"/>
            <a:ext cx="780821" cy="215444"/>
          </a:xfrm>
          <a:prstGeom prst="rect">
            <a:avLst/>
          </a:prstGeom>
          <a:noFill/>
        </p:spPr>
        <p:txBody>
          <a:bodyPr wrap="square" rtlCol="0">
            <a:spAutoFit/>
          </a:bodyPr>
          <a:lstStyle/>
          <a:p>
            <a:r>
              <a:rPr lang="en-US" sz="800" b="1" dirty="0">
                <a:solidFill>
                  <a:srgbClr val="C00000"/>
                </a:solidFill>
                <a:latin typeface="Times New Roman" panose="02020603050405020304" pitchFamily="18" charset="0"/>
                <a:cs typeface="Times New Roman" panose="02020603050405020304" pitchFamily="18" charset="0"/>
              </a:rPr>
              <a:t>(THREATS)</a:t>
            </a:r>
          </a:p>
        </p:txBody>
      </p:sp>
      <p:sp>
        <p:nvSpPr>
          <p:cNvPr id="65" name="TextBox 64">
            <a:extLst>
              <a:ext uri="{FF2B5EF4-FFF2-40B4-BE49-F238E27FC236}">
                <a16:creationId xmlns:a16="http://schemas.microsoft.com/office/drawing/2014/main" id="{7BD52368-EB54-1531-B3A2-B7CA1BE24E33}"/>
              </a:ext>
            </a:extLst>
          </p:cNvPr>
          <p:cNvSpPr txBox="1"/>
          <p:nvPr/>
        </p:nvSpPr>
        <p:spPr>
          <a:xfrm>
            <a:off x="5522306" y="2104442"/>
            <a:ext cx="992250" cy="215444"/>
          </a:xfrm>
          <a:prstGeom prst="rect">
            <a:avLst/>
          </a:prstGeom>
          <a:noFill/>
        </p:spPr>
        <p:txBody>
          <a:bodyPr wrap="square" rtlCol="0">
            <a:spAutoFit/>
          </a:bodyPr>
          <a:lstStyle/>
          <a:p>
            <a:r>
              <a:rPr lang="en-US" sz="800" b="1" dirty="0">
                <a:solidFill>
                  <a:schemeClr val="tx2">
                    <a:lumMod val="60000"/>
                    <a:lumOff val="40000"/>
                  </a:schemeClr>
                </a:solidFill>
                <a:latin typeface="Times New Roman" panose="02020603050405020304" pitchFamily="18" charset="0"/>
                <a:cs typeface="Times New Roman" panose="02020603050405020304" pitchFamily="18" charset="0"/>
              </a:rPr>
              <a:t>(WEAKNESSES)</a:t>
            </a:r>
          </a:p>
        </p:txBody>
      </p:sp>
      <p:sp>
        <p:nvSpPr>
          <p:cNvPr id="66" name="TextBox 65">
            <a:extLst>
              <a:ext uri="{FF2B5EF4-FFF2-40B4-BE49-F238E27FC236}">
                <a16:creationId xmlns:a16="http://schemas.microsoft.com/office/drawing/2014/main" id="{4B434D3F-5AA7-04FF-4CE2-3F59FEEEF94D}"/>
              </a:ext>
            </a:extLst>
          </p:cNvPr>
          <p:cNvSpPr txBox="1"/>
          <p:nvPr/>
        </p:nvSpPr>
        <p:spPr>
          <a:xfrm>
            <a:off x="5473057" y="2754450"/>
            <a:ext cx="1093173" cy="215444"/>
          </a:xfrm>
          <a:prstGeom prst="rect">
            <a:avLst/>
          </a:prstGeom>
          <a:noFill/>
        </p:spPr>
        <p:txBody>
          <a:bodyPr wrap="square" rtlCol="0">
            <a:spAutoFit/>
          </a:bodyPr>
          <a:lstStyle/>
          <a:p>
            <a:r>
              <a:rPr lang="en-US" sz="800" b="1" dirty="0">
                <a:solidFill>
                  <a:srgbClr val="00B050"/>
                </a:solidFill>
                <a:latin typeface="Times New Roman" panose="02020603050405020304" pitchFamily="18" charset="0"/>
                <a:cs typeface="Times New Roman" panose="02020603050405020304" pitchFamily="18" charset="0"/>
              </a:rPr>
              <a:t>(OPPORTUNITIES)</a:t>
            </a:r>
          </a:p>
        </p:txBody>
      </p:sp>
      <p:graphicFrame>
        <p:nvGraphicFramePr>
          <p:cNvPr id="58" name="Chart 57">
            <a:extLst>
              <a:ext uri="{FF2B5EF4-FFF2-40B4-BE49-F238E27FC236}">
                <a16:creationId xmlns:a16="http://schemas.microsoft.com/office/drawing/2014/main" id="{E21D58E4-BC41-1151-5098-24371171B30A}"/>
              </a:ext>
            </a:extLst>
          </p:cNvPr>
          <p:cNvGraphicFramePr>
            <a:graphicFrameLocks/>
          </p:cNvGraphicFramePr>
          <p:nvPr>
            <p:extLst>
              <p:ext uri="{D42A27DB-BD31-4B8C-83A1-F6EECF244321}">
                <p14:modId xmlns:p14="http://schemas.microsoft.com/office/powerpoint/2010/main" val="3802989051"/>
              </p:ext>
            </p:extLst>
          </p:nvPr>
        </p:nvGraphicFramePr>
        <p:xfrm>
          <a:off x="3197761" y="3639936"/>
          <a:ext cx="2112959" cy="14328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01633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1301</TotalTime>
  <Words>530</Words>
  <Application>Microsoft Office PowerPoint</Application>
  <PresentationFormat>On-screen Show (16:9)</PresentationFormat>
  <Paragraphs>66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Algerian</vt:lpstr>
      <vt:lpstr>Arial</vt:lpstr>
      <vt:lpstr>Arial Rounded MT Bold</vt:lpstr>
      <vt:lpstr>Calibri</vt:lpstr>
      <vt:lpstr>Times New Roman</vt:lpstr>
      <vt:lpstr>Wingdings</vt:lpstr>
      <vt:lpstr>Office Theme</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Amarjit Bera</cp:lastModifiedBy>
  <cp:revision>166</cp:revision>
  <dcterms:created xsi:type="dcterms:W3CDTF">2013-08-21T19:17:07Z</dcterms:created>
  <dcterms:modified xsi:type="dcterms:W3CDTF">2022-07-07T15:26:00Z</dcterms:modified>
</cp:coreProperties>
</file>