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9" r:id="rId2"/>
    <p:sldMasterId id="2147483657" r:id="rId3"/>
    <p:sldMasterId id="2147483653" r:id="rId4"/>
  </p:sldMasterIdLst>
  <p:notesMasterIdLst>
    <p:notesMasterId r:id="rId6"/>
  </p:notesMasterIdLst>
  <p:handoutMasterIdLst>
    <p:handoutMasterId r:id="rId7"/>
  </p:handoutMasterIdLst>
  <p:sldIdLst>
    <p:sldId id="257" r:id="rId5"/>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8">
          <p15:clr>
            <a:srgbClr val="A4A3A4"/>
          </p15:clr>
        </p15:guide>
        <p15:guide id="2" orient="horz" pos="288">
          <p15:clr>
            <a:srgbClr val="A4A3A4"/>
          </p15:clr>
        </p15:guide>
        <p15:guide id="3" orient="horz" pos="20160">
          <p15:clr>
            <a:srgbClr val="A4A3A4"/>
          </p15:clr>
        </p15:guide>
        <p15:guide id="4" orient="horz">
          <p15:clr>
            <a:srgbClr val="A4A3A4"/>
          </p15:clr>
        </p15:guide>
        <p15:guide id="5" pos="581">
          <p15:clr>
            <a:srgbClr val="A4A3A4"/>
          </p15:clr>
        </p15:guide>
        <p15:guide id="6" pos="27069">
          <p15:clr>
            <a:srgbClr val="A4A3A4"/>
          </p15:clr>
        </p15:guide>
        <p15:guide id="7" pos="245">
          <p15:clr>
            <a:srgbClr val="A4A3A4"/>
          </p15:clr>
        </p15:guide>
        <p15:guide id="8" pos="2736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A92212-1577-4DC3-9196-8B2F8D890116}" v="8" dt="2022-06-10T12:29:58.331"/>
    <p1510:client id="{76D3AB76-05FD-4E82-AD76-052DD9148818}" v="6" dt="2022-06-10T11:41:37.9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395" autoAdjust="0"/>
    <p:restoredTop sz="94694" autoAdjust="0"/>
  </p:normalViewPr>
  <p:slideViewPr>
    <p:cSldViewPr snapToGrid="0" snapToObjects="1" showGuides="1">
      <p:cViewPr>
        <p:scale>
          <a:sx n="10" d="100"/>
          <a:sy n="10" d="100"/>
        </p:scale>
        <p:origin x="2310" y="474"/>
      </p:cViewPr>
      <p:guideLst>
        <p:guide orient="horz" pos="3318"/>
        <p:guide orient="horz" pos="288"/>
        <p:guide orient="horz" pos="20160"/>
        <p:guide orient="horz"/>
        <p:guide pos="581"/>
        <p:guide pos="27069"/>
        <p:guide pos="245"/>
        <p:guide pos="27364"/>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5/10/relationships/revisionInfo" Target="revisionInfo.xml"/><Relationship Id="rId3" Type="http://schemas.openxmlformats.org/officeDocument/2006/relationships/slideMaster" Target="slideMasters/slideMaster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11-Jun-22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11-Jun-22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posterpresentations.com/helpdesk.html"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000" dirty="0"/>
              <a:t>For assistance with this research poster template visit: </a:t>
            </a:r>
            <a:r>
              <a:rPr lang="en-US" sz="2000" dirty="0">
                <a:hlinkClick r:id="rId3"/>
              </a:rPr>
              <a:t>https://www.posterpresentations.com/helpdesk.html</a:t>
            </a:r>
            <a:endParaRPr lang="en-US" sz="2000" dirty="0"/>
          </a:p>
        </p:txBody>
      </p:sp>
      <p:sp>
        <p:nvSpPr>
          <p:cNvPr id="4" name="Slide Number Placeholder 3"/>
          <p:cNvSpPr>
            <a:spLocks noGrp="1"/>
          </p:cNvSpPr>
          <p:nvPr>
            <p:ph type="sldNum" sz="quarter" idx="5"/>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3399489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27923"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6076"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6074"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28410"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24306"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417094"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402536"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27923"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Quick Guide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27923"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6076"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6074"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28410"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24306"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417094"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402536"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27923"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extLst>
      <p:ext uri="{BB962C8B-B14F-4D97-AF65-F5344CB8AC3E}">
        <p14:creationId xmlns:p14="http://schemas.microsoft.com/office/powerpoint/2010/main" val="526256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6" y="6295353"/>
            <a:ext cx="13591277"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922338" y="5431995"/>
            <a:ext cx="13573126"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922338" y="18240478"/>
            <a:ext cx="13592864"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0" name="Text Placeholder 5"/>
          <p:cNvSpPr>
            <a:spLocks noGrp="1"/>
          </p:cNvSpPr>
          <p:nvPr>
            <p:ph type="body" sz="quarter" idx="20" hasCustomPrompt="1"/>
          </p:nvPr>
        </p:nvSpPr>
        <p:spPr>
          <a:xfrm>
            <a:off x="942080" y="17409229"/>
            <a:ext cx="13573125"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15154276" y="21595083"/>
            <a:ext cx="13571534"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5154276" y="20739663"/>
            <a:ext cx="13571534"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MATERIALS &amp; METHODS</a:t>
            </a:r>
          </a:p>
        </p:txBody>
      </p:sp>
      <p:sp>
        <p:nvSpPr>
          <p:cNvPr id="23" name="Text Placeholder 3"/>
          <p:cNvSpPr>
            <a:spLocks noGrp="1"/>
          </p:cNvSpPr>
          <p:nvPr>
            <p:ph type="body" sz="quarter" idx="23" hasCustomPrompt="1"/>
          </p:nvPr>
        </p:nvSpPr>
        <p:spPr>
          <a:xfrm>
            <a:off x="15162215" y="6295353"/>
            <a:ext cx="13571534"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15154277" y="5431995"/>
            <a:ext cx="13579475"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29395741" y="5431995"/>
            <a:ext cx="13576029"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29395741" y="6295353"/>
            <a:ext cx="13576029"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29395741" y="17377122"/>
            <a:ext cx="13576029" cy="754045"/>
          </a:xfrm>
          <a:prstGeom prst="rect">
            <a:avLst/>
          </a:prstGeom>
          <a:noFill/>
        </p:spPr>
        <p:txBody>
          <a:bodyPr wrap="square" lIns="91436" tIns="91436" rIns="91436" bIns="91436" anchor="ctr" anchorCtr="0">
            <a:spAutoFit/>
          </a:bodyPr>
          <a:lstStyle>
            <a:lvl1pPr marL="0" indent="0" algn="ctr">
              <a:buNone/>
              <a:tabLst/>
              <a:defRPr sz="37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29390710" y="18157350"/>
            <a:ext cx="13581061"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29395741" y="25845657"/>
            <a:ext cx="13576029"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29395742" y="26625887"/>
            <a:ext cx="13581061" cy="861752"/>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4"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65"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66" name="Text Placeholder 76"/>
          <p:cNvSpPr>
            <a:spLocks noGrp="1"/>
          </p:cNvSpPr>
          <p:nvPr>
            <p:ph type="body" sz="quarter" idx="153" hasCustomPrompt="1"/>
          </p:nvPr>
        </p:nvSpPr>
        <p:spPr>
          <a:xfrm>
            <a:off x="5932593" y="465813"/>
            <a:ext cx="31998968" cy="1637973"/>
          </a:xfrm>
          <a:prstGeom prst="rect">
            <a:avLst/>
          </a:prstGeom>
        </p:spPr>
        <p:txBody>
          <a:bodyPr anchor="t" anchorCtr="1">
            <a:no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212225"/>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6" name="Text Placeholder 5"/>
          <p:cNvSpPr>
            <a:spLocks noGrp="1"/>
          </p:cNvSpPr>
          <p:nvPr>
            <p:ph type="body" sz="quarter" idx="11" hasCustomPrompt="1"/>
          </p:nvPr>
        </p:nvSpPr>
        <p:spPr>
          <a:xfrm>
            <a:off x="922341" y="5348867"/>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902598" y="15043762"/>
            <a:ext cx="1005840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11587163" y="6204287"/>
            <a:ext cx="2072004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2" name="Text Placeholder 5"/>
          <p:cNvSpPr>
            <a:spLocks noGrp="1"/>
          </p:cNvSpPr>
          <p:nvPr>
            <p:ph type="body" sz="quarter" idx="22" hasCustomPrompt="1"/>
          </p:nvPr>
        </p:nvSpPr>
        <p:spPr>
          <a:xfrm>
            <a:off x="11587164" y="5348867"/>
            <a:ext cx="20720050"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(header)  MATERIALS &amp; METHODS</a:t>
            </a:r>
          </a:p>
        </p:txBody>
      </p:sp>
      <p:sp>
        <p:nvSpPr>
          <p:cNvPr id="23" name="Text Placeholder 3"/>
          <p:cNvSpPr>
            <a:spLocks noGrp="1"/>
          </p:cNvSpPr>
          <p:nvPr>
            <p:ph type="body" sz="quarter" idx="23" hasCustomPrompt="1"/>
          </p:nvPr>
        </p:nvSpPr>
        <p:spPr>
          <a:xfrm>
            <a:off x="11587164" y="21896538"/>
            <a:ext cx="20720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4" name="Text Placeholder 5"/>
          <p:cNvSpPr>
            <a:spLocks noGrp="1"/>
          </p:cNvSpPr>
          <p:nvPr>
            <p:ph type="body" sz="quarter" idx="24" hasCustomPrompt="1"/>
          </p:nvPr>
        </p:nvSpPr>
        <p:spPr>
          <a:xfrm>
            <a:off x="11587162" y="21074746"/>
            <a:ext cx="20720050"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32905536" y="5348867"/>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32905536" y="6212225"/>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7" name="Text Placeholder 5"/>
          <p:cNvSpPr>
            <a:spLocks noGrp="1"/>
          </p:cNvSpPr>
          <p:nvPr>
            <p:ph type="body" sz="quarter" idx="27" hasCustomPrompt="1"/>
          </p:nvPr>
        </p:nvSpPr>
        <p:spPr>
          <a:xfrm>
            <a:off x="32905536"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32905536"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9" name="Text Placeholder 5"/>
          <p:cNvSpPr>
            <a:spLocks noGrp="1"/>
          </p:cNvSpPr>
          <p:nvPr>
            <p:ph type="body" sz="quarter" idx="29" hasCustomPrompt="1"/>
          </p:nvPr>
        </p:nvSpPr>
        <p:spPr>
          <a:xfrm>
            <a:off x="32905536" y="25669876"/>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32905536" y="26436774"/>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64"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65"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66"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lumMod val="20000"/>
            <a:lumOff val="80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14F0052-EB2B-214A-A571-468A263B568E}"/>
              </a:ext>
            </a:extLst>
          </p:cNvPr>
          <p:cNvGrpSpPr/>
          <p:nvPr userDrawn="1"/>
        </p:nvGrpSpPr>
        <p:grpSpPr>
          <a:xfrm>
            <a:off x="-122803" y="-102882"/>
            <a:ext cx="44106584" cy="33075071"/>
            <a:chOff x="-122803" y="-102882"/>
            <a:chExt cx="44106584" cy="33075071"/>
          </a:xfrm>
        </p:grpSpPr>
        <p:sp>
          <p:nvSpPr>
            <p:cNvPr id="64" name="Freeform 63"/>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Freeform 64"/>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graphicFrame>
        <p:nvGraphicFramePr>
          <p:cNvPr id="10" name="Table 9">
            <a:extLst>
              <a:ext uri="{FF2B5EF4-FFF2-40B4-BE49-F238E27FC236}">
                <a16:creationId xmlns:a16="http://schemas.microsoft.com/office/drawing/2014/main" id="{261139EA-164D-7E4A-BD91-7C2F98E9FA24}"/>
              </a:ext>
            </a:extLst>
          </p:cNvPr>
          <p:cNvGraphicFramePr>
            <a:graphicFrameLocks noGrp="1"/>
          </p:cNvGraphicFramePr>
          <p:nvPr userDrawn="1">
            <p:extLst>
              <p:ext uri="{D42A27DB-BD31-4B8C-83A1-F6EECF244321}">
                <p14:modId xmlns:p14="http://schemas.microsoft.com/office/powerpoint/2010/main" val="1592812610"/>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standard screen size (4:3 Ratio) virtual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Virtual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Standard Size</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(4:3 Ratio)</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p>
                    <a:p>
                      <a:pPr marL="0" marR="0" indent="0" algn="l" defTabSz="4388900" rtl="0" eaLnBrk="1" fontAlgn="auto" latinLnBrk="0" hangingPunct="1">
                        <a:lnSpc>
                          <a:spcPct val="100000"/>
                        </a:lnSpc>
                        <a:spcBef>
                          <a:spcPts val="0"/>
                        </a:spcBef>
                        <a:spcAft>
                          <a:spcPts val="0"/>
                        </a:spcAft>
                        <a:buClrTx/>
                        <a:buSzTx/>
                        <a:buFontTx/>
                        <a:buNone/>
                        <a:tabLst/>
                        <a:defRPr/>
                      </a:pPr>
                      <a:r>
                        <a:rPr lang="en-US" sz="2000" b="0" baseline="0" dirty="0">
                          <a:solidFill>
                            <a:srgbClr val="FFC000"/>
                          </a:solidFill>
                          <a:latin typeface="Arial" panose="020B0604020202020204" pitchFamily="34" charset="0"/>
                          <a:cs typeface="Arial" panose="020B0604020202020204" pitchFamily="34" charset="0"/>
                        </a:rPr>
                        <a:t>36 tall x 48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9" name="Table 8">
            <a:extLst>
              <a:ext uri="{FF2B5EF4-FFF2-40B4-BE49-F238E27FC236}">
                <a16:creationId xmlns:a16="http://schemas.microsoft.com/office/drawing/2014/main" id="{621BDD2D-00AC-BD4F-BDB1-ED6F0125A168}"/>
              </a:ext>
            </a:extLst>
          </p:cNvPr>
          <p:cNvGraphicFramePr>
            <a:graphicFrameLocks noGrp="1"/>
          </p:cNvGraphicFramePr>
          <p:nvPr userDrawn="1">
            <p:extLst>
              <p:ext uri="{D42A27DB-BD31-4B8C-83A1-F6EECF244321}">
                <p14:modId xmlns:p14="http://schemas.microsoft.com/office/powerpoint/2010/main" val="141159618"/>
              </p:ext>
            </p:extLst>
          </p:nvPr>
        </p:nvGraphicFramePr>
        <p:xfrm>
          <a:off x="44635119" y="14098"/>
          <a:ext cx="9619281" cy="32847657"/>
        </p:xfrm>
        <a:graphic>
          <a:graphicData uri="http://schemas.openxmlformats.org/drawingml/2006/table">
            <a:tbl>
              <a:tblPr firstRow="1" bandRow="1">
                <a:tableStyleId>{5C22544A-7EE6-4342-B048-85BDC9FD1C3A}</a:tableStyleId>
              </a:tblPr>
              <a:tblGrid>
                <a:gridCol w="3585856">
                  <a:extLst>
                    <a:ext uri="{9D8B030D-6E8A-4147-A177-3AD203B41FA5}">
                      <a16:colId xmlns:a16="http://schemas.microsoft.com/office/drawing/2014/main" val="20000"/>
                    </a:ext>
                  </a:extLst>
                </a:gridCol>
                <a:gridCol w="1199648">
                  <a:extLst>
                    <a:ext uri="{9D8B030D-6E8A-4147-A177-3AD203B41FA5}">
                      <a16:colId xmlns:a16="http://schemas.microsoft.com/office/drawing/2014/main" val="997673227"/>
                    </a:ext>
                  </a:extLst>
                </a:gridCol>
                <a:gridCol w="4833777">
                  <a:extLst>
                    <a:ext uri="{9D8B030D-6E8A-4147-A177-3AD203B41FA5}">
                      <a16:colId xmlns:a16="http://schemas.microsoft.com/office/drawing/2014/main" val="4164475170"/>
                    </a:ext>
                  </a:extLst>
                </a:gridCol>
              </a:tblGrid>
              <a:tr h="1296236">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76923">
                <a:tc gridSpan="3">
                  <a:txBody>
                    <a:bodyPr/>
                    <a:lstStyle/>
                    <a:p>
                      <a:pPr algn="l"/>
                      <a:r>
                        <a:rPr lang="en-US" sz="29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2854805">
                <a:tc gridSpan="3">
                  <a:txBody>
                    <a:bodyPr/>
                    <a:lstStyle/>
                    <a:p>
                      <a:r>
                        <a:rPr lang="en-US" sz="29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sz="8600"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353616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391719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672668">
                <a:tc gridSpan="2">
                  <a:txBody>
                    <a:bodyPr/>
                    <a:lstStyle/>
                    <a:p>
                      <a:r>
                        <a:rPr lang="en-US" sz="2900" b="1" dirty="0">
                          <a:solidFill>
                            <a:srgbClr val="FFC000"/>
                          </a:solidFill>
                          <a:latin typeface="Arial" panose="020B0604020202020204" pitchFamily="34" charset="0"/>
                          <a:cs typeface="Arial" panose="020B0604020202020204" pitchFamily="34" charset="0"/>
                        </a:rPr>
                        <a:t>How to</a:t>
                      </a:r>
                      <a:r>
                        <a:rPr lang="en-US" sz="2900" b="1" baseline="0" dirty="0">
                          <a:solidFill>
                            <a:srgbClr val="FFC000"/>
                          </a:solidFill>
                          <a:latin typeface="Arial" panose="020B0604020202020204" pitchFamily="34" charset="0"/>
                          <a:cs typeface="Arial" panose="020B0604020202020204" pitchFamily="34" charset="0"/>
                        </a:rPr>
                        <a:t> preview your poster prior to presenting</a:t>
                      </a:r>
                      <a:endParaRPr lang="en-US" sz="29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sz="8600"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1743746">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a:cs typeface="Arial"/>
                        </a:rPr>
                        <a:t>How to present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finish designing your poster and are ready to virtually present it, follow the conference organizers' instructions.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a:cs typeface="Arial"/>
                      </a:endParaRP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8073404">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200" b="1" noProof="0" dirty="0">
                          <a:solidFill>
                            <a:srgbClr val="FFC000"/>
                          </a:solidFill>
                          <a:latin typeface="Arial"/>
                          <a:cs typeface="Arial"/>
                        </a:rPr>
                        <a:t>Publish, present virtually, share, and discuss!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Submit your poster and add it to the Research Poster Virtual Library.</a:t>
                      </a:r>
                      <a:br>
                        <a:rPr lang="en-US" sz="2400" b="0" noProof="0" dirty="0">
                          <a:solidFill>
                            <a:srgbClr val="FFC000"/>
                          </a:solidFill>
                          <a:latin typeface="Arial"/>
                          <a:cs typeface="Arial"/>
                        </a:rPr>
                      </a:br>
                      <a:br>
                        <a:rPr lang="en-US" sz="2400" b="0" noProof="0" dirty="0">
                          <a:solidFill>
                            <a:srgbClr val="FFC000"/>
                          </a:solidFill>
                          <a:latin typeface="Arial"/>
                          <a:cs typeface="Arial"/>
                        </a:rPr>
                      </a:br>
                      <a:r>
                        <a:rPr lang="en-US" sz="2400" b="1" noProof="0" dirty="0">
                          <a:solidFill>
                            <a:srgbClr val="FFC000"/>
                          </a:solidFill>
                          <a:latin typeface="Arial"/>
                          <a:cs typeface="Arial"/>
                        </a:rPr>
                        <a:t>Continuous global reach</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Share your research with thousands of students, educators, scientists, and researchers from all over the United States and the World.</a:t>
                      </a:r>
                    </a:p>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Full-featured poster showcase included</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Present your poster on a  professional full-featured and customizable web page that includes full screen functions, social sharing, your own discussion board, private contact form, narration and more.</a:t>
                      </a:r>
                    </a:p>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Convenience for presenter groups and conference coordinators </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Published posters can easily be presented at virtual conferences. Perfect solution for organizers of meetings and conferences.</a:t>
                      </a:r>
                      <a:br>
                        <a:rPr lang="en-US" sz="2400" b="0" noProof="0" dirty="0">
                          <a:solidFill>
                            <a:srgbClr val="FFC000"/>
                          </a:solidFill>
                          <a:latin typeface="Arial"/>
                          <a:cs typeface="Arial"/>
                        </a:rPr>
                      </a:b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a:cs typeface="Arial"/>
                        </a:rPr>
                        <a:t>https://</a:t>
                      </a:r>
                      <a:r>
                        <a:rPr lang="en-US" sz="2900" b="1" noProof="0" dirty="0" err="1">
                          <a:solidFill>
                            <a:srgbClr val="FFC000"/>
                          </a:solidFill>
                          <a:latin typeface="Arial"/>
                          <a:cs typeface="Arial"/>
                        </a:rPr>
                        <a:t>www.PosterPresentations.com</a:t>
                      </a:r>
                      <a:r>
                        <a:rPr lang="en-US" sz="2900" b="1" noProof="0" dirty="0">
                          <a:solidFill>
                            <a:srgbClr val="FFC000"/>
                          </a:solidFill>
                          <a:latin typeface="Arial"/>
                          <a:cs typeface="Arial"/>
                        </a:rPr>
                        <a:t>/research</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1" noProof="0" dirty="0">
                        <a:solidFill>
                          <a:srgbClr val="FFC000"/>
                        </a:solidFill>
                        <a:latin typeface="Arial"/>
                        <a:cs typeface="Arial"/>
                      </a:endParaRPr>
                    </a:p>
                  </a:txBody>
                  <a:tcPr marL="182880" marT="137160">
                    <a:solidFill>
                      <a:srgbClr val="003366"/>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48051497"/>
                  </a:ext>
                </a:extLst>
              </a:tr>
              <a:tr h="1176075">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1500444">
                <a:tc>
                  <a:txBody>
                    <a:bodyPr/>
                    <a:lstStyle/>
                    <a:p>
                      <a:pPr>
                        <a:lnSpc>
                          <a:spcPts val="2600"/>
                        </a:lnSpc>
                      </a:pPr>
                      <a:r>
                        <a:rPr lang="en-US" sz="2100" dirty="0">
                          <a:solidFill>
                            <a:schemeClr val="bg1">
                              <a:lumMod val="85000"/>
                            </a:schemeClr>
                          </a:solidFill>
                          <a:latin typeface="Arial"/>
                          <a:cs typeface="Arial"/>
                        </a:rPr>
                        <a:t>© 2020</a:t>
                      </a:r>
                      <a:r>
                        <a:rPr lang="en-US" sz="2100" baseline="0" dirty="0">
                          <a:solidFill>
                            <a:schemeClr val="bg1">
                              <a:lumMod val="85000"/>
                            </a:schemeClr>
                          </a:solidFill>
                          <a:latin typeface="Arial"/>
                          <a:cs typeface="Arial"/>
                        </a:rPr>
                        <a:t> </a:t>
                      </a:r>
                      <a:r>
                        <a:rPr lang="en-US" sz="2100" dirty="0" err="1">
                          <a:solidFill>
                            <a:schemeClr val="bg1">
                              <a:lumMod val="85000"/>
                            </a:schemeClr>
                          </a:solidFill>
                          <a:latin typeface="Arial"/>
                          <a:cs typeface="Arial"/>
                        </a:rPr>
                        <a:t>PosterPresentations.com</a:t>
                      </a:r>
                      <a:br>
                        <a:rPr lang="en-US" sz="2100" dirty="0">
                          <a:solidFill>
                            <a:schemeClr val="bg1">
                              <a:lumMod val="85000"/>
                            </a:schemeClr>
                          </a:solidFill>
                          <a:latin typeface="Arial"/>
                          <a:cs typeface="Arial"/>
                        </a:rPr>
                      </a:br>
                      <a:r>
                        <a:rPr lang="en-US" sz="2100" dirty="0">
                          <a:solidFill>
                            <a:schemeClr val="bg1">
                              <a:lumMod val="85000"/>
                            </a:schemeClr>
                          </a:solidFill>
                          <a:latin typeface="Arial"/>
                          <a:cs typeface="Arial"/>
                        </a:rPr>
                        <a:t>2117 Fourth Street ,</a:t>
                      </a:r>
                      <a:r>
                        <a:rPr lang="en-US" sz="2100" baseline="0" dirty="0">
                          <a:solidFill>
                            <a:schemeClr val="bg1">
                              <a:lumMod val="85000"/>
                            </a:schemeClr>
                          </a:solidFill>
                          <a:latin typeface="Arial"/>
                          <a:cs typeface="Arial"/>
                        </a:rPr>
                        <a:t> STE C        </a:t>
                      </a:r>
                    </a:p>
                    <a:p>
                      <a:pPr>
                        <a:lnSpc>
                          <a:spcPts val="2600"/>
                        </a:lnSpc>
                      </a:pPr>
                      <a:r>
                        <a:rPr lang="en-US" sz="2100" baseline="0" dirty="0">
                          <a:solidFill>
                            <a:schemeClr val="bg1">
                              <a:lumMod val="85000"/>
                            </a:schemeClr>
                          </a:solidFill>
                          <a:latin typeface="Arial"/>
                          <a:cs typeface="Arial"/>
                        </a:rPr>
                        <a:t>Berkeley CA 94710 USA</a:t>
                      </a:r>
                      <a:endParaRPr lang="en-US" sz="21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92">
          <p15:clr>
            <a:srgbClr val="F26B43"/>
          </p15:clr>
        </p15:guide>
        <p15:guide id="2" pos="7104">
          <p15:clr>
            <a:srgbClr val="F26B43"/>
          </p15:clr>
        </p15:guide>
        <p15:guide id="3" pos="13824">
          <p15:clr>
            <a:srgbClr val="F26B43"/>
          </p15:clr>
        </p15:guide>
        <p15:guide id="4" pos="2054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68"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nvGrpSpPr>
          <p:cNvPr id="8" name="Group 7">
            <a:extLst>
              <a:ext uri="{FF2B5EF4-FFF2-40B4-BE49-F238E27FC236}">
                <a16:creationId xmlns:a16="http://schemas.microsoft.com/office/drawing/2014/main" id="{CEE74BCF-85C0-C44E-BC9F-BF5853A23661}"/>
              </a:ext>
            </a:extLst>
          </p:cNvPr>
          <p:cNvGrpSpPr/>
          <p:nvPr userDrawn="1"/>
        </p:nvGrpSpPr>
        <p:grpSpPr>
          <a:xfrm>
            <a:off x="-130628" y="-102882"/>
            <a:ext cx="44021828" cy="33075071"/>
            <a:chOff x="-122803" y="-102882"/>
            <a:chExt cx="44106584" cy="33075071"/>
          </a:xfrm>
        </p:grpSpPr>
        <p:sp>
          <p:nvSpPr>
            <p:cNvPr id="9" name="Freeform 8">
              <a:extLst>
                <a:ext uri="{FF2B5EF4-FFF2-40B4-BE49-F238E27FC236}">
                  <a16:creationId xmlns:a16="http://schemas.microsoft.com/office/drawing/2014/main" id="{B9EC9CCD-D686-594F-89ED-BF958BDBF6D9}"/>
                </a:ext>
              </a:extLst>
            </p:cNvPr>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327511B5-5516-C949-9773-D1999BE5745F}"/>
                </a:ext>
              </a:extLst>
            </p:cNvPr>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10911C03-1102-2A4C-BE1F-B61AA03CC93A}"/>
                </a:ext>
              </a:extLst>
            </p:cNvPr>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Box 14">
              <a:extLst>
                <a:ext uri="{FF2B5EF4-FFF2-40B4-BE49-F238E27FC236}">
                  <a16:creationId xmlns:a16="http://schemas.microsoft.com/office/drawing/2014/main" id="{479AC5AE-5D7A-4047-8B42-117A31AEF12E}"/>
                </a:ext>
              </a:extLst>
            </p:cNvPr>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spTree>
    <p:extLst>
      <p:ext uri="{BB962C8B-B14F-4D97-AF65-F5344CB8AC3E}">
        <p14:creationId xmlns:p14="http://schemas.microsoft.com/office/powerpoint/2010/main" val="1948557014"/>
      </p:ext>
    </p:extLst>
  </p:cSld>
  <p:clrMap bg1="lt1" tx1="dk1" bg2="lt2" tx2="dk2" accent1="accent1" accent2="accent2" accent3="accent3" accent4="accent4" accent5="accent5" accent6="accent6" hlink="hlink" folHlink="folHlink"/>
  <p:sldLayoutIdLst>
    <p:sldLayoutId id="2147483660"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92">
          <p15:clr>
            <a:srgbClr val="F26B43"/>
          </p15:clr>
        </p15:guide>
        <p15:guide id="2" pos="7104">
          <p15:clr>
            <a:srgbClr val="F26B43"/>
          </p15:clr>
        </p15:guide>
        <p15:guide id="3" pos="13824">
          <p15:clr>
            <a:srgbClr val="F26B43"/>
          </p15:clr>
        </p15:guide>
        <p15:guide id="4" pos="2054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lumMod val="20000"/>
            <a:lumOff val="80000"/>
          </a:schemeClr>
        </a:solidFill>
        <a:effectLst/>
      </p:bgPr>
    </p:bg>
    <p:spTree>
      <p:nvGrpSpPr>
        <p:cNvPr id="1" name=""/>
        <p:cNvGrpSpPr/>
        <p:nvPr/>
      </p:nvGrpSpPr>
      <p:grpSpPr>
        <a:xfrm>
          <a:off x="0" y="0"/>
          <a:ext cx="0" cy="0"/>
          <a:chOff x="0" y="0"/>
          <a:chExt cx="0" cy="0"/>
        </a:xfrm>
      </p:grpSpPr>
      <p:cxnSp>
        <p:nvCxnSpPr>
          <p:cNvPr id="38" name="Straight Connector 37"/>
          <p:cNvCxnSpPr/>
          <p:nvPr/>
        </p:nvCxnSpPr>
        <p:spPr>
          <a:xfrm flipV="1">
            <a:off x="-13946601" y="11526118"/>
            <a:ext cx="13577436" cy="818"/>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67"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nvGrpSpPr>
          <p:cNvPr id="11" name="Group 10">
            <a:extLst>
              <a:ext uri="{FF2B5EF4-FFF2-40B4-BE49-F238E27FC236}">
                <a16:creationId xmlns:a16="http://schemas.microsoft.com/office/drawing/2014/main" id="{D9F6BCED-5055-E44A-993C-83D6B18A42D5}"/>
              </a:ext>
            </a:extLst>
          </p:cNvPr>
          <p:cNvGrpSpPr/>
          <p:nvPr userDrawn="1"/>
        </p:nvGrpSpPr>
        <p:grpSpPr>
          <a:xfrm>
            <a:off x="-122803" y="-102882"/>
            <a:ext cx="44106584" cy="33075071"/>
            <a:chOff x="-122803" y="-102882"/>
            <a:chExt cx="44106584" cy="33075071"/>
          </a:xfrm>
        </p:grpSpPr>
        <p:sp>
          <p:nvSpPr>
            <p:cNvPr id="12" name="Freeform 11">
              <a:extLst>
                <a:ext uri="{FF2B5EF4-FFF2-40B4-BE49-F238E27FC236}">
                  <a16:creationId xmlns:a16="http://schemas.microsoft.com/office/drawing/2014/main" id="{F5169494-8456-4146-AB15-073A2619F444}"/>
                </a:ext>
              </a:extLst>
            </p:cNvPr>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E1601305-5A18-5246-8D69-AD6BA2EE3D97}"/>
                </a:ext>
              </a:extLst>
            </p:cNvPr>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BF3D999D-55E6-4347-9739-20AD80A104E9}"/>
                </a:ext>
              </a:extLst>
            </p:cNvPr>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14">
              <a:extLst>
                <a:ext uri="{FF2B5EF4-FFF2-40B4-BE49-F238E27FC236}">
                  <a16:creationId xmlns:a16="http://schemas.microsoft.com/office/drawing/2014/main" id="{806BCFE9-545D-174F-9745-8DDA97FFEDEB}"/>
                </a:ext>
              </a:extLst>
            </p:cNvPr>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graphicFrame>
        <p:nvGraphicFramePr>
          <p:cNvPr id="17" name="Table 16">
            <a:extLst>
              <a:ext uri="{FF2B5EF4-FFF2-40B4-BE49-F238E27FC236}">
                <a16:creationId xmlns:a16="http://schemas.microsoft.com/office/drawing/2014/main" id="{257B2215-4863-3B4C-A5B3-C991D8137BD5}"/>
              </a:ext>
            </a:extLst>
          </p:cNvPr>
          <p:cNvGraphicFramePr>
            <a:graphicFrameLocks noGrp="1"/>
          </p:cNvGraphicFramePr>
          <p:nvPr userDrawn="1">
            <p:extLst>
              <p:ext uri="{D42A27DB-BD31-4B8C-83A1-F6EECF244321}">
                <p14:modId xmlns:p14="http://schemas.microsoft.com/office/powerpoint/2010/main" val="1592812610"/>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standard screen size (4:3 Ratio) virtual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Virtual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Standard Size</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(4:3 Ratio)</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p>
                    <a:p>
                      <a:pPr marL="0" marR="0" indent="0" algn="l" defTabSz="4388900" rtl="0" eaLnBrk="1" fontAlgn="auto" latinLnBrk="0" hangingPunct="1">
                        <a:lnSpc>
                          <a:spcPct val="100000"/>
                        </a:lnSpc>
                        <a:spcBef>
                          <a:spcPts val="0"/>
                        </a:spcBef>
                        <a:spcAft>
                          <a:spcPts val="0"/>
                        </a:spcAft>
                        <a:buClrTx/>
                        <a:buSzTx/>
                        <a:buFontTx/>
                        <a:buNone/>
                        <a:tabLst/>
                        <a:defRPr/>
                      </a:pPr>
                      <a:r>
                        <a:rPr lang="en-US" sz="2000" b="0" baseline="0" dirty="0">
                          <a:solidFill>
                            <a:srgbClr val="FFC000"/>
                          </a:solidFill>
                          <a:latin typeface="Arial" panose="020B0604020202020204" pitchFamily="34" charset="0"/>
                          <a:cs typeface="Arial" panose="020B0604020202020204" pitchFamily="34" charset="0"/>
                        </a:rPr>
                        <a:t>36 tall x 48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6" name="Table 15">
            <a:extLst>
              <a:ext uri="{FF2B5EF4-FFF2-40B4-BE49-F238E27FC236}">
                <a16:creationId xmlns:a16="http://schemas.microsoft.com/office/drawing/2014/main" id="{E163B31F-8587-4F49-A30E-262009709AB1}"/>
              </a:ext>
            </a:extLst>
          </p:cNvPr>
          <p:cNvGraphicFramePr>
            <a:graphicFrameLocks noGrp="1"/>
          </p:cNvGraphicFramePr>
          <p:nvPr userDrawn="1">
            <p:extLst>
              <p:ext uri="{D42A27DB-BD31-4B8C-83A1-F6EECF244321}">
                <p14:modId xmlns:p14="http://schemas.microsoft.com/office/powerpoint/2010/main" val="141159618"/>
              </p:ext>
            </p:extLst>
          </p:nvPr>
        </p:nvGraphicFramePr>
        <p:xfrm>
          <a:off x="44635119" y="14098"/>
          <a:ext cx="9619281" cy="32847657"/>
        </p:xfrm>
        <a:graphic>
          <a:graphicData uri="http://schemas.openxmlformats.org/drawingml/2006/table">
            <a:tbl>
              <a:tblPr firstRow="1" bandRow="1">
                <a:tableStyleId>{5C22544A-7EE6-4342-B048-85BDC9FD1C3A}</a:tableStyleId>
              </a:tblPr>
              <a:tblGrid>
                <a:gridCol w="3585856">
                  <a:extLst>
                    <a:ext uri="{9D8B030D-6E8A-4147-A177-3AD203B41FA5}">
                      <a16:colId xmlns:a16="http://schemas.microsoft.com/office/drawing/2014/main" val="20000"/>
                    </a:ext>
                  </a:extLst>
                </a:gridCol>
                <a:gridCol w="1199648">
                  <a:extLst>
                    <a:ext uri="{9D8B030D-6E8A-4147-A177-3AD203B41FA5}">
                      <a16:colId xmlns:a16="http://schemas.microsoft.com/office/drawing/2014/main" val="997673227"/>
                    </a:ext>
                  </a:extLst>
                </a:gridCol>
                <a:gridCol w="4833777">
                  <a:extLst>
                    <a:ext uri="{9D8B030D-6E8A-4147-A177-3AD203B41FA5}">
                      <a16:colId xmlns:a16="http://schemas.microsoft.com/office/drawing/2014/main" val="4164475170"/>
                    </a:ext>
                  </a:extLst>
                </a:gridCol>
              </a:tblGrid>
              <a:tr h="1296236">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76923">
                <a:tc gridSpan="3">
                  <a:txBody>
                    <a:bodyPr/>
                    <a:lstStyle/>
                    <a:p>
                      <a:pPr algn="l"/>
                      <a:r>
                        <a:rPr lang="en-US" sz="29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2854805">
                <a:tc gridSpan="3">
                  <a:txBody>
                    <a:bodyPr/>
                    <a:lstStyle/>
                    <a:p>
                      <a:r>
                        <a:rPr lang="en-US" sz="29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sz="8600"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353616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391719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672668">
                <a:tc gridSpan="2">
                  <a:txBody>
                    <a:bodyPr/>
                    <a:lstStyle/>
                    <a:p>
                      <a:r>
                        <a:rPr lang="en-US" sz="2900" b="1" dirty="0">
                          <a:solidFill>
                            <a:srgbClr val="FFC000"/>
                          </a:solidFill>
                          <a:latin typeface="Arial" panose="020B0604020202020204" pitchFamily="34" charset="0"/>
                          <a:cs typeface="Arial" panose="020B0604020202020204" pitchFamily="34" charset="0"/>
                        </a:rPr>
                        <a:t>How to</a:t>
                      </a:r>
                      <a:r>
                        <a:rPr lang="en-US" sz="2900" b="1" baseline="0" dirty="0">
                          <a:solidFill>
                            <a:srgbClr val="FFC000"/>
                          </a:solidFill>
                          <a:latin typeface="Arial" panose="020B0604020202020204" pitchFamily="34" charset="0"/>
                          <a:cs typeface="Arial" panose="020B0604020202020204" pitchFamily="34" charset="0"/>
                        </a:rPr>
                        <a:t> preview your poster prior to presenting</a:t>
                      </a:r>
                      <a:endParaRPr lang="en-US" sz="29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sz="8600"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1743746">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a:cs typeface="Arial"/>
                        </a:rPr>
                        <a:t>How to present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finish designing your poster and are ready to virtually present it, follow the conference organizers' instructions.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a:cs typeface="Arial"/>
                      </a:endParaRP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8073404">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200" b="1" noProof="0" dirty="0">
                          <a:solidFill>
                            <a:srgbClr val="FFC000"/>
                          </a:solidFill>
                          <a:latin typeface="Arial"/>
                          <a:cs typeface="Arial"/>
                        </a:rPr>
                        <a:t>Publish, present virtually, share, and discuss!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Submit your poster and add it to the Research Poster Virtual Library.</a:t>
                      </a:r>
                      <a:br>
                        <a:rPr lang="en-US" sz="2400" b="0" noProof="0" dirty="0">
                          <a:solidFill>
                            <a:srgbClr val="FFC000"/>
                          </a:solidFill>
                          <a:latin typeface="Arial"/>
                          <a:cs typeface="Arial"/>
                        </a:rPr>
                      </a:br>
                      <a:br>
                        <a:rPr lang="en-US" sz="2400" b="0" noProof="0" dirty="0">
                          <a:solidFill>
                            <a:srgbClr val="FFC000"/>
                          </a:solidFill>
                          <a:latin typeface="Arial"/>
                          <a:cs typeface="Arial"/>
                        </a:rPr>
                      </a:br>
                      <a:r>
                        <a:rPr lang="en-US" sz="2400" b="1" noProof="0" dirty="0">
                          <a:solidFill>
                            <a:srgbClr val="FFC000"/>
                          </a:solidFill>
                          <a:latin typeface="Arial"/>
                          <a:cs typeface="Arial"/>
                        </a:rPr>
                        <a:t>Continuous global reach</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Share your research with thousands of students, educators, scientists, and researchers from all over the United States and the World.</a:t>
                      </a:r>
                    </a:p>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Full-featured poster showcase included</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Present your poster on a  professional full-featured and customizable web page that includes full screen functions, social sharing, your own discussion board, private contact form, narration and more.</a:t>
                      </a:r>
                    </a:p>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Convenience for presenter groups and conference coordinators </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Published posters can easily be presented at virtual conferences. Perfect solution for organizers of meetings and conferences.</a:t>
                      </a:r>
                      <a:br>
                        <a:rPr lang="en-US" sz="2400" b="0" noProof="0" dirty="0">
                          <a:solidFill>
                            <a:srgbClr val="FFC000"/>
                          </a:solidFill>
                          <a:latin typeface="Arial"/>
                          <a:cs typeface="Arial"/>
                        </a:rPr>
                      </a:b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a:cs typeface="Arial"/>
                        </a:rPr>
                        <a:t>https://</a:t>
                      </a:r>
                      <a:r>
                        <a:rPr lang="en-US" sz="2900" b="1" noProof="0" dirty="0" err="1">
                          <a:solidFill>
                            <a:srgbClr val="FFC000"/>
                          </a:solidFill>
                          <a:latin typeface="Arial"/>
                          <a:cs typeface="Arial"/>
                        </a:rPr>
                        <a:t>www.PosterPresentations.com</a:t>
                      </a:r>
                      <a:r>
                        <a:rPr lang="en-US" sz="2900" b="1" noProof="0" dirty="0">
                          <a:solidFill>
                            <a:srgbClr val="FFC000"/>
                          </a:solidFill>
                          <a:latin typeface="Arial"/>
                          <a:cs typeface="Arial"/>
                        </a:rPr>
                        <a:t>/research</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1" noProof="0" dirty="0">
                        <a:solidFill>
                          <a:srgbClr val="FFC000"/>
                        </a:solidFill>
                        <a:latin typeface="Arial"/>
                        <a:cs typeface="Arial"/>
                      </a:endParaRPr>
                    </a:p>
                  </a:txBody>
                  <a:tcPr marL="182880" marT="137160">
                    <a:solidFill>
                      <a:srgbClr val="003366"/>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48051497"/>
                  </a:ext>
                </a:extLst>
              </a:tr>
              <a:tr h="1176075">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1500444">
                <a:tc>
                  <a:txBody>
                    <a:bodyPr/>
                    <a:lstStyle/>
                    <a:p>
                      <a:pPr>
                        <a:lnSpc>
                          <a:spcPts val="2600"/>
                        </a:lnSpc>
                      </a:pPr>
                      <a:r>
                        <a:rPr lang="en-US" sz="2100" dirty="0">
                          <a:solidFill>
                            <a:schemeClr val="bg1">
                              <a:lumMod val="85000"/>
                            </a:schemeClr>
                          </a:solidFill>
                          <a:latin typeface="Arial"/>
                          <a:cs typeface="Arial"/>
                        </a:rPr>
                        <a:t>© 2020</a:t>
                      </a:r>
                      <a:r>
                        <a:rPr lang="en-US" sz="2100" baseline="0" dirty="0">
                          <a:solidFill>
                            <a:schemeClr val="bg1">
                              <a:lumMod val="85000"/>
                            </a:schemeClr>
                          </a:solidFill>
                          <a:latin typeface="Arial"/>
                          <a:cs typeface="Arial"/>
                        </a:rPr>
                        <a:t> </a:t>
                      </a:r>
                      <a:r>
                        <a:rPr lang="en-US" sz="2100" dirty="0" err="1">
                          <a:solidFill>
                            <a:schemeClr val="bg1">
                              <a:lumMod val="85000"/>
                            </a:schemeClr>
                          </a:solidFill>
                          <a:latin typeface="Arial"/>
                          <a:cs typeface="Arial"/>
                        </a:rPr>
                        <a:t>PosterPresentations.com</a:t>
                      </a:r>
                      <a:br>
                        <a:rPr lang="en-US" sz="2100" dirty="0">
                          <a:solidFill>
                            <a:schemeClr val="bg1">
                              <a:lumMod val="85000"/>
                            </a:schemeClr>
                          </a:solidFill>
                          <a:latin typeface="Arial"/>
                          <a:cs typeface="Arial"/>
                        </a:rPr>
                      </a:br>
                      <a:r>
                        <a:rPr lang="en-US" sz="2100" dirty="0">
                          <a:solidFill>
                            <a:schemeClr val="bg1">
                              <a:lumMod val="85000"/>
                            </a:schemeClr>
                          </a:solidFill>
                          <a:latin typeface="Arial"/>
                          <a:cs typeface="Arial"/>
                        </a:rPr>
                        <a:t>2117 Fourth Street ,</a:t>
                      </a:r>
                      <a:r>
                        <a:rPr lang="en-US" sz="2100" baseline="0" dirty="0">
                          <a:solidFill>
                            <a:schemeClr val="bg1">
                              <a:lumMod val="85000"/>
                            </a:schemeClr>
                          </a:solidFill>
                          <a:latin typeface="Arial"/>
                          <a:cs typeface="Arial"/>
                        </a:rPr>
                        <a:t> STE C        </a:t>
                      </a:r>
                    </a:p>
                    <a:p>
                      <a:pPr>
                        <a:lnSpc>
                          <a:spcPts val="2600"/>
                        </a:lnSpc>
                      </a:pPr>
                      <a:r>
                        <a:rPr lang="en-US" sz="2100" baseline="0" dirty="0">
                          <a:solidFill>
                            <a:schemeClr val="bg1">
                              <a:lumMod val="85000"/>
                            </a:schemeClr>
                          </a:solidFill>
                          <a:latin typeface="Arial"/>
                          <a:cs typeface="Arial"/>
                        </a:rPr>
                        <a:t>Berkeley CA 94710 USA</a:t>
                      </a:r>
                      <a:endParaRPr lang="en-US" sz="21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8"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904" userDrawn="1">
          <p15:clr>
            <a:srgbClr val="F26B43"/>
          </p15:clr>
        </p15:guide>
        <p15:guide id="3" pos="9360" userDrawn="1">
          <p15:clr>
            <a:srgbClr val="F26B43"/>
          </p15:clr>
        </p15:guide>
        <p15:guide id="4" pos="1828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45"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nvGrpSpPr>
          <p:cNvPr id="10" name="Group 9">
            <a:extLst>
              <a:ext uri="{FF2B5EF4-FFF2-40B4-BE49-F238E27FC236}">
                <a16:creationId xmlns:a16="http://schemas.microsoft.com/office/drawing/2014/main" id="{62BB6AD9-A529-034D-88F1-1A9EB71824A1}"/>
              </a:ext>
            </a:extLst>
          </p:cNvPr>
          <p:cNvGrpSpPr/>
          <p:nvPr userDrawn="1"/>
        </p:nvGrpSpPr>
        <p:grpSpPr>
          <a:xfrm>
            <a:off x="-122803" y="-102882"/>
            <a:ext cx="44106584" cy="33075071"/>
            <a:chOff x="-122803" y="-102882"/>
            <a:chExt cx="44106584" cy="33075071"/>
          </a:xfrm>
        </p:grpSpPr>
        <p:sp>
          <p:nvSpPr>
            <p:cNvPr id="11" name="Freeform 10">
              <a:extLst>
                <a:ext uri="{FF2B5EF4-FFF2-40B4-BE49-F238E27FC236}">
                  <a16:creationId xmlns:a16="http://schemas.microsoft.com/office/drawing/2014/main" id="{BC5F27CA-B918-274A-95A3-B3E0C481B088}"/>
                </a:ext>
              </a:extLst>
            </p:cNvPr>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F458A4B9-B10D-A946-BE0D-F69C9E2BC790}"/>
                </a:ext>
              </a:extLst>
            </p:cNvPr>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51DE6070-016F-FC43-9412-BF4844CCDDCD}"/>
                </a:ext>
              </a:extLst>
            </p:cNvPr>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Box 14">
              <a:extLst>
                <a:ext uri="{FF2B5EF4-FFF2-40B4-BE49-F238E27FC236}">
                  <a16:creationId xmlns:a16="http://schemas.microsoft.com/office/drawing/2014/main" id="{3328090C-37B0-484B-8744-51E482BDFD8F}"/>
                </a:ext>
              </a:extLst>
            </p:cNvPr>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graphicFrame>
        <p:nvGraphicFramePr>
          <p:cNvPr id="16" name="Table 15">
            <a:extLst>
              <a:ext uri="{FF2B5EF4-FFF2-40B4-BE49-F238E27FC236}">
                <a16:creationId xmlns:a16="http://schemas.microsoft.com/office/drawing/2014/main" id="{B80C7D44-D715-9B4F-8BBD-2F6579A94FB4}"/>
              </a:ext>
            </a:extLst>
          </p:cNvPr>
          <p:cNvGraphicFramePr>
            <a:graphicFrameLocks noGrp="1"/>
          </p:cNvGraphicFramePr>
          <p:nvPr userDrawn="1">
            <p:extLst>
              <p:ext uri="{D42A27DB-BD31-4B8C-83A1-F6EECF244321}">
                <p14:modId xmlns:p14="http://schemas.microsoft.com/office/powerpoint/2010/main" val="1592812610"/>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standard screen size (4:3 Ratio) virtual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Virtual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Standard Size</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(4:3 Ratio)</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p>
                    <a:p>
                      <a:pPr marL="0" marR="0" indent="0" algn="l" defTabSz="4388900" rtl="0" eaLnBrk="1" fontAlgn="auto" latinLnBrk="0" hangingPunct="1">
                        <a:lnSpc>
                          <a:spcPct val="100000"/>
                        </a:lnSpc>
                        <a:spcBef>
                          <a:spcPts val="0"/>
                        </a:spcBef>
                        <a:spcAft>
                          <a:spcPts val="0"/>
                        </a:spcAft>
                        <a:buClrTx/>
                        <a:buSzTx/>
                        <a:buFontTx/>
                        <a:buNone/>
                        <a:tabLst/>
                        <a:defRPr/>
                      </a:pPr>
                      <a:r>
                        <a:rPr lang="en-US" sz="2000" b="0" baseline="0" dirty="0">
                          <a:solidFill>
                            <a:srgbClr val="FFC000"/>
                          </a:solidFill>
                          <a:latin typeface="Arial" panose="020B0604020202020204" pitchFamily="34" charset="0"/>
                          <a:cs typeface="Arial" panose="020B0604020202020204" pitchFamily="34" charset="0"/>
                        </a:rPr>
                        <a:t>36 tall x 48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5" name="Table 14">
            <a:extLst>
              <a:ext uri="{FF2B5EF4-FFF2-40B4-BE49-F238E27FC236}">
                <a16:creationId xmlns:a16="http://schemas.microsoft.com/office/drawing/2014/main" id="{0B795C92-B2BD-7F4C-95B8-9F401C6D891A}"/>
              </a:ext>
            </a:extLst>
          </p:cNvPr>
          <p:cNvGraphicFramePr>
            <a:graphicFrameLocks noGrp="1"/>
          </p:cNvGraphicFramePr>
          <p:nvPr userDrawn="1">
            <p:extLst>
              <p:ext uri="{D42A27DB-BD31-4B8C-83A1-F6EECF244321}">
                <p14:modId xmlns:p14="http://schemas.microsoft.com/office/powerpoint/2010/main" val="141159618"/>
              </p:ext>
            </p:extLst>
          </p:nvPr>
        </p:nvGraphicFramePr>
        <p:xfrm>
          <a:off x="44635119" y="14098"/>
          <a:ext cx="9619281" cy="32847657"/>
        </p:xfrm>
        <a:graphic>
          <a:graphicData uri="http://schemas.openxmlformats.org/drawingml/2006/table">
            <a:tbl>
              <a:tblPr firstRow="1" bandRow="1">
                <a:tableStyleId>{5C22544A-7EE6-4342-B048-85BDC9FD1C3A}</a:tableStyleId>
              </a:tblPr>
              <a:tblGrid>
                <a:gridCol w="3585856">
                  <a:extLst>
                    <a:ext uri="{9D8B030D-6E8A-4147-A177-3AD203B41FA5}">
                      <a16:colId xmlns:a16="http://schemas.microsoft.com/office/drawing/2014/main" val="20000"/>
                    </a:ext>
                  </a:extLst>
                </a:gridCol>
                <a:gridCol w="1199648">
                  <a:extLst>
                    <a:ext uri="{9D8B030D-6E8A-4147-A177-3AD203B41FA5}">
                      <a16:colId xmlns:a16="http://schemas.microsoft.com/office/drawing/2014/main" val="997673227"/>
                    </a:ext>
                  </a:extLst>
                </a:gridCol>
                <a:gridCol w="4833777">
                  <a:extLst>
                    <a:ext uri="{9D8B030D-6E8A-4147-A177-3AD203B41FA5}">
                      <a16:colId xmlns:a16="http://schemas.microsoft.com/office/drawing/2014/main" val="4164475170"/>
                    </a:ext>
                  </a:extLst>
                </a:gridCol>
              </a:tblGrid>
              <a:tr h="1296236">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76923">
                <a:tc gridSpan="3">
                  <a:txBody>
                    <a:bodyPr/>
                    <a:lstStyle/>
                    <a:p>
                      <a:pPr algn="l"/>
                      <a:r>
                        <a:rPr lang="en-US" sz="29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2854805">
                <a:tc gridSpan="3">
                  <a:txBody>
                    <a:bodyPr/>
                    <a:lstStyle/>
                    <a:p>
                      <a:r>
                        <a:rPr lang="en-US" sz="29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sz="8600"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353616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391719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672668">
                <a:tc gridSpan="2">
                  <a:txBody>
                    <a:bodyPr/>
                    <a:lstStyle/>
                    <a:p>
                      <a:r>
                        <a:rPr lang="en-US" sz="2900" b="1" dirty="0">
                          <a:solidFill>
                            <a:srgbClr val="FFC000"/>
                          </a:solidFill>
                          <a:latin typeface="Arial" panose="020B0604020202020204" pitchFamily="34" charset="0"/>
                          <a:cs typeface="Arial" panose="020B0604020202020204" pitchFamily="34" charset="0"/>
                        </a:rPr>
                        <a:t>How to</a:t>
                      </a:r>
                      <a:r>
                        <a:rPr lang="en-US" sz="2900" b="1" baseline="0" dirty="0">
                          <a:solidFill>
                            <a:srgbClr val="FFC000"/>
                          </a:solidFill>
                          <a:latin typeface="Arial" panose="020B0604020202020204" pitchFamily="34" charset="0"/>
                          <a:cs typeface="Arial" panose="020B0604020202020204" pitchFamily="34" charset="0"/>
                        </a:rPr>
                        <a:t> preview your poster prior to presenting</a:t>
                      </a:r>
                      <a:endParaRPr lang="en-US" sz="29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sz="8600"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1743746">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a:cs typeface="Arial"/>
                        </a:rPr>
                        <a:t>How to present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finish designing your poster and are ready to virtually present it, follow the conference organizers' instructions.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a:cs typeface="Arial"/>
                      </a:endParaRP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8073404">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200" b="1" noProof="0" dirty="0">
                          <a:solidFill>
                            <a:srgbClr val="FFC000"/>
                          </a:solidFill>
                          <a:latin typeface="Arial"/>
                          <a:cs typeface="Arial"/>
                        </a:rPr>
                        <a:t>Publish, present virtually, share, and discuss!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Submit your poster and add it to the Research Poster Virtual Library.</a:t>
                      </a:r>
                      <a:br>
                        <a:rPr lang="en-US" sz="2400" b="0" noProof="0" dirty="0">
                          <a:solidFill>
                            <a:srgbClr val="FFC000"/>
                          </a:solidFill>
                          <a:latin typeface="Arial"/>
                          <a:cs typeface="Arial"/>
                        </a:rPr>
                      </a:br>
                      <a:br>
                        <a:rPr lang="en-US" sz="2400" b="0" noProof="0" dirty="0">
                          <a:solidFill>
                            <a:srgbClr val="FFC000"/>
                          </a:solidFill>
                          <a:latin typeface="Arial"/>
                          <a:cs typeface="Arial"/>
                        </a:rPr>
                      </a:br>
                      <a:r>
                        <a:rPr lang="en-US" sz="2400" b="1" noProof="0" dirty="0">
                          <a:solidFill>
                            <a:srgbClr val="FFC000"/>
                          </a:solidFill>
                          <a:latin typeface="Arial"/>
                          <a:cs typeface="Arial"/>
                        </a:rPr>
                        <a:t>Continuous global reach</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Share your research with thousands of students, educators, scientists, and researchers from all over the United States and the World.</a:t>
                      </a:r>
                    </a:p>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Full-featured poster showcase included</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Present your poster on a  professional full-featured and customizable web page that includes full screen functions, social sharing, your own discussion board, private contact form, narration and more.</a:t>
                      </a:r>
                    </a:p>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Convenience for presenter groups and conference coordinators </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0" noProof="0" dirty="0">
                          <a:solidFill>
                            <a:schemeClr val="bg1"/>
                          </a:solidFill>
                          <a:latin typeface="Arial"/>
                          <a:cs typeface="Arial"/>
                        </a:rPr>
                        <a:t>Published posters can easily be presented at virtual conferences. Perfect solution for organizers of meetings and conferences.</a:t>
                      </a:r>
                      <a:br>
                        <a:rPr lang="en-US" sz="2400" b="0" noProof="0" dirty="0">
                          <a:solidFill>
                            <a:srgbClr val="FFC000"/>
                          </a:solidFill>
                          <a:latin typeface="Arial"/>
                          <a:cs typeface="Arial"/>
                        </a:rPr>
                      </a:br>
                      <a:endParaRPr lang="en-US" sz="2400" b="0" noProof="0" dirty="0">
                        <a:solidFill>
                          <a:srgbClr val="FFC000"/>
                        </a:solidFill>
                        <a:latin typeface="Arial"/>
                        <a:cs typeface="Arial"/>
                      </a:endParaRPr>
                    </a:p>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a:cs typeface="Arial"/>
                        </a:rPr>
                        <a:t>https://</a:t>
                      </a:r>
                      <a:r>
                        <a:rPr lang="en-US" sz="2900" b="1" noProof="0" dirty="0" err="1">
                          <a:solidFill>
                            <a:srgbClr val="FFC000"/>
                          </a:solidFill>
                          <a:latin typeface="Arial"/>
                          <a:cs typeface="Arial"/>
                        </a:rPr>
                        <a:t>www.PosterPresentations.com</a:t>
                      </a:r>
                      <a:r>
                        <a:rPr lang="en-US" sz="2900" b="1" noProof="0" dirty="0">
                          <a:solidFill>
                            <a:srgbClr val="FFC000"/>
                          </a:solidFill>
                          <a:latin typeface="Arial"/>
                          <a:cs typeface="Arial"/>
                        </a:rPr>
                        <a:t>/research</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1" noProof="0" dirty="0">
                        <a:solidFill>
                          <a:srgbClr val="FFC000"/>
                        </a:solidFill>
                        <a:latin typeface="Arial"/>
                        <a:cs typeface="Arial"/>
                      </a:endParaRPr>
                    </a:p>
                  </a:txBody>
                  <a:tcPr marL="182880" marT="137160">
                    <a:solidFill>
                      <a:srgbClr val="003366"/>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48051497"/>
                  </a:ext>
                </a:extLst>
              </a:tr>
              <a:tr h="1176075">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1500444">
                <a:tc>
                  <a:txBody>
                    <a:bodyPr/>
                    <a:lstStyle/>
                    <a:p>
                      <a:pPr>
                        <a:lnSpc>
                          <a:spcPts val="2600"/>
                        </a:lnSpc>
                      </a:pPr>
                      <a:r>
                        <a:rPr lang="en-US" sz="2100" dirty="0">
                          <a:solidFill>
                            <a:schemeClr val="bg1">
                              <a:lumMod val="85000"/>
                            </a:schemeClr>
                          </a:solidFill>
                          <a:latin typeface="Arial"/>
                          <a:cs typeface="Arial"/>
                        </a:rPr>
                        <a:t>© 2020</a:t>
                      </a:r>
                      <a:r>
                        <a:rPr lang="en-US" sz="2100" baseline="0" dirty="0">
                          <a:solidFill>
                            <a:schemeClr val="bg1">
                              <a:lumMod val="85000"/>
                            </a:schemeClr>
                          </a:solidFill>
                          <a:latin typeface="Arial"/>
                          <a:cs typeface="Arial"/>
                        </a:rPr>
                        <a:t> </a:t>
                      </a:r>
                      <a:r>
                        <a:rPr lang="en-US" sz="2100" dirty="0" err="1">
                          <a:solidFill>
                            <a:schemeClr val="bg1">
                              <a:lumMod val="85000"/>
                            </a:schemeClr>
                          </a:solidFill>
                          <a:latin typeface="Arial"/>
                          <a:cs typeface="Arial"/>
                        </a:rPr>
                        <a:t>PosterPresentations.com</a:t>
                      </a:r>
                      <a:br>
                        <a:rPr lang="en-US" sz="2100" dirty="0">
                          <a:solidFill>
                            <a:schemeClr val="bg1">
                              <a:lumMod val="85000"/>
                            </a:schemeClr>
                          </a:solidFill>
                          <a:latin typeface="Arial"/>
                          <a:cs typeface="Arial"/>
                        </a:rPr>
                      </a:br>
                      <a:r>
                        <a:rPr lang="en-US" sz="2100" dirty="0">
                          <a:solidFill>
                            <a:schemeClr val="bg1">
                              <a:lumMod val="85000"/>
                            </a:schemeClr>
                          </a:solidFill>
                          <a:latin typeface="Arial"/>
                          <a:cs typeface="Arial"/>
                        </a:rPr>
                        <a:t>2117 Fourth Street ,</a:t>
                      </a:r>
                      <a:r>
                        <a:rPr lang="en-US" sz="2100" baseline="0" dirty="0">
                          <a:solidFill>
                            <a:schemeClr val="bg1">
                              <a:lumMod val="85000"/>
                            </a:schemeClr>
                          </a:solidFill>
                          <a:latin typeface="Arial"/>
                          <a:cs typeface="Arial"/>
                        </a:rPr>
                        <a:t> STE C        </a:t>
                      </a:r>
                    </a:p>
                    <a:p>
                      <a:pPr>
                        <a:lnSpc>
                          <a:spcPts val="2600"/>
                        </a:lnSpc>
                      </a:pPr>
                      <a:r>
                        <a:rPr lang="en-US" sz="2100" baseline="0" dirty="0">
                          <a:solidFill>
                            <a:schemeClr val="bg1">
                              <a:lumMod val="85000"/>
                            </a:schemeClr>
                          </a:solidFill>
                          <a:latin typeface="Arial"/>
                          <a:cs typeface="Arial"/>
                        </a:rPr>
                        <a:t>Berkeley CA 94710 USA</a:t>
                      </a:r>
                      <a:endParaRPr lang="en-US" sz="21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4"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35">
            <a:extLst>
              <a:ext uri="{FF2B5EF4-FFF2-40B4-BE49-F238E27FC236}">
                <a16:creationId xmlns:a16="http://schemas.microsoft.com/office/drawing/2014/main" id="{0F2A6444-9847-B04A-BCCD-561BB20E8891}"/>
              </a:ext>
            </a:extLst>
          </p:cNvPr>
          <p:cNvSpPr>
            <a:spLocks noGrp="1"/>
          </p:cNvSpPr>
          <p:nvPr>
            <p:ph type="body" sz="quarter" idx="10"/>
          </p:nvPr>
        </p:nvSpPr>
        <p:spPr>
          <a:xfrm>
            <a:off x="427923" y="6378481"/>
            <a:ext cx="10056813" cy="8402791"/>
          </a:xfrm>
        </p:spPr>
        <p:txBody>
          <a:bodyPr/>
          <a:lstStyle/>
          <a:p>
            <a:pPr algn="just">
              <a:lnSpc>
                <a:spcPct val="115000"/>
              </a:lnSpc>
              <a:spcAft>
                <a:spcPts val="1000"/>
              </a:spcAft>
            </a:pPr>
            <a:r>
              <a:rPr lang="en-IN" sz="36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IQVIA brings together advances in data science, technology, and healthcare expertise to help customers make better decisions and ultimately improve patient outcomes.</a:t>
            </a:r>
            <a:endParaRPr lang="en-IN" sz="3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IN" sz="36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lang="en-IN" sz="3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IN" sz="36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Our mission is to help create a healthier world. We believe by accelerating innovations and making intelligent connections across the healthcare ecosystem, we can make exponential progress.</a:t>
            </a:r>
            <a:endParaRPr lang="en-IN" sz="3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IN" sz="1800" dirty="0">
                <a:solidFill>
                  <a:srgbClr val="2B3A42"/>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37" name="Text Placeholder 36">
            <a:extLst>
              <a:ext uri="{FF2B5EF4-FFF2-40B4-BE49-F238E27FC236}">
                <a16:creationId xmlns:a16="http://schemas.microsoft.com/office/drawing/2014/main" id="{0DB12AA2-5823-524E-9857-0571DC4432D0}"/>
              </a:ext>
            </a:extLst>
          </p:cNvPr>
          <p:cNvSpPr>
            <a:spLocks noGrp="1"/>
          </p:cNvSpPr>
          <p:nvPr>
            <p:ph type="body" sz="quarter" idx="11"/>
          </p:nvPr>
        </p:nvSpPr>
        <p:spPr>
          <a:xfrm>
            <a:off x="446076" y="5525666"/>
            <a:ext cx="10048875" cy="800211"/>
          </a:xfrm>
          <a:ln>
            <a:solidFill>
              <a:schemeClr val="tx1">
                <a:lumMod val="95000"/>
                <a:lumOff val="5000"/>
              </a:schemeClr>
            </a:solidFill>
          </a:ln>
        </p:spPr>
        <p:txBody>
          <a:bodyPr/>
          <a:lstStyle/>
          <a:p>
            <a:r>
              <a:rPr lang="en-US" sz="4000" dirty="0">
                <a:solidFill>
                  <a:schemeClr val="accent4">
                    <a:lumMod val="50000"/>
                  </a:schemeClr>
                </a:solidFill>
              </a:rPr>
              <a:t>VISION AND MISSION:</a:t>
            </a:r>
          </a:p>
        </p:txBody>
      </p:sp>
      <p:sp>
        <p:nvSpPr>
          <p:cNvPr id="38" name="Text Placeholder 37">
            <a:extLst>
              <a:ext uri="{FF2B5EF4-FFF2-40B4-BE49-F238E27FC236}">
                <a16:creationId xmlns:a16="http://schemas.microsoft.com/office/drawing/2014/main" id="{F63753BF-FDB2-8143-8E67-8B34A42CA76F}"/>
              </a:ext>
            </a:extLst>
          </p:cNvPr>
          <p:cNvSpPr>
            <a:spLocks noGrp="1"/>
          </p:cNvSpPr>
          <p:nvPr>
            <p:ph type="body" sz="quarter" idx="20"/>
          </p:nvPr>
        </p:nvSpPr>
        <p:spPr>
          <a:xfrm>
            <a:off x="446074" y="14158653"/>
            <a:ext cx="10050462" cy="861766"/>
          </a:xfrm>
          <a:ln>
            <a:solidFill>
              <a:schemeClr val="tx1">
                <a:lumMod val="95000"/>
                <a:lumOff val="5000"/>
              </a:schemeClr>
            </a:solidFill>
          </a:ln>
        </p:spPr>
        <p:txBody>
          <a:bodyPr/>
          <a:lstStyle/>
          <a:p>
            <a:r>
              <a:rPr lang="en-US" sz="4400" dirty="0">
                <a:solidFill>
                  <a:schemeClr val="accent4">
                    <a:lumMod val="50000"/>
                  </a:schemeClr>
                </a:solidFill>
                <a:latin typeface="+mj-lt"/>
              </a:rPr>
              <a:t>ABOUT PROJECT:</a:t>
            </a:r>
          </a:p>
        </p:txBody>
      </p:sp>
      <p:sp>
        <p:nvSpPr>
          <p:cNvPr id="39" name="Text Placeholder 38">
            <a:extLst>
              <a:ext uri="{FF2B5EF4-FFF2-40B4-BE49-F238E27FC236}">
                <a16:creationId xmlns:a16="http://schemas.microsoft.com/office/drawing/2014/main" id="{DD7D60A5-F0A7-0C4B-A13B-4331F1031EF3}"/>
              </a:ext>
            </a:extLst>
          </p:cNvPr>
          <p:cNvSpPr>
            <a:spLocks noGrp="1"/>
          </p:cNvSpPr>
          <p:nvPr>
            <p:ph type="body" sz="quarter" idx="21"/>
          </p:nvPr>
        </p:nvSpPr>
        <p:spPr>
          <a:xfrm>
            <a:off x="11428410" y="6378481"/>
            <a:ext cx="10048874" cy="2585301"/>
          </a:xfrm>
        </p:spPr>
        <p:txBody>
          <a:bodyPr/>
          <a:lstStyle/>
          <a:p>
            <a:r>
              <a:rPr lang="en-IN" sz="36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In 2016, Quintiles and IMS Health converged to create an entirely new organization capable of serving the healthcare industry like never before.</a:t>
            </a:r>
            <a:endParaRPr lang="en-IN" sz="3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0" name="Text Placeholder 39">
            <a:extLst>
              <a:ext uri="{FF2B5EF4-FFF2-40B4-BE49-F238E27FC236}">
                <a16:creationId xmlns:a16="http://schemas.microsoft.com/office/drawing/2014/main" id="{DB63D5B4-F56D-F34D-B0AE-A7B170C05402}"/>
              </a:ext>
            </a:extLst>
          </p:cNvPr>
          <p:cNvSpPr>
            <a:spLocks noGrp="1"/>
          </p:cNvSpPr>
          <p:nvPr>
            <p:ph type="body" sz="quarter" idx="22"/>
          </p:nvPr>
        </p:nvSpPr>
        <p:spPr>
          <a:xfrm>
            <a:off x="11424306" y="5525666"/>
            <a:ext cx="10048875" cy="800211"/>
          </a:xfrm>
          <a:ln>
            <a:solidFill>
              <a:schemeClr val="tx1"/>
            </a:solidFill>
          </a:ln>
        </p:spPr>
        <p:txBody>
          <a:bodyPr/>
          <a:lstStyle/>
          <a:p>
            <a:r>
              <a:rPr lang="en-US" sz="4000" dirty="0">
                <a:solidFill>
                  <a:schemeClr val="accent4">
                    <a:lumMod val="50000"/>
                  </a:schemeClr>
                </a:solidFill>
              </a:rPr>
              <a:t>BREIF HISTORY OF IQVIA</a:t>
            </a:r>
          </a:p>
        </p:txBody>
      </p:sp>
      <p:sp>
        <p:nvSpPr>
          <p:cNvPr id="41" name="Text Placeholder 40">
            <a:extLst>
              <a:ext uri="{FF2B5EF4-FFF2-40B4-BE49-F238E27FC236}">
                <a16:creationId xmlns:a16="http://schemas.microsoft.com/office/drawing/2014/main" id="{59641915-31EC-8644-AC69-705C50234EE2}"/>
              </a:ext>
            </a:extLst>
          </p:cNvPr>
          <p:cNvSpPr>
            <a:spLocks noGrp="1"/>
          </p:cNvSpPr>
          <p:nvPr>
            <p:ph type="body" sz="quarter" idx="23"/>
          </p:nvPr>
        </p:nvSpPr>
        <p:spPr>
          <a:xfrm>
            <a:off x="22417094" y="6378481"/>
            <a:ext cx="10048874" cy="5669222"/>
          </a:xfrm>
        </p:spPr>
        <p:txBody>
          <a:bodyPr/>
          <a:lstStyle/>
          <a:p>
            <a:pPr algn="ctr"/>
            <a:r>
              <a:rPr lang="en-US" sz="3600" b="1" dirty="0">
                <a:solidFill>
                  <a:schemeClr val="tx1"/>
                </a:solidFill>
                <a:latin typeface="+mj-lt"/>
              </a:rPr>
              <a:t>Senior principal</a:t>
            </a:r>
          </a:p>
          <a:p>
            <a:pPr algn="ctr"/>
            <a:r>
              <a:rPr lang="en-US" sz="3600" b="1" dirty="0">
                <a:solidFill>
                  <a:schemeClr val="tx1"/>
                </a:solidFill>
                <a:latin typeface="+mj-lt"/>
              </a:rPr>
              <a:t>Wash Head (Water and Sanitation)</a:t>
            </a:r>
          </a:p>
          <a:p>
            <a:pPr algn="ctr"/>
            <a:r>
              <a:rPr lang="en-US" sz="3600" b="1" dirty="0">
                <a:solidFill>
                  <a:schemeClr val="tx1"/>
                </a:solidFill>
                <a:latin typeface="+mj-lt"/>
              </a:rPr>
              <a:t>Senior Consultant</a:t>
            </a:r>
          </a:p>
          <a:p>
            <a:pPr algn="ctr"/>
            <a:r>
              <a:rPr lang="en-US" sz="3600" b="1" dirty="0">
                <a:solidFill>
                  <a:schemeClr val="tx1"/>
                </a:solidFill>
                <a:latin typeface="+mj-lt"/>
              </a:rPr>
              <a:t>Associate Consultant</a:t>
            </a:r>
          </a:p>
          <a:p>
            <a:pPr algn="ctr"/>
            <a:r>
              <a:rPr lang="en-US" sz="3600" b="1" dirty="0">
                <a:solidFill>
                  <a:schemeClr val="tx1"/>
                </a:solidFill>
                <a:latin typeface="+mj-lt"/>
              </a:rPr>
              <a:t>Research associate</a:t>
            </a:r>
          </a:p>
          <a:p>
            <a:pPr algn="ctr"/>
            <a:r>
              <a:rPr lang="en-US" sz="3600" b="1" dirty="0">
                <a:solidFill>
                  <a:schemeClr val="tx1"/>
                </a:solidFill>
                <a:latin typeface="+mj-lt"/>
              </a:rPr>
              <a:t>External Consultant</a:t>
            </a:r>
          </a:p>
          <a:p>
            <a:pPr algn="ctr"/>
            <a:r>
              <a:rPr lang="en-US" sz="3600" b="1" dirty="0">
                <a:solidFill>
                  <a:schemeClr val="tx1"/>
                </a:solidFill>
                <a:latin typeface="+mj-lt"/>
              </a:rPr>
              <a:t>Interns</a:t>
            </a:r>
          </a:p>
          <a:p>
            <a:pPr algn="ctr"/>
            <a:r>
              <a:rPr lang="en-US" sz="3600" b="1" dirty="0">
                <a:solidFill>
                  <a:schemeClr val="tx1"/>
                </a:solidFill>
                <a:latin typeface="+mj-lt"/>
              </a:rPr>
              <a:t>Field Assessor</a:t>
            </a:r>
          </a:p>
        </p:txBody>
      </p:sp>
      <p:sp>
        <p:nvSpPr>
          <p:cNvPr id="42" name="Text Placeholder 41">
            <a:extLst>
              <a:ext uri="{FF2B5EF4-FFF2-40B4-BE49-F238E27FC236}">
                <a16:creationId xmlns:a16="http://schemas.microsoft.com/office/drawing/2014/main" id="{3D09A43D-0CA9-FA45-8EBC-DF88723DE982}"/>
              </a:ext>
            </a:extLst>
          </p:cNvPr>
          <p:cNvSpPr>
            <a:spLocks noGrp="1"/>
          </p:cNvSpPr>
          <p:nvPr>
            <p:ph type="body" sz="quarter" idx="24"/>
          </p:nvPr>
        </p:nvSpPr>
        <p:spPr>
          <a:xfrm>
            <a:off x="22402536" y="5525666"/>
            <a:ext cx="10058400" cy="800211"/>
          </a:xfrm>
          <a:ln>
            <a:solidFill>
              <a:schemeClr val="tx1">
                <a:lumMod val="95000"/>
                <a:lumOff val="5000"/>
              </a:schemeClr>
            </a:solidFill>
          </a:ln>
        </p:spPr>
        <p:txBody>
          <a:bodyPr/>
          <a:lstStyle/>
          <a:p>
            <a:r>
              <a:rPr lang="en-US" sz="4000" dirty="0">
                <a:solidFill>
                  <a:schemeClr val="accent4">
                    <a:lumMod val="50000"/>
                  </a:schemeClr>
                </a:solidFill>
                <a:latin typeface="+mj-lt"/>
              </a:rPr>
              <a:t>IQVIA ORGANOGRAM:</a:t>
            </a:r>
          </a:p>
        </p:txBody>
      </p:sp>
      <p:sp>
        <p:nvSpPr>
          <p:cNvPr id="43" name="Text Placeholder 42">
            <a:extLst>
              <a:ext uri="{FF2B5EF4-FFF2-40B4-BE49-F238E27FC236}">
                <a16:creationId xmlns:a16="http://schemas.microsoft.com/office/drawing/2014/main" id="{696668C2-4B7D-8049-89BE-9A9E6DC945CD}"/>
              </a:ext>
            </a:extLst>
          </p:cNvPr>
          <p:cNvSpPr>
            <a:spLocks noGrp="1"/>
          </p:cNvSpPr>
          <p:nvPr>
            <p:ph type="body" sz="quarter" idx="25"/>
          </p:nvPr>
        </p:nvSpPr>
        <p:spPr>
          <a:xfrm>
            <a:off x="33390292" y="5217890"/>
            <a:ext cx="10047018" cy="1415764"/>
          </a:xfrm>
          <a:ln>
            <a:solidFill>
              <a:schemeClr val="tx1">
                <a:lumMod val="95000"/>
                <a:lumOff val="5000"/>
              </a:schemeClr>
            </a:solidFill>
          </a:ln>
        </p:spPr>
        <p:txBody>
          <a:bodyPr/>
          <a:lstStyle/>
          <a:p>
            <a:r>
              <a:rPr lang="en-US" sz="4000" dirty="0">
                <a:solidFill>
                  <a:schemeClr val="accent4">
                    <a:lumMod val="50000"/>
                  </a:schemeClr>
                </a:solidFill>
              </a:rPr>
              <a:t>DIFFERENCES BETWEEN PRACTICAL AND THEORITICAL EXPOSURE:</a:t>
            </a:r>
          </a:p>
        </p:txBody>
      </p:sp>
      <p:sp>
        <p:nvSpPr>
          <p:cNvPr id="44" name="Text Placeholder 43">
            <a:extLst>
              <a:ext uri="{FF2B5EF4-FFF2-40B4-BE49-F238E27FC236}">
                <a16:creationId xmlns:a16="http://schemas.microsoft.com/office/drawing/2014/main" id="{F790F30D-4CD4-D74B-89A1-7C1855591193}"/>
              </a:ext>
            </a:extLst>
          </p:cNvPr>
          <p:cNvSpPr>
            <a:spLocks noGrp="1"/>
          </p:cNvSpPr>
          <p:nvPr>
            <p:ph type="body" sz="quarter" idx="26"/>
          </p:nvPr>
        </p:nvSpPr>
        <p:spPr>
          <a:xfrm>
            <a:off x="33390292" y="6968445"/>
            <a:ext cx="10047018" cy="4339627"/>
          </a:xfrm>
        </p:spPr>
        <p:txBody>
          <a:bodyPr/>
          <a:lstStyle/>
          <a:p>
            <a:pPr algn="just"/>
            <a:r>
              <a:rPr lang="en-US" sz="3600" b="1" dirty="0">
                <a:solidFill>
                  <a:schemeClr val="tx1"/>
                </a:solidFill>
                <a:latin typeface="+mj-lt"/>
              </a:rPr>
              <a:t>Gained more knowledge on analyzing and understanding the documents properly in the SBM Portal and filling the excel sheets accordingly and at last was able to understand the nature of my data and transform it into insights, which bought me to the usage of machine learning techniques, social analytics.</a:t>
            </a:r>
          </a:p>
        </p:txBody>
      </p:sp>
      <p:sp>
        <p:nvSpPr>
          <p:cNvPr id="45" name="Text Placeholder 44">
            <a:extLst>
              <a:ext uri="{FF2B5EF4-FFF2-40B4-BE49-F238E27FC236}">
                <a16:creationId xmlns:a16="http://schemas.microsoft.com/office/drawing/2014/main" id="{F4726095-0CD1-F84B-9E0B-977323FE90F8}"/>
              </a:ext>
            </a:extLst>
          </p:cNvPr>
          <p:cNvSpPr>
            <a:spLocks noGrp="1"/>
          </p:cNvSpPr>
          <p:nvPr>
            <p:ph type="body" sz="quarter" idx="27"/>
          </p:nvPr>
        </p:nvSpPr>
        <p:spPr>
          <a:xfrm>
            <a:off x="33416259" y="13598856"/>
            <a:ext cx="10047018" cy="1421563"/>
          </a:xfrm>
          <a:ln>
            <a:solidFill>
              <a:schemeClr val="tx1">
                <a:lumMod val="95000"/>
                <a:lumOff val="5000"/>
              </a:schemeClr>
            </a:solidFill>
          </a:ln>
        </p:spPr>
        <p:txBody>
          <a:bodyPr/>
          <a:lstStyle/>
          <a:p>
            <a:r>
              <a:rPr lang="en-US" sz="4000" dirty="0">
                <a:solidFill>
                  <a:schemeClr val="accent4">
                    <a:lumMod val="50000"/>
                  </a:schemeClr>
                </a:solidFill>
                <a:latin typeface="+mj-lt"/>
              </a:rPr>
              <a:t>LEARNING AND VALUE ADDITIONS:</a:t>
            </a:r>
          </a:p>
        </p:txBody>
      </p:sp>
      <p:sp>
        <p:nvSpPr>
          <p:cNvPr id="46" name="Text Placeholder 45">
            <a:extLst>
              <a:ext uri="{FF2B5EF4-FFF2-40B4-BE49-F238E27FC236}">
                <a16:creationId xmlns:a16="http://schemas.microsoft.com/office/drawing/2014/main" id="{2B8AC2C4-25A0-9F4B-9635-C0E300CC7D41}"/>
              </a:ext>
            </a:extLst>
          </p:cNvPr>
          <p:cNvSpPr>
            <a:spLocks noGrp="1"/>
          </p:cNvSpPr>
          <p:nvPr>
            <p:ph type="body" sz="quarter" idx="28"/>
          </p:nvPr>
        </p:nvSpPr>
        <p:spPr>
          <a:xfrm>
            <a:off x="33390292" y="15011402"/>
            <a:ext cx="10052050" cy="4782826"/>
          </a:xfrm>
        </p:spPr>
        <p:txBody>
          <a:bodyPr/>
          <a:lstStyle/>
          <a:p>
            <a:pPr marL="342900" indent="-342900" algn="just">
              <a:buFont typeface="Wingdings" panose="05000000000000000000" pitchFamily="2" charset="2"/>
              <a:buChar char="Ø"/>
            </a:pPr>
            <a:r>
              <a:rPr lang="en-US" sz="3600" b="1" dirty="0">
                <a:solidFill>
                  <a:schemeClr val="tx1"/>
                </a:solidFill>
                <a:latin typeface="+mj-lt"/>
              </a:rPr>
              <a:t>Giving up is not an option</a:t>
            </a:r>
          </a:p>
          <a:p>
            <a:pPr marL="342900" indent="-342900" algn="just">
              <a:buFont typeface="Wingdings" panose="05000000000000000000" pitchFamily="2" charset="2"/>
              <a:buChar char="Ø"/>
            </a:pPr>
            <a:r>
              <a:rPr lang="en-US" sz="3600" b="1" dirty="0">
                <a:solidFill>
                  <a:schemeClr val="tx1"/>
                </a:solidFill>
                <a:latin typeface="+mj-lt"/>
              </a:rPr>
              <a:t>Swachhagraphis performance was also monitored as part of learning process</a:t>
            </a:r>
          </a:p>
          <a:p>
            <a:pPr marL="342900" indent="-342900" algn="just">
              <a:buFont typeface="Wingdings" panose="05000000000000000000" pitchFamily="2" charset="2"/>
              <a:buChar char="Ø"/>
            </a:pPr>
            <a:r>
              <a:rPr lang="en-US" sz="3600" b="1" dirty="0">
                <a:solidFill>
                  <a:schemeClr val="tx1"/>
                </a:solidFill>
                <a:latin typeface="+mj-lt"/>
              </a:rPr>
              <a:t>Creating a network, the chance to meet people from all throughout the company.</a:t>
            </a:r>
          </a:p>
          <a:p>
            <a:pPr marL="342900" indent="-342900" algn="just">
              <a:buFont typeface="Wingdings" panose="05000000000000000000" pitchFamily="2" charset="2"/>
              <a:buChar char="Ø"/>
            </a:pPr>
            <a:r>
              <a:rPr lang="en-US" sz="3600" b="1" dirty="0">
                <a:solidFill>
                  <a:schemeClr val="tx1"/>
                </a:solidFill>
                <a:latin typeface="+mj-lt"/>
              </a:rPr>
              <a:t>Professional behavior.</a:t>
            </a:r>
          </a:p>
          <a:p>
            <a:pPr marL="342900" indent="-342900" algn="just">
              <a:buFont typeface="Wingdings" panose="05000000000000000000" pitchFamily="2" charset="2"/>
              <a:buChar char="Ø"/>
            </a:pPr>
            <a:r>
              <a:rPr lang="en-US" sz="3600" b="1" dirty="0">
                <a:solidFill>
                  <a:schemeClr val="tx1"/>
                </a:solidFill>
                <a:latin typeface="+mj-lt"/>
              </a:rPr>
              <a:t>Confidence build-up.</a:t>
            </a:r>
          </a:p>
        </p:txBody>
      </p:sp>
      <p:sp>
        <p:nvSpPr>
          <p:cNvPr id="47" name="Text Placeholder 46">
            <a:extLst>
              <a:ext uri="{FF2B5EF4-FFF2-40B4-BE49-F238E27FC236}">
                <a16:creationId xmlns:a16="http://schemas.microsoft.com/office/drawing/2014/main" id="{9F604B69-C2C8-2544-A164-8790CE2FE0EE}"/>
              </a:ext>
            </a:extLst>
          </p:cNvPr>
          <p:cNvSpPr>
            <a:spLocks noGrp="1"/>
          </p:cNvSpPr>
          <p:nvPr>
            <p:ph type="body" sz="quarter" idx="29"/>
          </p:nvPr>
        </p:nvSpPr>
        <p:spPr>
          <a:xfrm>
            <a:off x="33416259" y="28215980"/>
            <a:ext cx="10047018" cy="800211"/>
          </a:xfrm>
          <a:ln>
            <a:solidFill>
              <a:schemeClr val="tx1">
                <a:lumMod val="95000"/>
                <a:lumOff val="5000"/>
              </a:schemeClr>
            </a:solidFill>
          </a:ln>
        </p:spPr>
        <p:txBody>
          <a:bodyPr/>
          <a:lstStyle/>
          <a:p>
            <a:r>
              <a:rPr lang="en-US" sz="4000" dirty="0">
                <a:solidFill>
                  <a:schemeClr val="accent4">
                    <a:lumMod val="50000"/>
                  </a:schemeClr>
                </a:solidFill>
                <a:latin typeface="+mj-lt"/>
              </a:rPr>
              <a:t>SUGGESTIONS:</a:t>
            </a:r>
          </a:p>
        </p:txBody>
      </p:sp>
      <p:sp>
        <p:nvSpPr>
          <p:cNvPr id="48" name="Text Placeholder 47">
            <a:extLst>
              <a:ext uri="{FF2B5EF4-FFF2-40B4-BE49-F238E27FC236}">
                <a16:creationId xmlns:a16="http://schemas.microsoft.com/office/drawing/2014/main" id="{C30A5107-3244-AC42-A25E-6C1303C0E474}"/>
              </a:ext>
            </a:extLst>
          </p:cNvPr>
          <p:cNvSpPr>
            <a:spLocks noGrp="1"/>
          </p:cNvSpPr>
          <p:nvPr>
            <p:ph type="body" sz="quarter" idx="30"/>
          </p:nvPr>
        </p:nvSpPr>
        <p:spPr>
          <a:xfrm>
            <a:off x="33390292" y="29604991"/>
            <a:ext cx="10052050" cy="2899233"/>
          </a:xfrm>
        </p:spPr>
        <p:txBody>
          <a:bodyPr/>
          <a:lstStyle/>
          <a:p>
            <a:pPr marL="342900" indent="-342900">
              <a:buFont typeface="Wingdings" panose="05000000000000000000" pitchFamily="2" charset="2"/>
              <a:buChar char="q"/>
            </a:pPr>
            <a:r>
              <a:rPr lang="en-US" sz="3600" b="1" dirty="0">
                <a:solidFill>
                  <a:schemeClr val="tx1"/>
                </a:solidFill>
                <a:latin typeface="+mj-lt"/>
              </a:rPr>
              <a:t> Portal glitches</a:t>
            </a:r>
          </a:p>
          <a:p>
            <a:pPr marL="342900" indent="-342900">
              <a:buFont typeface="Wingdings" panose="05000000000000000000" pitchFamily="2" charset="2"/>
              <a:buChar char="q"/>
            </a:pPr>
            <a:r>
              <a:rPr lang="en-US" sz="3600" b="1" dirty="0">
                <a:solidFill>
                  <a:schemeClr val="tx1"/>
                </a:solidFill>
                <a:latin typeface="+mj-lt"/>
              </a:rPr>
              <a:t> Make better intelligent connections between    its needs and capabilities</a:t>
            </a:r>
          </a:p>
          <a:p>
            <a:pPr marL="342900" indent="-342900">
              <a:buFont typeface="Wingdings" panose="05000000000000000000" pitchFamily="2" charset="2"/>
              <a:buChar char="q"/>
            </a:pPr>
            <a:r>
              <a:rPr lang="en-US" sz="3600" b="1" dirty="0">
                <a:solidFill>
                  <a:schemeClr val="tx1"/>
                </a:solidFill>
                <a:latin typeface="+mj-lt"/>
              </a:rPr>
              <a:t> Never be fully satisfied with the success.</a:t>
            </a:r>
          </a:p>
        </p:txBody>
      </p:sp>
      <p:sp>
        <p:nvSpPr>
          <p:cNvPr id="49" name="Text Placeholder 48">
            <a:extLst>
              <a:ext uri="{FF2B5EF4-FFF2-40B4-BE49-F238E27FC236}">
                <a16:creationId xmlns:a16="http://schemas.microsoft.com/office/drawing/2014/main" id="{AC9A0136-349D-E440-97B8-7E3C51A64FAD}"/>
              </a:ext>
            </a:extLst>
          </p:cNvPr>
          <p:cNvSpPr>
            <a:spLocks noGrp="1"/>
          </p:cNvSpPr>
          <p:nvPr>
            <p:ph type="body" sz="quarter" idx="96"/>
          </p:nvPr>
        </p:nvSpPr>
        <p:spPr>
          <a:xfrm>
            <a:off x="501046" y="15382787"/>
            <a:ext cx="10056813" cy="9325608"/>
          </a:xfrm>
        </p:spPr>
        <p:txBody>
          <a:bodyPr/>
          <a:lstStyle/>
          <a:p>
            <a:pPr algn="just"/>
            <a:r>
              <a:rPr lang="en-US" sz="3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Since its inception in 2014, the Swatch Bharat Mission-Urban adventure has aided India in creating and accomplishing new Swatchhata targets. The protocol for garbage free city star rating was launched in January 2018 (and has been conducted every year thereafter) in order to institutionalize a mechanism for cities to achieve Garbage Free status and to motivate cities to achieve higher degrees of cleanliness. The star rating system reflects cities' ambitions to improve their "Swatchhata" standards. Since its inception in 2014, the Swatch Bharat Mission-Urban adventure has aided India in creating and accomplishing new Swatchhata targets. In order to make a system permanent, it must be institutionalized.</a:t>
            </a:r>
            <a:endParaRPr lang="en-US" sz="3600" dirty="0">
              <a:solidFill>
                <a:schemeClr val="tx1"/>
              </a:solidFill>
            </a:endParaRPr>
          </a:p>
        </p:txBody>
      </p:sp>
      <p:sp>
        <p:nvSpPr>
          <p:cNvPr id="51" name="Text Placeholder 50">
            <a:extLst>
              <a:ext uri="{FF2B5EF4-FFF2-40B4-BE49-F238E27FC236}">
                <a16:creationId xmlns:a16="http://schemas.microsoft.com/office/drawing/2014/main" id="{BDF0B969-CD95-0944-8737-D08D34C476B3}"/>
              </a:ext>
            </a:extLst>
          </p:cNvPr>
          <p:cNvSpPr>
            <a:spLocks noGrp="1"/>
          </p:cNvSpPr>
          <p:nvPr>
            <p:ph type="body" sz="quarter" idx="151"/>
          </p:nvPr>
        </p:nvSpPr>
        <p:spPr>
          <a:xfrm>
            <a:off x="5932593" y="2103787"/>
            <a:ext cx="32026014" cy="2484632"/>
          </a:xfrm>
        </p:spPr>
        <p:txBody>
          <a:bodyPr>
            <a:noAutofit/>
          </a:bodyPr>
          <a:lstStyle/>
          <a:p>
            <a:r>
              <a:rPr lang="en-US" sz="4000" b="1" dirty="0">
                <a:solidFill>
                  <a:schemeClr val="tx1"/>
                </a:solidFill>
                <a:latin typeface="+mn-lt"/>
              </a:rPr>
              <a:t>NAME: Divyansh Chauhan  ROLL NO. 0299 STREAM: Pharmaceutical Management</a:t>
            </a:r>
          </a:p>
          <a:p>
            <a:r>
              <a:rPr lang="en-US" sz="4000" b="1" dirty="0">
                <a:solidFill>
                  <a:schemeClr val="tx1"/>
                </a:solidFill>
                <a:latin typeface="+mn-lt"/>
              </a:rPr>
              <a:t>NAME OF FACULTY MENTOR: DR. Sudhinder Singh Chowhan</a:t>
            </a:r>
          </a:p>
          <a:p>
            <a:r>
              <a:rPr lang="en-US" sz="4000" b="1" dirty="0">
                <a:solidFill>
                  <a:schemeClr val="tx1"/>
                </a:solidFill>
                <a:latin typeface="+mn-lt"/>
              </a:rPr>
              <a:t>NAME OF INDUSTRY MENTOR: Rashi Khare</a:t>
            </a:r>
          </a:p>
        </p:txBody>
      </p:sp>
      <p:sp>
        <p:nvSpPr>
          <p:cNvPr id="52" name="Text Placeholder 51">
            <a:extLst>
              <a:ext uri="{FF2B5EF4-FFF2-40B4-BE49-F238E27FC236}">
                <a16:creationId xmlns:a16="http://schemas.microsoft.com/office/drawing/2014/main" id="{C4A2D127-A4E7-9141-990F-AA95CFF9149E}"/>
              </a:ext>
            </a:extLst>
          </p:cNvPr>
          <p:cNvSpPr>
            <a:spLocks noGrp="1"/>
          </p:cNvSpPr>
          <p:nvPr>
            <p:ph type="body" sz="quarter" idx="153"/>
          </p:nvPr>
        </p:nvSpPr>
        <p:spPr>
          <a:xfrm>
            <a:off x="7356764" y="465813"/>
            <a:ext cx="29177672" cy="1637973"/>
          </a:xfrm>
          <a:solidFill>
            <a:schemeClr val="accent3">
              <a:lumMod val="20000"/>
              <a:lumOff val="80000"/>
            </a:schemeClr>
          </a:solidFill>
          <a:ln>
            <a:solidFill>
              <a:schemeClr val="accent3"/>
            </a:solidFill>
          </a:ln>
        </p:spPr>
        <p:txBody>
          <a:bodyPr/>
          <a:lstStyle/>
          <a:p>
            <a:r>
              <a:rPr lang="en-US" dirty="0"/>
              <a:t>DESKTOP ASSESSMENT OF GARBAGE FREE CITIES</a:t>
            </a:r>
          </a:p>
        </p:txBody>
      </p:sp>
      <p:pic>
        <p:nvPicPr>
          <p:cNvPr id="3" name="Picture 2" descr="Logo&#10;&#10;Description automatically generated">
            <a:extLst>
              <a:ext uri="{FF2B5EF4-FFF2-40B4-BE49-F238E27FC236}">
                <a16:creationId xmlns:a16="http://schemas.microsoft.com/office/drawing/2014/main" id="{D220DD5C-C837-AF57-FAB5-22D7D45490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7785" y="156955"/>
            <a:ext cx="5257143" cy="1511111"/>
          </a:xfrm>
          <a:prstGeom prst="rect">
            <a:avLst/>
          </a:prstGeom>
        </p:spPr>
      </p:pic>
      <p:pic>
        <p:nvPicPr>
          <p:cNvPr id="5" name="Picture 4" descr="Icon&#10;&#10;Description automatically generated">
            <a:extLst>
              <a:ext uri="{FF2B5EF4-FFF2-40B4-BE49-F238E27FC236}">
                <a16:creationId xmlns:a16="http://schemas.microsoft.com/office/drawing/2014/main" id="{BD0F23F7-2FEB-EB78-DBFC-3AE70E41D1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31444" y="572313"/>
            <a:ext cx="5114925" cy="895350"/>
          </a:xfrm>
          <a:prstGeom prst="rect">
            <a:avLst/>
          </a:prstGeom>
        </p:spPr>
      </p:pic>
      <p:pic>
        <p:nvPicPr>
          <p:cNvPr id="7" name="Picture 6" descr="Graphical user interface, application&#10;&#10;Description automatically generated">
            <a:extLst>
              <a:ext uri="{FF2B5EF4-FFF2-40B4-BE49-F238E27FC236}">
                <a16:creationId xmlns:a16="http://schemas.microsoft.com/office/drawing/2014/main" id="{A5FB2A54-289A-CB60-3754-37F8489E020A}"/>
              </a:ext>
            </a:extLst>
          </p:cNvPr>
          <p:cNvPicPr>
            <a:picLocks noChangeAspect="1"/>
          </p:cNvPicPr>
          <p:nvPr/>
        </p:nvPicPr>
        <p:blipFill rotWithShape="1">
          <a:blip r:embed="rId5">
            <a:extLst>
              <a:ext uri="{28A0092B-C50C-407E-A947-70E740481C1C}">
                <a14:useLocalDpi xmlns:a14="http://schemas.microsoft.com/office/drawing/2010/main" val="0"/>
              </a:ext>
            </a:extLst>
          </a:blip>
          <a:srcRect t="12501" b="6579"/>
          <a:stretch/>
        </p:blipFill>
        <p:spPr>
          <a:xfrm>
            <a:off x="511138" y="25070763"/>
            <a:ext cx="10047018" cy="6905197"/>
          </a:xfrm>
          <a:prstGeom prst="rect">
            <a:avLst/>
          </a:prstGeom>
        </p:spPr>
      </p:pic>
      <p:sp>
        <p:nvSpPr>
          <p:cNvPr id="8" name="Rectangle 7">
            <a:extLst>
              <a:ext uri="{FF2B5EF4-FFF2-40B4-BE49-F238E27FC236}">
                <a16:creationId xmlns:a16="http://schemas.microsoft.com/office/drawing/2014/main" id="{70AE37E3-6816-D999-E19C-22FC5C1D7FB4}"/>
              </a:ext>
            </a:extLst>
          </p:cNvPr>
          <p:cNvSpPr/>
          <p:nvPr/>
        </p:nvSpPr>
        <p:spPr>
          <a:xfrm>
            <a:off x="22859736" y="12573140"/>
            <a:ext cx="9144000" cy="1551818"/>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u="sng" dirty="0">
                <a:solidFill>
                  <a:schemeClr val="accent4">
                    <a:lumMod val="50000"/>
                  </a:schemeClr>
                </a:solidFill>
                <a:latin typeface="+mj-lt"/>
              </a:rPr>
              <a:t>STAR RATING PROCESS:</a:t>
            </a:r>
          </a:p>
        </p:txBody>
      </p:sp>
      <p:pic>
        <p:nvPicPr>
          <p:cNvPr id="10" name="Picture 9" descr="Graphical user interface, text, application, chat or text message&#10;&#10;Description automatically generated">
            <a:extLst>
              <a:ext uri="{FF2B5EF4-FFF2-40B4-BE49-F238E27FC236}">
                <a16:creationId xmlns:a16="http://schemas.microsoft.com/office/drawing/2014/main" id="{BED128B1-6281-C30E-99D1-7FC73BBEE2AD}"/>
              </a:ext>
            </a:extLst>
          </p:cNvPr>
          <p:cNvPicPr>
            <a:picLocks noChangeAspect="1"/>
          </p:cNvPicPr>
          <p:nvPr/>
        </p:nvPicPr>
        <p:blipFill rotWithShape="1">
          <a:blip r:embed="rId6">
            <a:extLst>
              <a:ext uri="{28A0092B-C50C-407E-A947-70E740481C1C}">
                <a14:useLocalDpi xmlns:a14="http://schemas.microsoft.com/office/drawing/2010/main" val="0"/>
              </a:ext>
            </a:extLst>
          </a:blip>
          <a:srcRect l="25905" t="14165" r="27410" b="4464"/>
          <a:stretch/>
        </p:blipFill>
        <p:spPr>
          <a:xfrm>
            <a:off x="23897570" y="14392138"/>
            <a:ext cx="7784136" cy="7628094"/>
          </a:xfrm>
          <a:prstGeom prst="rect">
            <a:avLst/>
          </a:prstGeom>
        </p:spPr>
      </p:pic>
      <p:pic>
        <p:nvPicPr>
          <p:cNvPr id="12" name="Picture 11" descr="A screenshot of a computer&#10;&#10;Description automatically generated">
            <a:extLst>
              <a:ext uri="{FF2B5EF4-FFF2-40B4-BE49-F238E27FC236}">
                <a16:creationId xmlns:a16="http://schemas.microsoft.com/office/drawing/2014/main" id="{9BC46B9C-85E8-FA38-5BBB-267722695E74}"/>
              </a:ext>
            </a:extLst>
          </p:cNvPr>
          <p:cNvPicPr>
            <a:picLocks noChangeAspect="1"/>
          </p:cNvPicPr>
          <p:nvPr/>
        </p:nvPicPr>
        <p:blipFill rotWithShape="1">
          <a:blip r:embed="rId7">
            <a:extLst>
              <a:ext uri="{28A0092B-C50C-407E-A947-70E740481C1C}">
                <a14:useLocalDpi xmlns:a14="http://schemas.microsoft.com/office/drawing/2010/main" val="0"/>
              </a:ext>
            </a:extLst>
          </a:blip>
          <a:srcRect l="18124" t="30209" r="25151" b="53125"/>
          <a:stretch/>
        </p:blipFill>
        <p:spPr>
          <a:xfrm>
            <a:off x="21753425" y="24356192"/>
            <a:ext cx="10250312" cy="1871670"/>
          </a:xfrm>
          <a:prstGeom prst="rect">
            <a:avLst/>
          </a:prstGeom>
          <a:ln>
            <a:solidFill>
              <a:schemeClr val="bg2"/>
            </a:solidFill>
          </a:ln>
        </p:spPr>
      </p:pic>
      <p:sp>
        <p:nvSpPr>
          <p:cNvPr id="13" name="Rectangle 12">
            <a:extLst>
              <a:ext uri="{FF2B5EF4-FFF2-40B4-BE49-F238E27FC236}">
                <a16:creationId xmlns:a16="http://schemas.microsoft.com/office/drawing/2014/main" id="{DA86BB78-9791-3C93-654E-B0D50937A446}"/>
              </a:ext>
            </a:extLst>
          </p:cNvPr>
          <p:cNvSpPr/>
          <p:nvPr/>
        </p:nvSpPr>
        <p:spPr>
          <a:xfrm>
            <a:off x="23072802" y="22697766"/>
            <a:ext cx="8717867" cy="1145474"/>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u="sng" dirty="0">
                <a:solidFill>
                  <a:schemeClr val="accent4">
                    <a:lumMod val="50000"/>
                  </a:schemeClr>
                </a:solidFill>
                <a:latin typeface="+mj-lt"/>
              </a:rPr>
              <a:t>PROGRESS REPORT:</a:t>
            </a:r>
          </a:p>
        </p:txBody>
      </p:sp>
      <p:pic>
        <p:nvPicPr>
          <p:cNvPr id="15" name="Picture 14" descr="A screenshot of a computer&#10;&#10;Description automatically generated">
            <a:extLst>
              <a:ext uri="{FF2B5EF4-FFF2-40B4-BE49-F238E27FC236}">
                <a16:creationId xmlns:a16="http://schemas.microsoft.com/office/drawing/2014/main" id="{28D7AB42-287A-96D3-25CA-96FD709C038A}"/>
              </a:ext>
            </a:extLst>
          </p:cNvPr>
          <p:cNvPicPr>
            <a:picLocks noChangeAspect="1"/>
          </p:cNvPicPr>
          <p:nvPr/>
        </p:nvPicPr>
        <p:blipFill rotWithShape="1">
          <a:blip r:embed="rId7">
            <a:extLst>
              <a:ext uri="{28A0092B-C50C-407E-A947-70E740481C1C}">
                <a14:useLocalDpi xmlns:a14="http://schemas.microsoft.com/office/drawing/2010/main" val="0"/>
              </a:ext>
            </a:extLst>
          </a:blip>
          <a:srcRect l="19128" t="46875" r="39446" b="12042"/>
          <a:stretch/>
        </p:blipFill>
        <p:spPr>
          <a:xfrm>
            <a:off x="21753425" y="26433446"/>
            <a:ext cx="10250312" cy="6343091"/>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pic>
      <p:pic>
        <p:nvPicPr>
          <p:cNvPr id="17" name="Picture 16">
            <a:extLst>
              <a:ext uri="{FF2B5EF4-FFF2-40B4-BE49-F238E27FC236}">
                <a16:creationId xmlns:a16="http://schemas.microsoft.com/office/drawing/2014/main" id="{7D0D751C-9AB5-F910-A1B1-F72D2150C967}"/>
              </a:ext>
            </a:extLst>
          </p:cNvPr>
          <p:cNvPicPr>
            <a:picLocks noChangeAspect="1"/>
          </p:cNvPicPr>
          <p:nvPr/>
        </p:nvPicPr>
        <p:blipFill rotWithShape="1">
          <a:blip r:embed="rId8">
            <a:extLst>
              <a:ext uri="{28A0092B-C50C-407E-A947-70E740481C1C}">
                <a14:useLocalDpi xmlns:a14="http://schemas.microsoft.com/office/drawing/2010/main" val="0"/>
              </a:ext>
            </a:extLst>
          </a:blip>
          <a:srcRect l="9883" t="56285" r="72840" b="22501"/>
          <a:stretch/>
        </p:blipFill>
        <p:spPr>
          <a:xfrm>
            <a:off x="8332086" y="2482852"/>
            <a:ext cx="4305300" cy="1775693"/>
          </a:xfrm>
          <a:prstGeom prst="rect">
            <a:avLst/>
          </a:prstGeom>
        </p:spPr>
      </p:pic>
      <p:pic>
        <p:nvPicPr>
          <p:cNvPr id="19" name="Picture 18">
            <a:extLst>
              <a:ext uri="{FF2B5EF4-FFF2-40B4-BE49-F238E27FC236}">
                <a16:creationId xmlns:a16="http://schemas.microsoft.com/office/drawing/2014/main" id="{6EDF1816-9282-6320-4D4C-8B4D441045E1}"/>
              </a:ext>
            </a:extLst>
          </p:cNvPr>
          <p:cNvPicPr>
            <a:picLocks noChangeAspect="1"/>
          </p:cNvPicPr>
          <p:nvPr/>
        </p:nvPicPr>
        <p:blipFill rotWithShape="1">
          <a:blip r:embed="rId8">
            <a:extLst>
              <a:ext uri="{28A0092B-C50C-407E-A947-70E740481C1C}">
                <a14:useLocalDpi xmlns:a14="http://schemas.microsoft.com/office/drawing/2010/main" val="0"/>
              </a:ext>
            </a:extLst>
          </a:blip>
          <a:srcRect l="64912" t="58521" r="12518" b="20265"/>
          <a:stretch/>
        </p:blipFill>
        <p:spPr>
          <a:xfrm>
            <a:off x="31242016" y="2482852"/>
            <a:ext cx="3886184" cy="1853397"/>
          </a:xfrm>
          <a:prstGeom prst="rect">
            <a:avLst/>
          </a:prstGeom>
        </p:spPr>
      </p:pic>
      <p:sp>
        <p:nvSpPr>
          <p:cNvPr id="20" name="Rectangle 19">
            <a:extLst>
              <a:ext uri="{FF2B5EF4-FFF2-40B4-BE49-F238E27FC236}">
                <a16:creationId xmlns:a16="http://schemas.microsoft.com/office/drawing/2014/main" id="{DDF32663-E89F-A45F-BA1A-F69A50F0BAF0}"/>
              </a:ext>
            </a:extLst>
          </p:cNvPr>
          <p:cNvSpPr/>
          <p:nvPr/>
        </p:nvSpPr>
        <p:spPr>
          <a:xfrm>
            <a:off x="11734800" y="9448800"/>
            <a:ext cx="9182100" cy="13050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u="sng" dirty="0">
                <a:solidFill>
                  <a:schemeClr val="accent4">
                    <a:lumMod val="50000"/>
                  </a:schemeClr>
                </a:solidFill>
                <a:latin typeface="+mj-lt"/>
              </a:rPr>
              <a:t>CHALLENGES FACED DURING INTERNSHIPS:</a:t>
            </a:r>
          </a:p>
        </p:txBody>
      </p:sp>
      <p:sp>
        <p:nvSpPr>
          <p:cNvPr id="2" name="Rectangle: Folded Corner 1">
            <a:extLst>
              <a:ext uri="{FF2B5EF4-FFF2-40B4-BE49-F238E27FC236}">
                <a16:creationId xmlns:a16="http://schemas.microsoft.com/office/drawing/2014/main" id="{9B712E8D-B88C-6856-4042-87F75B32AAE6}"/>
              </a:ext>
            </a:extLst>
          </p:cNvPr>
          <p:cNvSpPr/>
          <p:nvPr/>
        </p:nvSpPr>
        <p:spPr>
          <a:xfrm>
            <a:off x="11838996" y="11238862"/>
            <a:ext cx="8973707" cy="5178566"/>
          </a:xfrm>
          <a:prstGeom prst="foldedCorne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71600" indent="-1371600" algn="just">
              <a:buAutoNum type="arabicPeriod"/>
            </a:pPr>
            <a:r>
              <a:rPr lang="en-IN" sz="3600" b="1" dirty="0">
                <a:solidFill>
                  <a:schemeClr val="tx1">
                    <a:lumMod val="95000"/>
                    <a:lumOff val="5000"/>
                  </a:schemeClr>
                </a:solidFill>
                <a:latin typeface="+mj-lt"/>
              </a:rPr>
              <a:t>Lack of confidence</a:t>
            </a:r>
          </a:p>
          <a:p>
            <a:pPr marL="1371600" indent="-1371600" algn="just">
              <a:buAutoNum type="arabicPeriod"/>
            </a:pPr>
            <a:r>
              <a:rPr lang="en-IN" sz="3600" b="1" dirty="0">
                <a:solidFill>
                  <a:schemeClr val="tx1">
                    <a:lumMod val="95000"/>
                    <a:lumOff val="5000"/>
                  </a:schemeClr>
                </a:solidFill>
                <a:latin typeface="+mj-lt"/>
              </a:rPr>
              <a:t>Lack of guidance</a:t>
            </a:r>
          </a:p>
          <a:p>
            <a:pPr marL="1371600" indent="-1371600" algn="just">
              <a:buAutoNum type="arabicPeriod"/>
            </a:pPr>
            <a:r>
              <a:rPr lang="en-IN" sz="3600" b="1" dirty="0">
                <a:solidFill>
                  <a:schemeClr val="tx1">
                    <a:lumMod val="95000"/>
                    <a:lumOff val="5000"/>
                  </a:schemeClr>
                </a:solidFill>
                <a:latin typeface="+mj-lt"/>
              </a:rPr>
              <a:t>Sitting ability</a:t>
            </a:r>
          </a:p>
          <a:p>
            <a:pPr marL="1371600" indent="-1371600" algn="just">
              <a:buAutoNum type="arabicPeriod"/>
            </a:pPr>
            <a:r>
              <a:rPr lang="en-IN" sz="3600" b="1" dirty="0">
                <a:solidFill>
                  <a:schemeClr val="tx1">
                    <a:lumMod val="95000"/>
                    <a:lumOff val="5000"/>
                  </a:schemeClr>
                </a:solidFill>
                <a:latin typeface="+mj-lt"/>
              </a:rPr>
              <a:t>Afraid of asking doubts</a:t>
            </a:r>
          </a:p>
          <a:p>
            <a:pPr marL="1371600" indent="-1371600" algn="just">
              <a:buAutoNum type="arabicPeriod"/>
            </a:pPr>
            <a:r>
              <a:rPr lang="en-IN" sz="3600" b="1" dirty="0">
                <a:solidFill>
                  <a:schemeClr val="tx1">
                    <a:lumMod val="95000"/>
                    <a:lumOff val="5000"/>
                  </a:schemeClr>
                </a:solidFill>
                <a:latin typeface="+mj-lt"/>
              </a:rPr>
              <a:t>Work pressure</a:t>
            </a:r>
          </a:p>
          <a:p>
            <a:pPr marL="1371600" indent="-1371600" algn="just">
              <a:buAutoNum type="arabicPeriod"/>
            </a:pPr>
            <a:r>
              <a:rPr lang="en-IN" sz="3600" b="1" dirty="0">
                <a:solidFill>
                  <a:schemeClr val="tx1">
                    <a:lumMod val="95000"/>
                    <a:lumOff val="5000"/>
                  </a:schemeClr>
                </a:solidFill>
                <a:latin typeface="+mj-lt"/>
              </a:rPr>
              <a:t>Peer pressure</a:t>
            </a:r>
          </a:p>
          <a:p>
            <a:pPr marL="1371600" indent="-1371600" algn="just">
              <a:buAutoNum type="arabicPeriod"/>
            </a:pPr>
            <a:r>
              <a:rPr lang="en-IN" sz="3600" b="1" dirty="0">
                <a:solidFill>
                  <a:schemeClr val="tx1">
                    <a:lumMod val="95000"/>
                    <a:lumOff val="5000"/>
                  </a:schemeClr>
                </a:solidFill>
                <a:latin typeface="+mj-lt"/>
              </a:rPr>
              <a:t>In a dilemma that am I doing my work correctly or not.  </a:t>
            </a:r>
          </a:p>
        </p:txBody>
      </p:sp>
      <p:sp>
        <p:nvSpPr>
          <p:cNvPr id="4" name="Rectangle 3">
            <a:extLst>
              <a:ext uri="{FF2B5EF4-FFF2-40B4-BE49-F238E27FC236}">
                <a16:creationId xmlns:a16="http://schemas.microsoft.com/office/drawing/2014/main" id="{890E18D9-E0C5-2D7F-B8BA-2B168AB5CAB7}"/>
              </a:ext>
            </a:extLst>
          </p:cNvPr>
          <p:cNvSpPr/>
          <p:nvPr/>
        </p:nvSpPr>
        <p:spPr>
          <a:xfrm>
            <a:off x="11857693" y="17069356"/>
            <a:ext cx="9182100" cy="9988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u="sng" dirty="0">
                <a:solidFill>
                  <a:schemeClr val="accent4">
                    <a:lumMod val="50000"/>
                  </a:schemeClr>
                </a:solidFill>
              </a:rPr>
              <a:t>SWOT ANALYSIS:</a:t>
            </a:r>
          </a:p>
        </p:txBody>
      </p:sp>
      <p:sp>
        <p:nvSpPr>
          <p:cNvPr id="6" name="Rectangle 5">
            <a:extLst>
              <a:ext uri="{FF2B5EF4-FFF2-40B4-BE49-F238E27FC236}">
                <a16:creationId xmlns:a16="http://schemas.microsoft.com/office/drawing/2014/main" id="{64941DD4-A7F5-7035-BECE-BC9E1AAB597E}"/>
              </a:ext>
            </a:extLst>
          </p:cNvPr>
          <p:cNvSpPr/>
          <p:nvPr/>
        </p:nvSpPr>
        <p:spPr>
          <a:xfrm>
            <a:off x="11857693" y="18859418"/>
            <a:ext cx="9477603" cy="132526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600" b="1" i="1" u="sng" dirty="0">
                <a:solidFill>
                  <a:schemeClr val="accent5">
                    <a:lumMod val="50000"/>
                  </a:schemeClr>
                </a:solidFill>
              </a:rPr>
              <a:t>STRENGHTS:</a:t>
            </a:r>
          </a:p>
          <a:p>
            <a:pPr marL="1143000" indent="-1143000">
              <a:buFont typeface="Arial" panose="020B0604020202020204" pitchFamily="34" charset="0"/>
              <a:buChar char="•"/>
            </a:pPr>
            <a:r>
              <a:rPr lang="en-IN" sz="3600" dirty="0">
                <a:solidFill>
                  <a:schemeClr val="tx1"/>
                </a:solidFill>
                <a:latin typeface="+mj-lt"/>
              </a:rPr>
              <a:t>GROWING BRAND AWARNESS</a:t>
            </a:r>
          </a:p>
          <a:p>
            <a:pPr marL="1143000" indent="-1143000">
              <a:buFont typeface="Arial" panose="020B0604020202020204" pitchFamily="34" charset="0"/>
              <a:buChar char="•"/>
            </a:pPr>
            <a:r>
              <a:rPr lang="en-IN" sz="3600" dirty="0">
                <a:solidFill>
                  <a:schemeClr val="tx1"/>
                </a:solidFill>
                <a:latin typeface="+mj-lt"/>
              </a:rPr>
              <a:t>Loyal runners</a:t>
            </a:r>
          </a:p>
          <a:p>
            <a:pPr marL="1143000" indent="-1143000">
              <a:buFont typeface="Arial" panose="020B0604020202020204" pitchFamily="34" charset="0"/>
              <a:buChar char="•"/>
            </a:pPr>
            <a:r>
              <a:rPr lang="en-IN" sz="3600" dirty="0">
                <a:solidFill>
                  <a:schemeClr val="tx1"/>
                </a:solidFill>
                <a:latin typeface="+mj-lt"/>
              </a:rPr>
              <a:t>Attracting new participants</a:t>
            </a:r>
          </a:p>
          <a:p>
            <a:pPr marL="1143000" indent="-1143000">
              <a:buFont typeface="Arial" panose="020B0604020202020204" pitchFamily="34" charset="0"/>
              <a:buChar char="•"/>
            </a:pPr>
            <a:r>
              <a:rPr lang="en-IN" sz="3600" dirty="0">
                <a:solidFill>
                  <a:schemeClr val="tx1"/>
                </a:solidFill>
                <a:latin typeface="+mj-lt"/>
              </a:rPr>
              <a:t>Strong and race knowledge and experience</a:t>
            </a:r>
          </a:p>
          <a:p>
            <a:endParaRPr lang="en-IN" sz="3600" i="1" dirty="0">
              <a:solidFill>
                <a:schemeClr val="tx1"/>
              </a:solidFill>
              <a:latin typeface="+mj-lt"/>
            </a:endParaRPr>
          </a:p>
          <a:p>
            <a:r>
              <a:rPr lang="en-IN" sz="3600" b="1" i="1" u="sng" dirty="0">
                <a:solidFill>
                  <a:schemeClr val="accent5">
                    <a:lumMod val="50000"/>
                  </a:schemeClr>
                </a:solidFill>
                <a:latin typeface="+mj-lt"/>
              </a:rPr>
              <a:t>WEAKNESS:</a:t>
            </a:r>
          </a:p>
          <a:p>
            <a:pPr marL="571500" indent="-571500">
              <a:buFont typeface="Arial" panose="020B0604020202020204" pitchFamily="34" charset="0"/>
              <a:buChar char="•"/>
            </a:pPr>
            <a:r>
              <a:rPr lang="en-IN" sz="3600" dirty="0">
                <a:solidFill>
                  <a:schemeClr val="tx1"/>
                </a:solidFill>
                <a:latin typeface="+mj-lt"/>
              </a:rPr>
              <a:t>Updating running information is time consuming</a:t>
            </a:r>
          </a:p>
          <a:p>
            <a:pPr marL="571500" indent="-571500">
              <a:buFont typeface="Arial" panose="020B0604020202020204" pitchFamily="34" charset="0"/>
              <a:buChar char="•"/>
            </a:pPr>
            <a:r>
              <a:rPr lang="en-IN" sz="3600" dirty="0">
                <a:solidFill>
                  <a:schemeClr val="tx1"/>
                </a:solidFill>
                <a:latin typeface="+mj-lt"/>
              </a:rPr>
              <a:t>Unable to effectively manage volunteers</a:t>
            </a:r>
          </a:p>
          <a:p>
            <a:pPr marL="571500" indent="-571500">
              <a:buFont typeface="Arial" panose="020B0604020202020204" pitchFamily="34" charset="0"/>
              <a:buChar char="•"/>
            </a:pPr>
            <a:r>
              <a:rPr lang="en-IN" sz="3600" dirty="0">
                <a:solidFill>
                  <a:schemeClr val="tx1"/>
                </a:solidFill>
                <a:latin typeface="+mj-lt"/>
              </a:rPr>
              <a:t>Current system cannot be customised to support our complex team/relay program</a:t>
            </a:r>
          </a:p>
          <a:p>
            <a:endParaRPr lang="en-IN" sz="3600" dirty="0">
              <a:solidFill>
                <a:schemeClr val="tx1"/>
              </a:solidFill>
              <a:latin typeface="+mj-lt"/>
            </a:endParaRPr>
          </a:p>
          <a:p>
            <a:r>
              <a:rPr lang="en-IN" sz="3600" b="1" i="1" u="sng" dirty="0">
                <a:solidFill>
                  <a:schemeClr val="accent5">
                    <a:lumMod val="50000"/>
                  </a:schemeClr>
                </a:solidFill>
                <a:latin typeface="+mj-lt"/>
              </a:rPr>
              <a:t>OPPORTUNITIES:</a:t>
            </a:r>
          </a:p>
          <a:p>
            <a:pPr marL="571500" indent="-571500">
              <a:buFont typeface="Arial" panose="020B0604020202020204" pitchFamily="34" charset="0"/>
              <a:buChar char="•"/>
            </a:pPr>
            <a:r>
              <a:rPr lang="en-IN" sz="3600" dirty="0">
                <a:solidFill>
                  <a:schemeClr val="tx1"/>
                </a:solidFill>
                <a:latin typeface="+mj-lt"/>
              </a:rPr>
              <a:t>Enhance sponsor involvement</a:t>
            </a:r>
          </a:p>
          <a:p>
            <a:pPr marL="571500" indent="-571500">
              <a:buFont typeface="Arial" panose="020B0604020202020204" pitchFamily="34" charset="0"/>
              <a:buChar char="•"/>
            </a:pPr>
            <a:r>
              <a:rPr lang="en-IN" sz="3600" dirty="0">
                <a:solidFill>
                  <a:schemeClr val="tx1"/>
                </a:solidFill>
                <a:latin typeface="+mj-lt"/>
              </a:rPr>
              <a:t>Build on social sharing</a:t>
            </a:r>
          </a:p>
          <a:p>
            <a:endParaRPr lang="en-IN" sz="3600" dirty="0">
              <a:solidFill>
                <a:schemeClr val="tx1"/>
              </a:solidFill>
              <a:latin typeface="+mj-lt"/>
            </a:endParaRPr>
          </a:p>
          <a:p>
            <a:r>
              <a:rPr lang="en-IN" sz="3600" b="1" i="1" u="sng" dirty="0">
                <a:solidFill>
                  <a:schemeClr val="accent5">
                    <a:lumMod val="50000"/>
                  </a:schemeClr>
                </a:solidFill>
                <a:latin typeface="+mj-lt"/>
              </a:rPr>
              <a:t>THREATS:</a:t>
            </a:r>
          </a:p>
          <a:p>
            <a:pPr marL="571500" indent="-571500">
              <a:buFont typeface="Arial" panose="020B0604020202020204" pitchFamily="34" charset="0"/>
              <a:buChar char="•"/>
            </a:pPr>
            <a:r>
              <a:rPr lang="en-IN" sz="3600" dirty="0">
                <a:solidFill>
                  <a:schemeClr val="tx1"/>
                </a:solidFill>
                <a:latin typeface="+mj-lt"/>
              </a:rPr>
              <a:t>Saturated race market</a:t>
            </a:r>
          </a:p>
          <a:p>
            <a:pPr marL="571500" indent="-571500">
              <a:buFont typeface="Arial" panose="020B0604020202020204" pitchFamily="34" charset="0"/>
              <a:buChar char="•"/>
            </a:pPr>
            <a:r>
              <a:rPr lang="en-IN" sz="3600" dirty="0">
                <a:solidFill>
                  <a:schemeClr val="tx1"/>
                </a:solidFill>
                <a:latin typeface="+mj-lt"/>
              </a:rPr>
              <a:t>Limited staff to use the portal resources</a:t>
            </a:r>
          </a:p>
        </p:txBody>
      </p:sp>
      <p:pic>
        <p:nvPicPr>
          <p:cNvPr id="11" name="Picture 10" descr="Graphical user interface&#10;&#10;Description automatically generated with medium confidence">
            <a:extLst>
              <a:ext uri="{FF2B5EF4-FFF2-40B4-BE49-F238E27FC236}">
                <a16:creationId xmlns:a16="http://schemas.microsoft.com/office/drawing/2014/main" id="{A2D9DD13-8D88-D494-7F60-80403023EBEB}"/>
              </a:ext>
            </a:extLst>
          </p:cNvPr>
          <p:cNvPicPr>
            <a:picLocks noChangeAspect="1"/>
          </p:cNvPicPr>
          <p:nvPr/>
        </p:nvPicPr>
        <p:blipFill rotWithShape="1">
          <a:blip r:embed="rId9">
            <a:extLst>
              <a:ext uri="{28A0092B-C50C-407E-A947-70E740481C1C}">
                <a14:useLocalDpi xmlns:a14="http://schemas.microsoft.com/office/drawing/2010/main" val="0"/>
              </a:ext>
            </a:extLst>
          </a:blip>
          <a:srcRect l="29419" r="30185"/>
          <a:stretch/>
        </p:blipFill>
        <p:spPr>
          <a:xfrm>
            <a:off x="34867141" y="19864517"/>
            <a:ext cx="7679228" cy="7824891"/>
          </a:xfrm>
          <a:prstGeom prst="rect">
            <a:avLst/>
          </a:prstGeom>
        </p:spPr>
      </p:pic>
    </p:spTree>
    <p:extLst>
      <p:ext uri="{BB962C8B-B14F-4D97-AF65-F5344CB8AC3E}">
        <p14:creationId xmlns:p14="http://schemas.microsoft.com/office/powerpoint/2010/main" val="1347833560"/>
      </p:ext>
    </p:extLst>
  </p:cSld>
  <p:clrMapOvr>
    <a:masterClrMapping/>
  </p:clrMapOvr>
</p:sld>
</file>

<file path=ppt/theme/theme1.xml><?xml version="1.0" encoding="utf-8"?>
<a:theme xmlns:a="http://schemas.openxmlformats.org/drawingml/2006/main" name="36x48-Template-V2b">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Without Quick Guides">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1_Classic 3 Columns">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4.xml><?xml version="1.0" encoding="utf-8"?>
<a:theme xmlns:a="http://schemas.openxmlformats.org/drawingml/2006/main" name="Classic - Wide Cent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1046</TotalTime>
  <Words>522</Words>
  <Application>Microsoft Office PowerPoint</Application>
  <PresentationFormat>Custom</PresentationFormat>
  <Paragraphs>65</Paragraphs>
  <Slides>1</Slides>
  <Notes>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vt:i4>
      </vt:variant>
    </vt:vector>
  </HeadingPairs>
  <TitlesOfParts>
    <vt:vector size="11" baseType="lpstr">
      <vt:lpstr>Arial</vt:lpstr>
      <vt:lpstr>Arial Black</vt:lpstr>
      <vt:lpstr>Calibri</vt:lpstr>
      <vt:lpstr>Times New Roman</vt:lpstr>
      <vt:lpstr>Trebuchet MS</vt:lpstr>
      <vt:lpstr>Wingdings</vt:lpstr>
      <vt:lpstr>36x48-Template-V2b</vt:lpstr>
      <vt:lpstr>Without Quick Guides</vt:lpstr>
      <vt:lpstr>1_Classic 3 Columns</vt:lpstr>
      <vt:lpstr>Classic - Wide Center</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Sudhinder Singh Chowhan</cp:lastModifiedBy>
  <cp:revision>83</cp:revision>
  <dcterms:created xsi:type="dcterms:W3CDTF">2012-02-03T19:11:35Z</dcterms:created>
  <dcterms:modified xsi:type="dcterms:W3CDTF">2022-06-11T04:41:01Z</dcterms:modified>
</cp:coreProperties>
</file>