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</p:sldIdLst>
  <p:sldSz cx="32399288" cy="439197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32" autoAdjust="0"/>
    <p:restoredTop sz="94663"/>
  </p:normalViewPr>
  <p:slideViewPr>
    <p:cSldViewPr snapToGrid="0" snapToObjects="1">
      <p:cViewPr>
        <p:scale>
          <a:sx n="33" d="100"/>
          <a:sy n="33" d="100"/>
        </p:scale>
        <p:origin x="264" y="-6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5AA949-EA03-574F-ABA3-6164F25EFB60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B2C84F3-D9AD-1C46-A266-EE97960C6BF0}">
      <dgm:prSet phldrT="[Text]"/>
      <dgm:spPr/>
      <dgm:t>
        <a:bodyPr/>
        <a:lstStyle/>
        <a:p>
          <a:r>
            <a:rPr lang="en-GB" dirty="0"/>
            <a:t>SWOT Analysis</a:t>
          </a:r>
        </a:p>
      </dgm:t>
    </dgm:pt>
    <dgm:pt modelId="{C2607700-EA15-2245-ADAB-ABEA9F6FDEFD}" type="parTrans" cxnId="{DDFBC8CB-E5FC-AA4D-9E91-8B3FF62F0B5D}">
      <dgm:prSet/>
      <dgm:spPr/>
      <dgm:t>
        <a:bodyPr/>
        <a:lstStyle/>
        <a:p>
          <a:endParaRPr lang="en-GB"/>
        </a:p>
      </dgm:t>
    </dgm:pt>
    <dgm:pt modelId="{A794D19B-65ED-CA44-83D3-FCC6B565B9C6}" type="sibTrans" cxnId="{DDFBC8CB-E5FC-AA4D-9E91-8B3FF62F0B5D}">
      <dgm:prSet/>
      <dgm:spPr/>
      <dgm:t>
        <a:bodyPr/>
        <a:lstStyle/>
        <a:p>
          <a:endParaRPr lang="en-GB"/>
        </a:p>
      </dgm:t>
    </dgm:pt>
    <dgm:pt modelId="{A898A1CB-2982-7346-926F-87D89582E4AD}">
      <dgm:prSet phldrT="[Text]" custT="1"/>
      <dgm:spPr/>
      <dgm:t>
        <a:bodyPr/>
        <a:lstStyle/>
        <a:p>
          <a:pPr algn="l"/>
          <a:r>
            <a: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Strength</a:t>
          </a:r>
          <a:endParaRPr lang="en-GB" sz="4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1FA299-BAE6-6945-A610-250813403E90}" type="parTrans" cxnId="{C72E4BF3-E383-554E-B261-DDE1F63C4603}">
      <dgm:prSet/>
      <dgm:spPr/>
      <dgm:t>
        <a:bodyPr/>
        <a:lstStyle/>
        <a:p>
          <a:endParaRPr lang="en-GB"/>
        </a:p>
      </dgm:t>
    </dgm:pt>
    <dgm:pt modelId="{4D8B4BCC-624C-6645-9345-CCA64782A961}" type="sibTrans" cxnId="{C72E4BF3-E383-554E-B261-DDE1F63C4603}">
      <dgm:prSet/>
      <dgm:spPr/>
      <dgm:t>
        <a:bodyPr/>
        <a:lstStyle/>
        <a:p>
          <a:endParaRPr lang="en-GB"/>
        </a:p>
      </dgm:t>
    </dgm:pt>
    <dgm:pt modelId="{BE2CB12B-363B-A04A-8189-DA2550DAD8B0}">
      <dgm:prSet phldrT="[Text]" custT="1"/>
      <dgm:spPr/>
      <dgm:t>
        <a:bodyPr/>
        <a:lstStyle/>
        <a:p>
          <a:r>
            <a:rPr lang="en-US" sz="4000" b="1" u="sng" dirty="0"/>
            <a:t>Weakness</a:t>
          </a:r>
          <a:endParaRPr lang="en-GB" sz="4000" b="1" u="sng" dirty="0"/>
        </a:p>
      </dgm:t>
    </dgm:pt>
    <dgm:pt modelId="{E9D1D838-A3AB-744C-8C74-5521DA50B532}" type="parTrans" cxnId="{FC82BA55-CB43-804F-8464-7E3F1BBFCEFD}">
      <dgm:prSet/>
      <dgm:spPr/>
      <dgm:t>
        <a:bodyPr/>
        <a:lstStyle/>
        <a:p>
          <a:endParaRPr lang="en-GB"/>
        </a:p>
      </dgm:t>
    </dgm:pt>
    <dgm:pt modelId="{84C3911A-53AB-C64F-BCA8-BD70CB1AB059}" type="sibTrans" cxnId="{FC82BA55-CB43-804F-8464-7E3F1BBFCEFD}">
      <dgm:prSet/>
      <dgm:spPr/>
      <dgm:t>
        <a:bodyPr/>
        <a:lstStyle/>
        <a:p>
          <a:endParaRPr lang="en-GB"/>
        </a:p>
      </dgm:t>
    </dgm:pt>
    <dgm:pt modelId="{8F6C224E-E1CC-9C4D-9E00-80C29723BD61}">
      <dgm:prSet phldrT="[Text]" custT="1"/>
      <dgm:spPr/>
      <dgm:t>
        <a:bodyPr/>
        <a:lstStyle/>
        <a:p>
          <a:r>
            <a: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Opportunities</a:t>
          </a:r>
          <a:endParaRPr lang="en-GB" sz="4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27FABD-8F3E-A742-A2C5-E1639CA6B202}" type="parTrans" cxnId="{673CED98-75F8-D449-A0DC-3639AAE039D2}">
      <dgm:prSet/>
      <dgm:spPr/>
      <dgm:t>
        <a:bodyPr/>
        <a:lstStyle/>
        <a:p>
          <a:endParaRPr lang="en-GB"/>
        </a:p>
      </dgm:t>
    </dgm:pt>
    <dgm:pt modelId="{70A336D9-0244-0E48-A5D9-225F7DAF80F6}" type="sibTrans" cxnId="{673CED98-75F8-D449-A0DC-3639AAE039D2}">
      <dgm:prSet/>
      <dgm:spPr/>
      <dgm:t>
        <a:bodyPr/>
        <a:lstStyle/>
        <a:p>
          <a:endParaRPr lang="en-GB"/>
        </a:p>
      </dgm:t>
    </dgm:pt>
    <dgm:pt modelId="{469DE18C-10EB-154A-8DDB-21A02D582D47}">
      <dgm:prSet phldrT="[Text]" custT="1"/>
      <dgm:spPr/>
      <dgm:t>
        <a:bodyPr/>
        <a:lstStyle/>
        <a:p>
          <a:r>
            <a: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Threats</a:t>
          </a:r>
          <a:endParaRPr lang="en-GB" sz="4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E971E-6F91-C444-A11E-88344E3B7AC4}" type="parTrans" cxnId="{D3F807BC-5D05-7B4E-A1E9-950DFB9F39AF}">
      <dgm:prSet/>
      <dgm:spPr/>
      <dgm:t>
        <a:bodyPr/>
        <a:lstStyle/>
        <a:p>
          <a:endParaRPr lang="en-GB"/>
        </a:p>
      </dgm:t>
    </dgm:pt>
    <dgm:pt modelId="{EEAEADFF-7541-4A4D-AE51-26756C81E58A}" type="sibTrans" cxnId="{D3F807BC-5D05-7B4E-A1E9-950DFB9F39AF}">
      <dgm:prSet/>
      <dgm:spPr/>
      <dgm:t>
        <a:bodyPr/>
        <a:lstStyle/>
        <a:p>
          <a:endParaRPr lang="en-GB"/>
        </a:p>
      </dgm:t>
    </dgm:pt>
    <dgm:pt modelId="{BDD3A340-BD98-F846-83DD-7AF2AA038E45}">
      <dgm:prSet/>
      <dgm:spPr/>
      <dgm:t>
        <a:bodyPr/>
        <a:lstStyle/>
        <a:p>
          <a:pPr algn="l"/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It works  by increasing the release of insulin and decreasing the hormones that raise  blood sugar.</a:t>
          </a:r>
        </a:p>
      </dgm:t>
    </dgm:pt>
    <dgm:pt modelId="{EB02788A-BFC2-5046-AA58-F6C73B80E59F}" type="parTrans" cxnId="{E7E19949-CA37-AE4B-B615-AF8F928D8327}">
      <dgm:prSet/>
      <dgm:spPr/>
      <dgm:t>
        <a:bodyPr/>
        <a:lstStyle/>
        <a:p>
          <a:endParaRPr lang="en-GB"/>
        </a:p>
      </dgm:t>
    </dgm:pt>
    <dgm:pt modelId="{F6296739-8FC1-514D-BF72-F320FCBEE9BF}" type="sibTrans" cxnId="{E7E19949-CA37-AE4B-B615-AF8F928D8327}">
      <dgm:prSet/>
      <dgm:spPr/>
      <dgm:t>
        <a:bodyPr/>
        <a:lstStyle/>
        <a:p>
          <a:endParaRPr lang="en-GB"/>
        </a:p>
      </dgm:t>
    </dgm:pt>
    <dgm:pt modelId="{DA793D17-5A9B-5C4D-9472-7B0B62368ED3}">
      <dgm:prSet/>
      <dgm:spPr/>
      <dgm:t>
        <a:bodyPr/>
        <a:lstStyle/>
        <a:p>
          <a:pPr algn="l"/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It mainly used in type-2 diabetes.</a:t>
          </a:r>
        </a:p>
      </dgm:t>
    </dgm:pt>
    <dgm:pt modelId="{9A93C102-3292-C544-B306-52B951526A11}" type="parTrans" cxnId="{8DF976D5-5982-A045-A021-55CE80E73A70}">
      <dgm:prSet/>
      <dgm:spPr/>
      <dgm:t>
        <a:bodyPr/>
        <a:lstStyle/>
        <a:p>
          <a:endParaRPr lang="en-GB"/>
        </a:p>
      </dgm:t>
    </dgm:pt>
    <dgm:pt modelId="{58B85E2D-5824-604D-896E-D016775E7D27}" type="sibTrans" cxnId="{8DF976D5-5982-A045-A021-55CE80E73A70}">
      <dgm:prSet/>
      <dgm:spPr/>
      <dgm:t>
        <a:bodyPr/>
        <a:lstStyle/>
        <a:p>
          <a:endParaRPr lang="en-GB"/>
        </a:p>
      </dgm:t>
    </dgm:pt>
    <dgm:pt modelId="{B97D48B7-1080-8F46-B40A-50E15D598931}">
      <dgm:prSet/>
      <dgm:spPr/>
      <dgm:t>
        <a:bodyPr/>
        <a:lstStyle/>
        <a:p>
          <a:r>
            <a:rPr lang="en-US" sz="3700" dirty="0"/>
            <a:t>It may cause hypoglycemia ( low blood sugar level) when used with other antidiabetic medicines.</a:t>
          </a:r>
        </a:p>
      </dgm:t>
    </dgm:pt>
    <dgm:pt modelId="{8EB40033-47FC-BB46-BA06-D6DDBA71AC42}" type="parTrans" cxnId="{96E74C8C-0787-0949-9F28-2AB8DAFA196D}">
      <dgm:prSet/>
      <dgm:spPr/>
      <dgm:t>
        <a:bodyPr/>
        <a:lstStyle/>
        <a:p>
          <a:endParaRPr lang="en-GB"/>
        </a:p>
      </dgm:t>
    </dgm:pt>
    <dgm:pt modelId="{C178DD47-D329-2E4F-978C-979C7C947908}" type="sibTrans" cxnId="{96E74C8C-0787-0949-9F28-2AB8DAFA196D}">
      <dgm:prSet/>
      <dgm:spPr/>
      <dgm:t>
        <a:bodyPr/>
        <a:lstStyle/>
        <a:p>
          <a:endParaRPr lang="en-GB"/>
        </a:p>
      </dgm:t>
    </dgm:pt>
    <dgm:pt modelId="{A05E1CA5-D936-BF42-8FC4-8FB6524505A6}">
      <dgm:prSet/>
      <dgm:spPr/>
      <dgm:t>
        <a:bodyPr/>
        <a:lstStyle/>
        <a:p>
          <a:r>
            <a:rPr lang="en-US" sz="3700"/>
            <a:t>Less product availability.</a:t>
          </a:r>
          <a:endParaRPr lang="en-US" sz="3700" dirty="0"/>
        </a:p>
      </dgm:t>
    </dgm:pt>
    <dgm:pt modelId="{F4C0FAFD-496C-F34C-93D3-4CE4D92596C9}" type="parTrans" cxnId="{D002E4A3-99D7-AD4F-A163-1ADDE1FCF72F}">
      <dgm:prSet/>
      <dgm:spPr/>
      <dgm:t>
        <a:bodyPr/>
        <a:lstStyle/>
        <a:p>
          <a:endParaRPr lang="en-GB"/>
        </a:p>
      </dgm:t>
    </dgm:pt>
    <dgm:pt modelId="{0BC0AFBF-65CF-B34E-8714-52094D278325}" type="sibTrans" cxnId="{D002E4A3-99D7-AD4F-A163-1ADDE1FCF72F}">
      <dgm:prSet/>
      <dgm:spPr/>
      <dgm:t>
        <a:bodyPr/>
        <a:lstStyle/>
        <a:p>
          <a:endParaRPr lang="en-GB"/>
        </a:p>
      </dgm:t>
    </dgm:pt>
    <dgm:pt modelId="{03975E26-C1B1-A649-A7D1-DB9CC0A0B2B2}">
      <dgm:prSet custT="1"/>
      <dgm:spPr/>
      <dgm:t>
        <a:bodyPr/>
        <a:lstStyle/>
        <a:p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Target the alternative channels and promote it through medical representatives.</a:t>
          </a:r>
        </a:p>
      </dgm:t>
    </dgm:pt>
    <dgm:pt modelId="{E5F933A4-7EB7-8446-83EA-83DDC2F3AA5C}" type="parTrans" cxnId="{D6FBCBB7-6ED7-FD43-BA39-35BCEF54416F}">
      <dgm:prSet/>
      <dgm:spPr/>
      <dgm:t>
        <a:bodyPr/>
        <a:lstStyle/>
        <a:p>
          <a:endParaRPr lang="en-GB"/>
        </a:p>
      </dgm:t>
    </dgm:pt>
    <dgm:pt modelId="{C0B774F8-1F66-B24B-A6BF-3CD78B4FE526}" type="sibTrans" cxnId="{D6FBCBB7-6ED7-FD43-BA39-35BCEF54416F}">
      <dgm:prSet/>
      <dgm:spPr/>
      <dgm:t>
        <a:bodyPr/>
        <a:lstStyle/>
        <a:p>
          <a:endParaRPr lang="en-GB"/>
        </a:p>
      </dgm:t>
    </dgm:pt>
    <dgm:pt modelId="{7E82F66E-B56F-AF42-AB40-1F84E568FA92}">
      <dgm:prSet custT="1"/>
      <dgm:spPr/>
      <dgm:t>
        <a:bodyPr/>
        <a:lstStyle/>
        <a:p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Combination market is also growing very fast.</a:t>
          </a:r>
        </a:p>
      </dgm:t>
    </dgm:pt>
    <dgm:pt modelId="{BE1020B5-1961-5444-B084-7C82B11D9A64}" type="parTrans" cxnId="{56D7A6CD-94B0-EA47-860D-1ECD790D890D}">
      <dgm:prSet/>
      <dgm:spPr/>
      <dgm:t>
        <a:bodyPr/>
        <a:lstStyle/>
        <a:p>
          <a:endParaRPr lang="en-GB"/>
        </a:p>
      </dgm:t>
    </dgm:pt>
    <dgm:pt modelId="{B8C47933-7FD3-6140-A894-1DFD9AE8656F}" type="sibTrans" cxnId="{56D7A6CD-94B0-EA47-860D-1ECD790D890D}">
      <dgm:prSet/>
      <dgm:spPr/>
      <dgm:t>
        <a:bodyPr/>
        <a:lstStyle/>
        <a:p>
          <a:endParaRPr lang="en-GB"/>
        </a:p>
      </dgm:t>
    </dgm:pt>
    <dgm:pt modelId="{2313CEDE-086A-AD40-923E-C9BC9CD699FF}">
      <dgm:prSet custT="1"/>
      <dgm:spPr/>
      <dgm:t>
        <a:bodyPr/>
        <a:lstStyle/>
        <a:p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Lot of competition in the market.</a:t>
          </a:r>
        </a:p>
      </dgm:t>
    </dgm:pt>
    <dgm:pt modelId="{66C22756-EAAE-434E-A3A0-E035BFA32AC5}" type="parTrans" cxnId="{1DFDECEF-FAD4-A748-B195-73E84AA2CC29}">
      <dgm:prSet/>
      <dgm:spPr/>
      <dgm:t>
        <a:bodyPr/>
        <a:lstStyle/>
        <a:p>
          <a:endParaRPr lang="en-GB"/>
        </a:p>
      </dgm:t>
    </dgm:pt>
    <dgm:pt modelId="{2CF44D69-D2B9-0C4B-994C-F149FC73B4EC}" type="sibTrans" cxnId="{1DFDECEF-FAD4-A748-B195-73E84AA2CC29}">
      <dgm:prSet/>
      <dgm:spPr/>
      <dgm:t>
        <a:bodyPr/>
        <a:lstStyle/>
        <a:p>
          <a:endParaRPr lang="en-GB"/>
        </a:p>
      </dgm:t>
    </dgm:pt>
    <dgm:pt modelId="{AC30A590-EC17-8444-85F3-B693BC67AAAD}">
      <dgm:prSet custT="1"/>
      <dgm:spPr/>
      <dgm:t>
        <a:bodyPr/>
        <a:lstStyle/>
        <a:p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Market competitors are coming with advanced technology and combinations.</a:t>
          </a:r>
        </a:p>
      </dgm:t>
    </dgm:pt>
    <dgm:pt modelId="{E81BC6D7-5260-E841-8C7A-09A690F44C7B}" type="parTrans" cxnId="{BA1D0503-452F-C54E-A44B-32ED0FEFFF16}">
      <dgm:prSet/>
      <dgm:spPr/>
      <dgm:t>
        <a:bodyPr/>
        <a:lstStyle/>
        <a:p>
          <a:endParaRPr lang="en-GB"/>
        </a:p>
      </dgm:t>
    </dgm:pt>
    <dgm:pt modelId="{5639FCA1-6665-B546-9B53-FD67E0393FC4}" type="sibTrans" cxnId="{BA1D0503-452F-C54E-A44B-32ED0FEFFF16}">
      <dgm:prSet/>
      <dgm:spPr/>
      <dgm:t>
        <a:bodyPr/>
        <a:lstStyle/>
        <a:p>
          <a:endParaRPr lang="en-GB"/>
        </a:p>
      </dgm:t>
    </dgm:pt>
    <dgm:pt modelId="{FA9CFB67-5072-7B4B-894B-B866B94228A2}" type="pres">
      <dgm:prSet presAssocID="{D25AA949-EA03-574F-ABA3-6164F25EFB6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71BEF18-7B53-D945-92D6-CD269DCA87FF}" type="pres">
      <dgm:prSet presAssocID="{D25AA949-EA03-574F-ABA3-6164F25EFB60}" presName="matrix" presStyleCnt="0"/>
      <dgm:spPr/>
    </dgm:pt>
    <dgm:pt modelId="{77F40B31-C583-A241-A8C8-4B46460B9361}" type="pres">
      <dgm:prSet presAssocID="{D25AA949-EA03-574F-ABA3-6164F25EFB60}" presName="tile1" presStyleLbl="node1" presStyleIdx="0" presStyleCnt="4"/>
      <dgm:spPr/>
    </dgm:pt>
    <dgm:pt modelId="{1913D5A6-0CD3-0D4F-88CC-617CE3D947A5}" type="pres">
      <dgm:prSet presAssocID="{D25AA949-EA03-574F-ABA3-6164F25EFB6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5450D23-07CB-924E-B956-DE3415303064}" type="pres">
      <dgm:prSet presAssocID="{D25AA949-EA03-574F-ABA3-6164F25EFB60}" presName="tile2" presStyleLbl="node1" presStyleIdx="1" presStyleCnt="4"/>
      <dgm:spPr/>
    </dgm:pt>
    <dgm:pt modelId="{A2BE3B64-77F3-EF47-8485-066F2ED757FC}" type="pres">
      <dgm:prSet presAssocID="{D25AA949-EA03-574F-ABA3-6164F25EFB6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52AD846-5E37-A848-954B-7EE37B9C9DFE}" type="pres">
      <dgm:prSet presAssocID="{D25AA949-EA03-574F-ABA3-6164F25EFB60}" presName="tile3" presStyleLbl="node1" presStyleIdx="2" presStyleCnt="4"/>
      <dgm:spPr/>
    </dgm:pt>
    <dgm:pt modelId="{0F9E3BAA-1086-D041-849A-49E1C1C916A9}" type="pres">
      <dgm:prSet presAssocID="{D25AA949-EA03-574F-ABA3-6164F25EFB6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2FA1460-EAB1-2747-B270-473F097DD850}" type="pres">
      <dgm:prSet presAssocID="{D25AA949-EA03-574F-ABA3-6164F25EFB60}" presName="tile4" presStyleLbl="node1" presStyleIdx="3" presStyleCnt="4" custLinFactX="4390" custLinFactNeighborX="100000" custLinFactNeighborY="1783"/>
      <dgm:spPr/>
    </dgm:pt>
    <dgm:pt modelId="{AD6633A7-7A45-D348-AF3A-FBAB94175BC7}" type="pres">
      <dgm:prSet presAssocID="{D25AA949-EA03-574F-ABA3-6164F25EFB6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BE6A543-30F6-E949-BCBB-22BD8F6A7A57}" type="pres">
      <dgm:prSet presAssocID="{D25AA949-EA03-574F-ABA3-6164F25EFB60}" presName="centerTile" presStyleLbl="fgShp" presStyleIdx="0" presStyleCnt="1" custScaleX="118619" custScaleY="57654" custLinFactNeighborX="-3119" custLinFactNeighborY="0">
        <dgm:presLayoutVars>
          <dgm:chMax val="0"/>
          <dgm:chPref val="0"/>
        </dgm:presLayoutVars>
      </dgm:prSet>
      <dgm:spPr/>
    </dgm:pt>
  </dgm:ptLst>
  <dgm:cxnLst>
    <dgm:cxn modelId="{BA1D0503-452F-C54E-A44B-32ED0FEFFF16}" srcId="{469DE18C-10EB-154A-8DDB-21A02D582D47}" destId="{AC30A590-EC17-8444-85F3-B693BC67AAAD}" srcOrd="1" destOrd="0" parTransId="{E81BC6D7-5260-E841-8C7A-09A690F44C7B}" sibTransId="{5639FCA1-6665-B546-9B53-FD67E0393FC4}"/>
    <dgm:cxn modelId="{0543B817-5B56-B944-BD75-3315AC160084}" type="presOf" srcId="{B97D48B7-1080-8F46-B40A-50E15D598931}" destId="{15450D23-07CB-924E-B956-DE3415303064}" srcOrd="0" destOrd="1" presId="urn:microsoft.com/office/officeart/2005/8/layout/matrix1"/>
    <dgm:cxn modelId="{26172F27-292D-A343-B1E0-656584E38AB4}" type="presOf" srcId="{A05E1CA5-D936-BF42-8FC4-8FB6524505A6}" destId="{15450D23-07CB-924E-B956-DE3415303064}" srcOrd="0" destOrd="2" presId="urn:microsoft.com/office/officeart/2005/8/layout/matrix1"/>
    <dgm:cxn modelId="{F5AE8228-22A0-484A-B70C-1C09A9AD1366}" type="presOf" srcId="{A898A1CB-2982-7346-926F-87D89582E4AD}" destId="{1913D5A6-0CD3-0D4F-88CC-617CE3D947A5}" srcOrd="1" destOrd="0" presId="urn:microsoft.com/office/officeart/2005/8/layout/matrix1"/>
    <dgm:cxn modelId="{93EB5735-6878-2C46-9F89-C75C21E17AAE}" type="presOf" srcId="{2B2C84F3-D9AD-1C46-A266-EE97960C6BF0}" destId="{FBE6A543-30F6-E949-BCBB-22BD8F6A7A57}" srcOrd="0" destOrd="0" presId="urn:microsoft.com/office/officeart/2005/8/layout/matrix1"/>
    <dgm:cxn modelId="{45588337-ADF6-3E47-BBD8-5B743B07D142}" type="presOf" srcId="{BDD3A340-BD98-F846-83DD-7AF2AA038E45}" destId="{77F40B31-C583-A241-A8C8-4B46460B9361}" srcOrd="0" destOrd="1" presId="urn:microsoft.com/office/officeart/2005/8/layout/matrix1"/>
    <dgm:cxn modelId="{9E576046-7D75-BE40-857D-2D415C4AC122}" type="presOf" srcId="{AC30A590-EC17-8444-85F3-B693BC67AAAD}" destId="{AD6633A7-7A45-D348-AF3A-FBAB94175BC7}" srcOrd="1" destOrd="2" presId="urn:microsoft.com/office/officeart/2005/8/layout/matrix1"/>
    <dgm:cxn modelId="{E7E19949-CA37-AE4B-B615-AF8F928D8327}" srcId="{A898A1CB-2982-7346-926F-87D89582E4AD}" destId="{BDD3A340-BD98-F846-83DD-7AF2AA038E45}" srcOrd="0" destOrd="0" parTransId="{EB02788A-BFC2-5046-AA58-F6C73B80E59F}" sibTransId="{F6296739-8FC1-514D-BF72-F320FCBEE9BF}"/>
    <dgm:cxn modelId="{ECEB8950-7362-AA40-81B1-77E9EA470A0F}" type="presOf" srcId="{2313CEDE-086A-AD40-923E-C9BC9CD699FF}" destId="{AD6633A7-7A45-D348-AF3A-FBAB94175BC7}" srcOrd="1" destOrd="1" presId="urn:microsoft.com/office/officeart/2005/8/layout/matrix1"/>
    <dgm:cxn modelId="{71651A71-A211-644C-A6EF-82F67B9C62D3}" type="presOf" srcId="{8F6C224E-E1CC-9C4D-9E00-80C29723BD61}" destId="{0F9E3BAA-1086-D041-849A-49E1C1C916A9}" srcOrd="1" destOrd="0" presId="urn:microsoft.com/office/officeart/2005/8/layout/matrix1"/>
    <dgm:cxn modelId="{FB236775-0960-224B-987B-214040A36C26}" type="presOf" srcId="{03975E26-C1B1-A649-A7D1-DB9CC0A0B2B2}" destId="{0F9E3BAA-1086-D041-849A-49E1C1C916A9}" srcOrd="1" destOrd="1" presId="urn:microsoft.com/office/officeart/2005/8/layout/matrix1"/>
    <dgm:cxn modelId="{FC82BA55-CB43-804F-8464-7E3F1BBFCEFD}" srcId="{2B2C84F3-D9AD-1C46-A266-EE97960C6BF0}" destId="{BE2CB12B-363B-A04A-8189-DA2550DAD8B0}" srcOrd="1" destOrd="0" parTransId="{E9D1D838-A3AB-744C-8C74-5521DA50B532}" sibTransId="{84C3911A-53AB-C64F-BCA8-BD70CB1AB059}"/>
    <dgm:cxn modelId="{7C8EF259-7E73-C84C-83FE-3C08C78CA6AE}" type="presOf" srcId="{469DE18C-10EB-154A-8DDB-21A02D582D47}" destId="{AD6633A7-7A45-D348-AF3A-FBAB94175BC7}" srcOrd="1" destOrd="0" presId="urn:microsoft.com/office/officeart/2005/8/layout/matrix1"/>
    <dgm:cxn modelId="{F29F027A-3CE0-ED47-BFA8-A835D3AE47D2}" type="presOf" srcId="{A898A1CB-2982-7346-926F-87D89582E4AD}" destId="{77F40B31-C583-A241-A8C8-4B46460B9361}" srcOrd="0" destOrd="0" presId="urn:microsoft.com/office/officeart/2005/8/layout/matrix1"/>
    <dgm:cxn modelId="{E344577B-D8F2-4B44-B5C4-859CECC1C023}" type="presOf" srcId="{2313CEDE-086A-AD40-923E-C9BC9CD699FF}" destId="{62FA1460-EAB1-2747-B270-473F097DD850}" srcOrd="0" destOrd="1" presId="urn:microsoft.com/office/officeart/2005/8/layout/matrix1"/>
    <dgm:cxn modelId="{76E24A7E-448E-1342-A264-B6DE7B0C7237}" type="presOf" srcId="{BE2CB12B-363B-A04A-8189-DA2550DAD8B0}" destId="{A2BE3B64-77F3-EF47-8485-066F2ED757FC}" srcOrd="1" destOrd="0" presId="urn:microsoft.com/office/officeart/2005/8/layout/matrix1"/>
    <dgm:cxn modelId="{96E74C8C-0787-0949-9F28-2AB8DAFA196D}" srcId="{BE2CB12B-363B-A04A-8189-DA2550DAD8B0}" destId="{B97D48B7-1080-8F46-B40A-50E15D598931}" srcOrd="0" destOrd="0" parTransId="{8EB40033-47FC-BB46-BA06-D6DDBA71AC42}" sibTransId="{C178DD47-D329-2E4F-978C-979C7C947908}"/>
    <dgm:cxn modelId="{5213278F-BF81-A140-BD3D-70EA2532C666}" type="presOf" srcId="{A05E1CA5-D936-BF42-8FC4-8FB6524505A6}" destId="{A2BE3B64-77F3-EF47-8485-066F2ED757FC}" srcOrd="1" destOrd="2" presId="urn:microsoft.com/office/officeart/2005/8/layout/matrix1"/>
    <dgm:cxn modelId="{CC903593-1290-E844-AF51-EEC047462AF3}" type="presOf" srcId="{03975E26-C1B1-A649-A7D1-DB9CC0A0B2B2}" destId="{B52AD846-5E37-A848-954B-7EE37B9C9DFE}" srcOrd="0" destOrd="1" presId="urn:microsoft.com/office/officeart/2005/8/layout/matrix1"/>
    <dgm:cxn modelId="{92673793-19C6-4044-A4F8-BD9C41FA85F2}" type="presOf" srcId="{DA793D17-5A9B-5C4D-9472-7B0B62368ED3}" destId="{77F40B31-C583-A241-A8C8-4B46460B9361}" srcOrd="0" destOrd="2" presId="urn:microsoft.com/office/officeart/2005/8/layout/matrix1"/>
    <dgm:cxn modelId="{673CED98-75F8-D449-A0DC-3639AAE039D2}" srcId="{2B2C84F3-D9AD-1C46-A266-EE97960C6BF0}" destId="{8F6C224E-E1CC-9C4D-9E00-80C29723BD61}" srcOrd="2" destOrd="0" parTransId="{B527FABD-8F3E-A742-A2C5-E1639CA6B202}" sibTransId="{70A336D9-0244-0E48-A5D9-225F7DAF80F6}"/>
    <dgm:cxn modelId="{D002E4A3-99D7-AD4F-A163-1ADDE1FCF72F}" srcId="{BE2CB12B-363B-A04A-8189-DA2550DAD8B0}" destId="{A05E1CA5-D936-BF42-8FC4-8FB6524505A6}" srcOrd="1" destOrd="0" parTransId="{F4C0FAFD-496C-F34C-93D3-4CE4D92596C9}" sibTransId="{0BC0AFBF-65CF-B34E-8714-52094D278325}"/>
    <dgm:cxn modelId="{9A44ECA6-D4E4-3E44-B09D-85BE32443366}" type="presOf" srcId="{AC30A590-EC17-8444-85F3-B693BC67AAAD}" destId="{62FA1460-EAB1-2747-B270-473F097DD850}" srcOrd="0" destOrd="2" presId="urn:microsoft.com/office/officeart/2005/8/layout/matrix1"/>
    <dgm:cxn modelId="{D8A2BEA8-282F-0845-A1F5-E567F692DED1}" type="presOf" srcId="{7E82F66E-B56F-AF42-AB40-1F84E568FA92}" destId="{B52AD846-5E37-A848-954B-7EE37B9C9DFE}" srcOrd="0" destOrd="2" presId="urn:microsoft.com/office/officeart/2005/8/layout/matrix1"/>
    <dgm:cxn modelId="{D6FBCBB7-6ED7-FD43-BA39-35BCEF54416F}" srcId="{8F6C224E-E1CC-9C4D-9E00-80C29723BD61}" destId="{03975E26-C1B1-A649-A7D1-DB9CC0A0B2B2}" srcOrd="0" destOrd="0" parTransId="{E5F933A4-7EB7-8446-83EA-83DDC2F3AA5C}" sibTransId="{C0B774F8-1F66-B24B-A6BF-3CD78B4FE526}"/>
    <dgm:cxn modelId="{D3F807BC-5D05-7B4E-A1E9-950DFB9F39AF}" srcId="{2B2C84F3-D9AD-1C46-A266-EE97960C6BF0}" destId="{469DE18C-10EB-154A-8DDB-21A02D582D47}" srcOrd="3" destOrd="0" parTransId="{816E971E-6F91-C444-A11E-88344E3B7AC4}" sibTransId="{EEAEADFF-7541-4A4D-AE51-26756C81E58A}"/>
    <dgm:cxn modelId="{DDFBC8CB-E5FC-AA4D-9E91-8B3FF62F0B5D}" srcId="{D25AA949-EA03-574F-ABA3-6164F25EFB60}" destId="{2B2C84F3-D9AD-1C46-A266-EE97960C6BF0}" srcOrd="0" destOrd="0" parTransId="{C2607700-EA15-2245-ADAB-ABEA9F6FDEFD}" sibTransId="{A794D19B-65ED-CA44-83D3-FCC6B565B9C6}"/>
    <dgm:cxn modelId="{56D7A6CD-94B0-EA47-860D-1ECD790D890D}" srcId="{8F6C224E-E1CC-9C4D-9E00-80C29723BD61}" destId="{7E82F66E-B56F-AF42-AB40-1F84E568FA92}" srcOrd="1" destOrd="0" parTransId="{BE1020B5-1961-5444-B084-7C82B11D9A64}" sibTransId="{B8C47933-7FD3-6140-A894-1DFD9AE8656F}"/>
    <dgm:cxn modelId="{46D79DD3-BF3A-0844-8AE5-7127B95169EC}" type="presOf" srcId="{8F6C224E-E1CC-9C4D-9E00-80C29723BD61}" destId="{B52AD846-5E37-A848-954B-7EE37B9C9DFE}" srcOrd="0" destOrd="0" presId="urn:microsoft.com/office/officeart/2005/8/layout/matrix1"/>
    <dgm:cxn modelId="{8DF976D5-5982-A045-A021-55CE80E73A70}" srcId="{A898A1CB-2982-7346-926F-87D89582E4AD}" destId="{DA793D17-5A9B-5C4D-9472-7B0B62368ED3}" srcOrd="1" destOrd="0" parTransId="{9A93C102-3292-C544-B306-52B951526A11}" sibTransId="{58B85E2D-5824-604D-896E-D016775E7D27}"/>
    <dgm:cxn modelId="{A5A67EDB-0CC2-5B4B-A04F-F97A5D729C4D}" type="presOf" srcId="{469DE18C-10EB-154A-8DDB-21A02D582D47}" destId="{62FA1460-EAB1-2747-B270-473F097DD850}" srcOrd="0" destOrd="0" presId="urn:microsoft.com/office/officeart/2005/8/layout/matrix1"/>
    <dgm:cxn modelId="{E9509CE2-7B94-4B45-84E7-6CD1851420FF}" type="presOf" srcId="{BDD3A340-BD98-F846-83DD-7AF2AA038E45}" destId="{1913D5A6-0CD3-0D4F-88CC-617CE3D947A5}" srcOrd="1" destOrd="1" presId="urn:microsoft.com/office/officeart/2005/8/layout/matrix1"/>
    <dgm:cxn modelId="{C2E279EB-D7D9-C349-A18F-0E633A4315CD}" type="presOf" srcId="{DA793D17-5A9B-5C4D-9472-7B0B62368ED3}" destId="{1913D5A6-0CD3-0D4F-88CC-617CE3D947A5}" srcOrd="1" destOrd="2" presId="urn:microsoft.com/office/officeart/2005/8/layout/matrix1"/>
    <dgm:cxn modelId="{1DFDECEF-FAD4-A748-B195-73E84AA2CC29}" srcId="{469DE18C-10EB-154A-8DDB-21A02D582D47}" destId="{2313CEDE-086A-AD40-923E-C9BC9CD699FF}" srcOrd="0" destOrd="0" parTransId="{66C22756-EAAE-434E-A3A0-E035BFA32AC5}" sibTransId="{2CF44D69-D2B9-0C4B-994C-F149FC73B4EC}"/>
    <dgm:cxn modelId="{3D203BF3-6AD6-F447-BCAA-72111D95FB73}" type="presOf" srcId="{B97D48B7-1080-8F46-B40A-50E15D598931}" destId="{A2BE3B64-77F3-EF47-8485-066F2ED757FC}" srcOrd="1" destOrd="1" presId="urn:microsoft.com/office/officeart/2005/8/layout/matrix1"/>
    <dgm:cxn modelId="{C72E4BF3-E383-554E-B261-DDE1F63C4603}" srcId="{2B2C84F3-D9AD-1C46-A266-EE97960C6BF0}" destId="{A898A1CB-2982-7346-926F-87D89582E4AD}" srcOrd="0" destOrd="0" parTransId="{2F1FA299-BAE6-6945-A610-250813403E90}" sibTransId="{4D8B4BCC-624C-6645-9345-CCA64782A961}"/>
    <dgm:cxn modelId="{9528F7F4-3587-8B46-803D-15521E9ABAA6}" type="presOf" srcId="{7E82F66E-B56F-AF42-AB40-1F84E568FA92}" destId="{0F9E3BAA-1086-D041-849A-49E1C1C916A9}" srcOrd="1" destOrd="2" presId="urn:microsoft.com/office/officeart/2005/8/layout/matrix1"/>
    <dgm:cxn modelId="{B0B740FC-28FD-874D-8687-6EF2EB004E30}" type="presOf" srcId="{BE2CB12B-363B-A04A-8189-DA2550DAD8B0}" destId="{15450D23-07CB-924E-B956-DE3415303064}" srcOrd="0" destOrd="0" presId="urn:microsoft.com/office/officeart/2005/8/layout/matrix1"/>
    <dgm:cxn modelId="{174666FC-A073-884C-AED6-8A2954072B28}" type="presOf" srcId="{D25AA949-EA03-574F-ABA3-6164F25EFB60}" destId="{FA9CFB67-5072-7B4B-894B-B866B94228A2}" srcOrd="0" destOrd="0" presId="urn:microsoft.com/office/officeart/2005/8/layout/matrix1"/>
    <dgm:cxn modelId="{77590232-2014-004D-A8A0-4FF2AEEC7C2D}" type="presParOf" srcId="{FA9CFB67-5072-7B4B-894B-B866B94228A2}" destId="{071BEF18-7B53-D945-92D6-CD269DCA87FF}" srcOrd="0" destOrd="0" presId="urn:microsoft.com/office/officeart/2005/8/layout/matrix1"/>
    <dgm:cxn modelId="{67C12605-4202-9E4B-9617-3E23F4F8BABA}" type="presParOf" srcId="{071BEF18-7B53-D945-92D6-CD269DCA87FF}" destId="{77F40B31-C583-A241-A8C8-4B46460B9361}" srcOrd="0" destOrd="0" presId="urn:microsoft.com/office/officeart/2005/8/layout/matrix1"/>
    <dgm:cxn modelId="{1F12D451-A3D2-704B-9803-5E825D2604DB}" type="presParOf" srcId="{071BEF18-7B53-D945-92D6-CD269DCA87FF}" destId="{1913D5A6-0CD3-0D4F-88CC-617CE3D947A5}" srcOrd="1" destOrd="0" presId="urn:microsoft.com/office/officeart/2005/8/layout/matrix1"/>
    <dgm:cxn modelId="{8A965DDA-0FB6-AA4A-AD8E-3B3A8BE2E386}" type="presParOf" srcId="{071BEF18-7B53-D945-92D6-CD269DCA87FF}" destId="{15450D23-07CB-924E-B956-DE3415303064}" srcOrd="2" destOrd="0" presId="urn:microsoft.com/office/officeart/2005/8/layout/matrix1"/>
    <dgm:cxn modelId="{4A399129-C877-6D42-8763-CA9458E0B24A}" type="presParOf" srcId="{071BEF18-7B53-D945-92D6-CD269DCA87FF}" destId="{A2BE3B64-77F3-EF47-8485-066F2ED757FC}" srcOrd="3" destOrd="0" presId="urn:microsoft.com/office/officeart/2005/8/layout/matrix1"/>
    <dgm:cxn modelId="{8C07735A-C2BC-8347-9B2A-46A9DFAE226E}" type="presParOf" srcId="{071BEF18-7B53-D945-92D6-CD269DCA87FF}" destId="{B52AD846-5E37-A848-954B-7EE37B9C9DFE}" srcOrd="4" destOrd="0" presId="urn:microsoft.com/office/officeart/2005/8/layout/matrix1"/>
    <dgm:cxn modelId="{5A9C4D37-9C0E-AD43-A34B-E7F34FE311E2}" type="presParOf" srcId="{071BEF18-7B53-D945-92D6-CD269DCA87FF}" destId="{0F9E3BAA-1086-D041-849A-49E1C1C916A9}" srcOrd="5" destOrd="0" presId="urn:microsoft.com/office/officeart/2005/8/layout/matrix1"/>
    <dgm:cxn modelId="{7393E247-504E-5E4A-8DF4-4A46DBF2B1E3}" type="presParOf" srcId="{071BEF18-7B53-D945-92D6-CD269DCA87FF}" destId="{62FA1460-EAB1-2747-B270-473F097DD850}" srcOrd="6" destOrd="0" presId="urn:microsoft.com/office/officeart/2005/8/layout/matrix1"/>
    <dgm:cxn modelId="{6399C839-6857-AE40-8BB0-AF2A380BDCDB}" type="presParOf" srcId="{071BEF18-7B53-D945-92D6-CD269DCA87FF}" destId="{AD6633A7-7A45-D348-AF3A-FBAB94175BC7}" srcOrd="7" destOrd="0" presId="urn:microsoft.com/office/officeart/2005/8/layout/matrix1"/>
    <dgm:cxn modelId="{B0192960-35FD-7B48-A912-1B7A07BA56C9}" type="presParOf" srcId="{FA9CFB67-5072-7B4B-894B-B866B94228A2}" destId="{FBE6A543-30F6-E949-BCBB-22BD8F6A7A5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40B31-C583-A241-A8C8-4B46460B9361}">
      <dsp:nvSpPr>
        <dsp:cNvPr id="0" name=""/>
        <dsp:cNvSpPr/>
      </dsp:nvSpPr>
      <dsp:spPr>
        <a:xfrm rot="16200000">
          <a:off x="-897417" y="897417"/>
          <a:ext cx="6819900" cy="5025064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Strength</a:t>
          </a:r>
          <a:endParaRPr lang="en-GB" sz="4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It works  by increasing the release of insulin and decreasing the hormones that raise  blood sugar.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It mainly used in type-2 diabetes.</a:t>
          </a:r>
        </a:p>
      </dsp:txBody>
      <dsp:txXfrm rot="5400000">
        <a:off x="0" y="0"/>
        <a:ext cx="5025064" cy="5114925"/>
      </dsp:txXfrm>
    </dsp:sp>
    <dsp:sp modelId="{15450D23-07CB-924E-B956-DE3415303064}">
      <dsp:nvSpPr>
        <dsp:cNvPr id="0" name=""/>
        <dsp:cNvSpPr/>
      </dsp:nvSpPr>
      <dsp:spPr>
        <a:xfrm>
          <a:off x="5025064" y="0"/>
          <a:ext cx="5025064" cy="6819900"/>
        </a:xfrm>
        <a:prstGeom prst="round1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u="sng" kern="1200" dirty="0"/>
            <a:t>Weakness</a:t>
          </a:r>
          <a:endParaRPr lang="en-GB" sz="4000" b="1" u="sng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It may cause hypoglycemia ( low blood sugar level) when used with other antidiabetic medicines.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/>
            <a:t>Less product availability.</a:t>
          </a:r>
          <a:endParaRPr lang="en-US" sz="3700" kern="1200" dirty="0"/>
        </a:p>
      </dsp:txBody>
      <dsp:txXfrm>
        <a:off x="5025064" y="0"/>
        <a:ext cx="5025064" cy="5114925"/>
      </dsp:txXfrm>
    </dsp:sp>
    <dsp:sp modelId="{B52AD846-5E37-A848-954B-7EE37B9C9DFE}">
      <dsp:nvSpPr>
        <dsp:cNvPr id="0" name=""/>
        <dsp:cNvSpPr/>
      </dsp:nvSpPr>
      <dsp:spPr>
        <a:xfrm rot="10800000">
          <a:off x="0" y="6819900"/>
          <a:ext cx="5025064" cy="6819900"/>
        </a:xfrm>
        <a:prstGeom prst="round1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Opportunities</a:t>
          </a:r>
          <a:endParaRPr lang="en-GB" sz="4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Target the alternative channels and promote it through medical representatives.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Combination market is also growing very fast.</a:t>
          </a:r>
        </a:p>
      </dsp:txBody>
      <dsp:txXfrm rot="10800000">
        <a:off x="0" y="8524875"/>
        <a:ext cx="5025064" cy="5114925"/>
      </dsp:txXfrm>
    </dsp:sp>
    <dsp:sp modelId="{62FA1460-EAB1-2747-B270-473F097DD850}">
      <dsp:nvSpPr>
        <dsp:cNvPr id="0" name=""/>
        <dsp:cNvSpPr/>
      </dsp:nvSpPr>
      <dsp:spPr>
        <a:xfrm rot="5400000">
          <a:off x="4127646" y="7717317"/>
          <a:ext cx="6819900" cy="5025064"/>
        </a:xfrm>
        <a:prstGeom prst="round1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Threats</a:t>
          </a:r>
          <a:endParaRPr lang="en-GB" sz="4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Lot of competition in the market.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Market competitors are coming with advanced technology and combinations.</a:t>
          </a:r>
        </a:p>
      </dsp:txBody>
      <dsp:txXfrm rot="-5400000">
        <a:off x="5025064" y="8524875"/>
        <a:ext cx="5025064" cy="5114925"/>
      </dsp:txXfrm>
    </dsp:sp>
    <dsp:sp modelId="{FBE6A543-30F6-E949-BCBB-22BD8F6A7A57}">
      <dsp:nvSpPr>
        <dsp:cNvPr id="0" name=""/>
        <dsp:cNvSpPr/>
      </dsp:nvSpPr>
      <dsp:spPr>
        <a:xfrm>
          <a:off x="3142821" y="5836913"/>
          <a:ext cx="3576408" cy="1965972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900" kern="1200" dirty="0"/>
            <a:t>SWOT Analysis</a:t>
          </a:r>
        </a:p>
      </dsp:txBody>
      <dsp:txXfrm>
        <a:off x="3238792" y="5932884"/>
        <a:ext cx="3384466" cy="1774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0C91-5973-A377-F459-675306E82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9911" y="7187800"/>
            <a:ext cx="24299466" cy="15290588"/>
          </a:xfrm>
        </p:spPr>
        <p:txBody>
          <a:bodyPr anchor="b"/>
          <a:lstStyle>
            <a:lvl1pPr algn="ctr">
              <a:defRPr sz="1594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70BA50-85F5-0700-4945-9BEFA1BC7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9911" y="23068052"/>
            <a:ext cx="24299466" cy="10603776"/>
          </a:xfrm>
        </p:spPr>
        <p:txBody>
          <a:bodyPr/>
          <a:lstStyle>
            <a:lvl1pPr marL="0" indent="0" algn="ctr">
              <a:buNone/>
              <a:defRPr sz="6378"/>
            </a:lvl1pPr>
            <a:lvl2pPr marL="1214963" indent="0" algn="ctr">
              <a:buNone/>
              <a:defRPr sz="5315"/>
            </a:lvl2pPr>
            <a:lvl3pPr marL="2429927" indent="0" algn="ctr">
              <a:buNone/>
              <a:defRPr sz="4783"/>
            </a:lvl3pPr>
            <a:lvl4pPr marL="3644890" indent="0" algn="ctr">
              <a:buNone/>
              <a:defRPr sz="4252"/>
            </a:lvl4pPr>
            <a:lvl5pPr marL="4859853" indent="0" algn="ctr">
              <a:buNone/>
              <a:defRPr sz="4252"/>
            </a:lvl5pPr>
            <a:lvl6pPr marL="6074816" indent="0" algn="ctr">
              <a:buNone/>
              <a:defRPr sz="4252"/>
            </a:lvl6pPr>
            <a:lvl7pPr marL="7289780" indent="0" algn="ctr">
              <a:buNone/>
              <a:defRPr sz="4252"/>
            </a:lvl7pPr>
            <a:lvl8pPr marL="8504743" indent="0" algn="ctr">
              <a:buNone/>
              <a:defRPr sz="4252"/>
            </a:lvl8pPr>
            <a:lvl9pPr marL="9719706" indent="0" algn="ctr">
              <a:buNone/>
              <a:defRPr sz="4252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A2141-0C42-B0D4-64F2-D9CB1FF5B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1B322-A612-148C-CB7C-1C961821E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47EEE-6307-23FD-2487-1D7D6C9C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31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DFBA6-88A0-6160-545B-59AD14EEB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E9941-BBDB-3660-3F7A-8E0B95E81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A9432-6179-EB00-686A-82B180DD5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F3126-DFF2-BD2B-7F79-B3A6179AE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225E8-7FEA-EF1B-8341-9966E999D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9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86329D-683F-4D8C-EA2A-C17F18A4CE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3185741" y="2338321"/>
            <a:ext cx="6986096" cy="372199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CC5C0E-3D76-FF82-D364-FD3906CAFA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27451" y="2338321"/>
            <a:ext cx="20553298" cy="372199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215CB-C5C1-2415-CA1B-8D19DDB4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46ECB-EF4E-45F6-A451-EEBFF1F2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4ED79-3E6C-5AA1-C203-23750EB6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09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C0E39-2A3D-830E-12BA-70BF1257C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B4A31-C5AB-413E-A064-152C9CA2C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F1911-FFF9-F66E-2CF1-35553E7AD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EEC35-D2D5-CA43-7488-1EC8A9882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8DE35-6617-B017-4A5F-2424EADA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8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56B03-D5A3-41A5-7976-DCD5C07A3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0576" y="10949450"/>
            <a:ext cx="27944386" cy="18269403"/>
          </a:xfrm>
        </p:spPr>
        <p:txBody>
          <a:bodyPr anchor="b"/>
          <a:lstStyle>
            <a:lvl1pPr>
              <a:defRPr sz="1594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28639-A949-BFCF-2B9A-4E4710C47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0576" y="29391689"/>
            <a:ext cx="27944386" cy="9607448"/>
          </a:xfrm>
        </p:spPr>
        <p:txBody>
          <a:bodyPr/>
          <a:lstStyle>
            <a:lvl1pPr marL="0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1pPr>
            <a:lvl2pPr marL="1214963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29927" indent="0">
              <a:buNone/>
              <a:defRPr sz="4783">
                <a:solidFill>
                  <a:schemeClr val="tx1">
                    <a:tint val="75000"/>
                  </a:schemeClr>
                </a:solidFill>
              </a:defRPr>
            </a:lvl3pPr>
            <a:lvl4pPr marL="3644890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4pPr>
            <a:lvl5pPr marL="4859853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5pPr>
            <a:lvl6pPr marL="607481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6pPr>
            <a:lvl7pPr marL="7289780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7pPr>
            <a:lvl8pPr marL="8504743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8pPr>
            <a:lvl9pPr marL="971970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2A8FB-09A6-B26C-F904-E18144614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66C28-F4D9-837B-0355-DDF4B7DA1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0B8E8-629B-205C-FE5E-C2EDD86E6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9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C58E1-EB36-FA67-91D6-3415AE3DA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36D6E-9720-AD15-7A4E-53F06E3D5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27451" y="11691607"/>
            <a:ext cx="13769697" cy="278666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4F8217-01D9-2C17-8FEE-5A4B31C83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402140" y="11691607"/>
            <a:ext cx="13769697" cy="278666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4FFEA2-C986-7747-C5EB-2C18E8E8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72D69-0C1D-E750-F0AF-59A946C80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7C967-7487-83BF-7148-193CCB08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3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FB7FE-8A65-8C75-1903-824964B09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1" y="2338325"/>
            <a:ext cx="27944386" cy="848912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AB63F-8580-3BEB-02FD-9DC6A149E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1672" y="10766448"/>
            <a:ext cx="13706416" cy="5276470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69833-4CB2-9F74-78E3-EC39DD20A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31672" y="16042918"/>
            <a:ext cx="13706416" cy="235967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C2670C-83F5-8D37-CBB5-E9FB2FDDD0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402140" y="10766448"/>
            <a:ext cx="13773917" cy="5276470"/>
          </a:xfrm>
        </p:spPr>
        <p:txBody>
          <a:bodyPr anchor="b"/>
          <a:lstStyle>
            <a:lvl1pPr marL="0" indent="0">
              <a:buNone/>
              <a:defRPr sz="6378" b="1"/>
            </a:lvl1pPr>
            <a:lvl2pPr marL="1214963" indent="0">
              <a:buNone/>
              <a:defRPr sz="5315" b="1"/>
            </a:lvl2pPr>
            <a:lvl3pPr marL="2429927" indent="0">
              <a:buNone/>
              <a:defRPr sz="4783" b="1"/>
            </a:lvl3pPr>
            <a:lvl4pPr marL="3644890" indent="0">
              <a:buNone/>
              <a:defRPr sz="4252" b="1"/>
            </a:lvl4pPr>
            <a:lvl5pPr marL="4859853" indent="0">
              <a:buNone/>
              <a:defRPr sz="4252" b="1"/>
            </a:lvl5pPr>
            <a:lvl6pPr marL="6074816" indent="0">
              <a:buNone/>
              <a:defRPr sz="4252" b="1"/>
            </a:lvl6pPr>
            <a:lvl7pPr marL="7289780" indent="0">
              <a:buNone/>
              <a:defRPr sz="4252" b="1"/>
            </a:lvl7pPr>
            <a:lvl8pPr marL="8504743" indent="0">
              <a:buNone/>
              <a:defRPr sz="4252" b="1"/>
            </a:lvl8pPr>
            <a:lvl9pPr marL="9719706" indent="0">
              <a:buNone/>
              <a:defRPr sz="425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C7C8CD-A615-C60C-3A4F-2EFB28C4AE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402140" y="16042918"/>
            <a:ext cx="13773917" cy="235967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AC0921-9B83-0EB3-1421-B23720549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64E7FA-EEAE-4925-CF5D-907202721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F85F74-130E-B0D7-05A2-F97F2A4A3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8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C68DD-7BFC-E839-DE22-4E9E1EF08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EA8406-4949-D30E-F4B9-CE8EE37A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7B127C-E970-4039-2977-CDCC6950A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6DF60-514D-947C-0472-5227A401B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9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A54A2E-FFA4-DF98-AFE8-614065000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1DECF-2D88-6AAD-6D59-E0483FF5A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4660A-3D28-4649-8F44-9AAF234E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8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4A1C2-23A6-A8F0-2F27-4C82C18B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927985"/>
            <a:ext cx="10449613" cy="10247948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005D5-17D3-157B-E19D-3DC2A8115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3917" y="6323637"/>
            <a:ext cx="16402140" cy="31211507"/>
          </a:xfrm>
        </p:spPr>
        <p:txBody>
          <a:bodyPr/>
          <a:lstStyle>
            <a:lvl1pPr>
              <a:defRPr sz="8504"/>
            </a:lvl1pPr>
            <a:lvl2pPr>
              <a:defRPr sz="7441"/>
            </a:lvl2pPr>
            <a:lvl3pPr>
              <a:defRPr sz="6378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88A74F-8D06-16C6-35C5-9251D389B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3175932"/>
            <a:ext cx="10449613" cy="24410045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C4FFF-D85D-4102-4A9A-171B407DA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E437C-2573-EDBF-770C-3159BCFC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42994-3634-69F4-CD2B-BAD37183A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24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99F2E-416F-674E-9E25-6798285D0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672" y="2927985"/>
            <a:ext cx="10449613" cy="10247948"/>
          </a:xfrm>
        </p:spPr>
        <p:txBody>
          <a:bodyPr anchor="b"/>
          <a:lstStyle>
            <a:lvl1pPr>
              <a:defRPr sz="850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97F679-6D18-AC7C-8FEB-4A7AC2E6FA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773917" y="6323637"/>
            <a:ext cx="16402140" cy="31211507"/>
          </a:xfrm>
        </p:spPr>
        <p:txBody>
          <a:bodyPr/>
          <a:lstStyle>
            <a:lvl1pPr marL="0" indent="0">
              <a:buNone/>
              <a:defRPr sz="8504"/>
            </a:lvl1pPr>
            <a:lvl2pPr marL="1214963" indent="0">
              <a:buNone/>
              <a:defRPr sz="7441"/>
            </a:lvl2pPr>
            <a:lvl3pPr marL="2429927" indent="0">
              <a:buNone/>
              <a:defRPr sz="6378"/>
            </a:lvl3pPr>
            <a:lvl4pPr marL="3644890" indent="0">
              <a:buNone/>
              <a:defRPr sz="5315"/>
            </a:lvl4pPr>
            <a:lvl5pPr marL="4859853" indent="0">
              <a:buNone/>
              <a:defRPr sz="5315"/>
            </a:lvl5pPr>
            <a:lvl6pPr marL="6074816" indent="0">
              <a:buNone/>
              <a:defRPr sz="5315"/>
            </a:lvl6pPr>
            <a:lvl7pPr marL="7289780" indent="0">
              <a:buNone/>
              <a:defRPr sz="5315"/>
            </a:lvl7pPr>
            <a:lvl8pPr marL="8504743" indent="0">
              <a:buNone/>
              <a:defRPr sz="5315"/>
            </a:lvl8pPr>
            <a:lvl9pPr marL="9719706" indent="0">
              <a:buNone/>
              <a:defRPr sz="531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C93F5-A92A-8D52-55AE-E636B4BAE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1672" y="13175932"/>
            <a:ext cx="10449613" cy="24410045"/>
          </a:xfrm>
        </p:spPr>
        <p:txBody>
          <a:bodyPr/>
          <a:lstStyle>
            <a:lvl1pPr marL="0" indent="0">
              <a:buNone/>
              <a:defRPr sz="4252"/>
            </a:lvl1pPr>
            <a:lvl2pPr marL="1214963" indent="0">
              <a:buNone/>
              <a:defRPr sz="3720"/>
            </a:lvl2pPr>
            <a:lvl3pPr marL="2429927" indent="0">
              <a:buNone/>
              <a:defRPr sz="3189"/>
            </a:lvl3pPr>
            <a:lvl4pPr marL="3644890" indent="0">
              <a:buNone/>
              <a:defRPr sz="2657"/>
            </a:lvl4pPr>
            <a:lvl5pPr marL="4859853" indent="0">
              <a:buNone/>
              <a:defRPr sz="2657"/>
            </a:lvl5pPr>
            <a:lvl6pPr marL="6074816" indent="0">
              <a:buNone/>
              <a:defRPr sz="2657"/>
            </a:lvl6pPr>
            <a:lvl7pPr marL="7289780" indent="0">
              <a:buNone/>
              <a:defRPr sz="2657"/>
            </a:lvl7pPr>
            <a:lvl8pPr marL="8504743" indent="0">
              <a:buNone/>
              <a:defRPr sz="2657"/>
            </a:lvl8pPr>
            <a:lvl9pPr marL="9719706" indent="0">
              <a:buNone/>
              <a:defRPr sz="265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BF7CBA-ADA3-64E0-D546-92490F7B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1C69B-D261-1820-DDB5-58BFD6DA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C6940-86F3-8E91-17E2-1D1806021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3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0262EF-C6DE-9C31-7677-68313204D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451" y="2338325"/>
            <a:ext cx="27944386" cy="8489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F8428-3844-F22D-3A20-5FD0D5D79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7451" y="11691607"/>
            <a:ext cx="27944386" cy="27866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27941-06D3-30C8-F856-B27B429C71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27451" y="40707128"/>
            <a:ext cx="7289840" cy="23383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76BF0-6A93-CF43-A0D9-6C0026573828}" type="datetimeFigureOut">
              <a:rPr lang="en-US" smtClean="0"/>
              <a:t>10-Jun-22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6A1D2-96D8-6F59-52CA-7675DA4B0E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32264" y="40707128"/>
            <a:ext cx="10934760" cy="23383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3E365-41CA-E714-1E46-CDE97A7ED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81997" y="40707128"/>
            <a:ext cx="7289840" cy="23383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050EE-2903-3F45-9862-8467BA3498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5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429927" rtl="0" eaLnBrk="1" latinLnBrk="0" hangingPunct="1">
        <a:lnSpc>
          <a:spcPct val="90000"/>
        </a:lnSpc>
        <a:spcBef>
          <a:spcPct val="0"/>
        </a:spcBef>
        <a:buNone/>
        <a:defRPr sz="11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482" indent="-607482" algn="l" defTabSz="2429927" rtl="0" eaLnBrk="1" latinLnBrk="0" hangingPunct="1">
        <a:lnSpc>
          <a:spcPct val="90000"/>
        </a:lnSpc>
        <a:spcBef>
          <a:spcPts val="265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2244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03740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37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546733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68229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897261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9112225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10327188" indent="-607482" algn="l" defTabSz="2429927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1pPr>
      <a:lvl2pPr marL="121496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2pPr>
      <a:lvl3pPr marL="2429927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3pPr>
      <a:lvl4pPr marL="364489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4pPr>
      <a:lvl5pPr marL="485985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5pPr>
      <a:lvl6pPr marL="607481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6pPr>
      <a:lvl7pPr marL="7289780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7pPr>
      <a:lvl8pPr marL="8504743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8pPr>
      <a:lvl9pPr marL="9719706" algn="l" defTabSz="2429927" rtl="0" eaLnBrk="1" latinLnBrk="0" hangingPunct="1">
        <a:defRPr sz="47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evel 10">
            <a:extLst>
              <a:ext uri="{FF2B5EF4-FFF2-40B4-BE49-F238E27FC236}">
                <a16:creationId xmlns:a16="http://schemas.microsoft.com/office/drawing/2014/main" id="{B4E4684F-4DD4-210C-C12D-B565931B0932}"/>
              </a:ext>
            </a:extLst>
          </p:cNvPr>
          <p:cNvSpPr/>
          <p:nvPr/>
        </p:nvSpPr>
        <p:spPr>
          <a:xfrm>
            <a:off x="37205" y="0"/>
            <a:ext cx="32324878" cy="4076080"/>
          </a:xfrm>
          <a:prstGeom prst="beve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IHMR University | Top Indian University | Top ranked university in India |  IIHMR">
            <a:extLst>
              <a:ext uri="{FF2B5EF4-FFF2-40B4-BE49-F238E27FC236}">
                <a16:creationId xmlns:a16="http://schemas.microsoft.com/office/drawing/2014/main" id="{097FEDFB-A00C-602A-CF07-C9CAE0EFA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4" y="-9660"/>
            <a:ext cx="6423517" cy="445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cro Labs Limited Corporate Film 2011 - YouTube">
            <a:extLst>
              <a:ext uri="{FF2B5EF4-FFF2-40B4-BE49-F238E27FC236}">
                <a16:creationId xmlns:a16="http://schemas.microsoft.com/office/drawing/2014/main" id="{1B45041C-7DAC-6717-1172-46A0E6FB6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1898" y="653143"/>
            <a:ext cx="5710750" cy="279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93F5DE-807E-C32E-4D9A-7BE052966DCE}"/>
              </a:ext>
            </a:extLst>
          </p:cNvPr>
          <p:cNvSpPr/>
          <p:nvPr/>
        </p:nvSpPr>
        <p:spPr>
          <a:xfrm>
            <a:off x="437425" y="4446452"/>
            <a:ext cx="10738575" cy="96940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 Micro Labs Ltd.</a:t>
            </a:r>
          </a:p>
          <a:p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 labs was incorporated on 7</a:t>
            </a:r>
            <a:r>
              <a:rPr lang="en-IN" sz="3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September 1973.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 Labs Limited's operating revenues range is Over INR 500 cr. </a:t>
            </a:r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multifaceted healthcare organization with a proficient marketing team. Have manufacturing facilities and R&amp;D centres that are with international standards. It is ranked 14</a:t>
            </a:r>
            <a:r>
              <a:rPr lang="en-IN" sz="3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among prescriptions by SMSRC and 19</a:t>
            </a:r>
            <a:r>
              <a:rPr lang="en-IN" sz="3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sales as per AWACS Mat. The company is well known for its brand “DOLO” while the portfolio includes some of the topmost brands in various specialities like Cardiology, Diabetology, Anti-infective , Ophthalmology, Pain, etc,. The company’s domestic market share is around 2% while it is among top 5 players in liver-therapy and in Oral Anti-diabetic segment. The company is placed 11</a:t>
            </a:r>
            <a:r>
              <a:rPr lang="en-IN" sz="3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Cardiovascular product division. Around 60% of the company’s domestic revenue is from Chronic segment. This financial year company’s export sales grew by about 35% while the domestic sales were moderate at 5% because of lower prescription-based sales due to COVID.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F6701B-DD4E-71BC-8E77-0884DC6045A2}"/>
              </a:ext>
            </a:extLst>
          </p:cNvPr>
          <p:cNvSpPr/>
          <p:nvPr/>
        </p:nvSpPr>
        <p:spPr>
          <a:xfrm>
            <a:off x="437425" y="20403343"/>
            <a:ext cx="10738575" cy="4456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</a:rPr>
              <a:t>ASPIRATION</a:t>
            </a:r>
          </a:p>
          <a:p>
            <a:pPr algn="ctr"/>
            <a:endParaRPr lang="en-US" sz="4000" dirty="0">
              <a:solidFill>
                <a:schemeClr val="tx1"/>
              </a:solidFill>
            </a:endParaRPr>
          </a:p>
          <a:p>
            <a:pPr algn="ctr"/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 labs aspires to deliver value through high-quality pharmaceutical products and to build brands across the therapeutic segments.</a:t>
            </a:r>
          </a:p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FC0B11F-08EC-78C2-524A-B0278AE458B7}"/>
              </a:ext>
            </a:extLst>
          </p:cNvPr>
          <p:cNvSpPr/>
          <p:nvPr/>
        </p:nvSpPr>
        <p:spPr>
          <a:xfrm>
            <a:off x="11617083" y="4685743"/>
            <a:ext cx="11217966" cy="1507205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</a:rPr>
              <a:t>About Industry</a:t>
            </a:r>
          </a:p>
          <a:p>
            <a:pPr algn="ctr"/>
            <a:endParaRPr lang="en-US" sz="4000" b="1" u="sng" dirty="0">
              <a:solidFill>
                <a:schemeClr val="tx1"/>
              </a:solidFill>
            </a:endParaRPr>
          </a:p>
          <a:p>
            <a:pPr algn="ctr"/>
            <a:endParaRPr lang="en-US" sz="4000" b="1" u="sng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pharmaceutical industry in India was valued at an estimated US$42 billion in 2021. 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 is the world's largest provider of generic medicines by volume, with a 20% share of total global pharmaceutical exports.</a:t>
            </a:r>
          </a:p>
          <a:p>
            <a:pPr algn="just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also the largest vaccine supplier in the world by volume, accounting for more than 50% of all vaccines manufactured in the world.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 is a major exporter of pharmaceuticals with over 200+ countries served by Indian Pharma export.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 supplies over 50 % of Africa’s requirement for generics, ~40%  of generics demand in the US, and ~25% of all Medicine in the UK.</a:t>
            </a:r>
          </a:p>
          <a:p>
            <a:pPr algn="ctr"/>
            <a:endParaRPr lang="en-US" sz="4000" b="1" u="sng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26F3C5B-155B-F37B-FA99-9E3F8E3A22A5}"/>
              </a:ext>
            </a:extLst>
          </p:cNvPr>
          <p:cNvSpPr/>
          <p:nvPr/>
        </p:nvSpPr>
        <p:spPr>
          <a:xfrm>
            <a:off x="437425" y="14618108"/>
            <a:ext cx="10738575" cy="51396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</a:rPr>
              <a:t>VISION</a:t>
            </a:r>
          </a:p>
          <a:p>
            <a:pPr algn="ctr"/>
            <a:endParaRPr lang="en-IN" sz="2400" dirty="0"/>
          </a:p>
          <a:p>
            <a:pPr algn="just"/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 labs desires to not just be the  best, but a leader in the development, manufacturing and sales of premium pharmaceutical products.</a:t>
            </a:r>
          </a:p>
          <a:p>
            <a:pPr algn="just"/>
            <a:endParaRPr lang="en-I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 labs wish to manufacture medicine of the highest standards and market it at affordable price across the globe. </a:t>
            </a:r>
            <a:endParaRPr lang="en-US" sz="32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AF88B5-E0A4-D13D-B72C-B283BE2C6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24" y="25853634"/>
            <a:ext cx="20830843" cy="10481384"/>
          </a:xfrm>
          <a:prstGeom prst="rect">
            <a:avLst/>
          </a:prstGeom>
        </p:spPr>
      </p:pic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DF17A3BF-1DC5-CFE0-3ED7-37B903F95F7C}"/>
              </a:ext>
            </a:extLst>
          </p:cNvPr>
          <p:cNvSpPr/>
          <p:nvPr/>
        </p:nvSpPr>
        <p:spPr>
          <a:xfrm>
            <a:off x="23276133" y="10647793"/>
            <a:ext cx="8685728" cy="6254401"/>
          </a:xfrm>
          <a:prstGeom prst="round1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 PROFILE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Teneligliptin is used in the treatment of type 2 diabetes mellitus in combination with diet and exercise.</a:t>
            </a:r>
          </a:p>
          <a:p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inhibits the action of DPP-4 enzymes and slows the rate of incretin breakdown.</a:t>
            </a:r>
          </a:p>
          <a:p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eliminated with a half-life of 24.2 hours via excretion in human plasma.</a:t>
            </a: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B7978F7B-0BF1-4732-175F-AF81C86A0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7393095"/>
              </p:ext>
            </p:extLst>
          </p:nvPr>
        </p:nvGraphicFramePr>
        <p:xfrm>
          <a:off x="21911732" y="17526001"/>
          <a:ext cx="10050129" cy="1363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7" name="Picture 26" descr="Chart, bar chart&#10;&#10;Description automatically generated">
            <a:extLst>
              <a:ext uri="{FF2B5EF4-FFF2-40B4-BE49-F238E27FC236}">
                <a16:creationId xmlns:a16="http://schemas.microsoft.com/office/drawing/2014/main" id="{32D6EB20-09A4-F548-37C9-0DE0E08EC2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465" y="20338029"/>
            <a:ext cx="9403826" cy="4637628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97FC357-B654-8AA6-D337-49D5F063CB8E}"/>
              </a:ext>
            </a:extLst>
          </p:cNvPr>
          <p:cNvSpPr/>
          <p:nvPr/>
        </p:nvSpPr>
        <p:spPr>
          <a:xfrm>
            <a:off x="7224280" y="653143"/>
            <a:ext cx="18290430" cy="27991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PLAN FOR “ Teneligliptin”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By-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Injamul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Haque    Guided By- Dr.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Sudhinder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Singh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Chowhan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 No- 0304, Industry Mentor-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Tavinder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Jit Singh Vasudeva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Stream- MBA PM-13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035C28-4179-C44A-82B2-2EF295E47B45}"/>
              </a:ext>
            </a:extLst>
          </p:cNvPr>
          <p:cNvSpPr/>
          <p:nvPr/>
        </p:nvSpPr>
        <p:spPr>
          <a:xfrm>
            <a:off x="21911733" y="31903834"/>
            <a:ext cx="10050128" cy="476552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LEARNINGS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learned that how to manage time efficiently and how to tackle pressure situation. </a:t>
            </a:r>
          </a:p>
        </p:txBody>
      </p:sp>
      <p:sp>
        <p:nvSpPr>
          <p:cNvPr id="6" name="Snip and Round Single Corner of Rectangle 5">
            <a:extLst>
              <a:ext uri="{FF2B5EF4-FFF2-40B4-BE49-F238E27FC236}">
                <a16:creationId xmlns:a16="http://schemas.microsoft.com/office/drawing/2014/main" id="{1C30CBE4-9686-65BE-04A4-77BC20167263}"/>
              </a:ext>
            </a:extLst>
          </p:cNvPr>
          <p:cNvSpPr/>
          <p:nvPr/>
        </p:nvSpPr>
        <p:spPr>
          <a:xfrm>
            <a:off x="437424" y="37170360"/>
            <a:ext cx="9118056" cy="6096272"/>
          </a:xfrm>
          <a:prstGeom prst="snip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 Faced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deadline period.</a:t>
            </a:r>
          </a:p>
          <a:p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Travel too much for market survey.</a:t>
            </a:r>
          </a:p>
          <a:p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management.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7FF50C4-2834-A2F2-FF97-8F8FFB72C115}"/>
              </a:ext>
            </a:extLst>
          </p:cNvPr>
          <p:cNvSpPr/>
          <p:nvPr/>
        </p:nvSpPr>
        <p:spPr>
          <a:xfrm>
            <a:off x="10520825" y="37170360"/>
            <a:ext cx="10551499" cy="60962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 exposure and Theoretical work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will learn our own perceptions during practical exposure but on the other hand in theoretical we will learn others perception.</a:t>
            </a:r>
          </a:p>
          <a:p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theoretical  I read about how to work in market is not same in practical field.</a:t>
            </a:r>
          </a:p>
        </p:txBody>
      </p:sp>
      <p:sp>
        <p:nvSpPr>
          <p:cNvPr id="10" name="Round Single Corner of Rectangle 9">
            <a:extLst>
              <a:ext uri="{FF2B5EF4-FFF2-40B4-BE49-F238E27FC236}">
                <a16:creationId xmlns:a16="http://schemas.microsoft.com/office/drawing/2014/main" id="{A637651A-E6CD-F44F-7666-3850E978CC92}"/>
              </a:ext>
            </a:extLst>
          </p:cNvPr>
          <p:cNvSpPr/>
          <p:nvPr/>
        </p:nvSpPr>
        <p:spPr>
          <a:xfrm>
            <a:off x="21911732" y="37170360"/>
            <a:ext cx="10050129" cy="6096272"/>
          </a:xfrm>
          <a:prstGeom prst="round1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Suggestions: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§"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involvement of interns can be there.</a:t>
            </a:r>
          </a:p>
          <a:p>
            <a:pPr marL="571500" indent="-571500">
              <a:buFont typeface="Wingdings" pitchFamily="2" charset="2"/>
              <a:buChar char="§"/>
            </a:pP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§"/>
            </a:pP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 internship was in offline mode; it could be more beneficial.</a:t>
            </a:r>
          </a:p>
        </p:txBody>
      </p:sp>
      <p:sp>
        <p:nvSpPr>
          <p:cNvPr id="12" name="Round Diagonal Corner of Rectangle 11">
            <a:extLst>
              <a:ext uri="{FF2B5EF4-FFF2-40B4-BE49-F238E27FC236}">
                <a16:creationId xmlns:a16="http://schemas.microsoft.com/office/drawing/2014/main" id="{537F9C44-ACFD-9BB7-22B0-F599C5403676}"/>
              </a:ext>
            </a:extLst>
          </p:cNvPr>
          <p:cNvSpPr/>
          <p:nvPr/>
        </p:nvSpPr>
        <p:spPr>
          <a:xfrm>
            <a:off x="23276132" y="4518915"/>
            <a:ext cx="8685728" cy="5346825"/>
          </a:xfrm>
          <a:prstGeom prst="round2Diag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Structure</a:t>
            </a:r>
          </a:p>
          <a:p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 Labs has a hierarchical organization structure i.e., top-bottom. Employees are grouped with every employee having one clear supervisor.</a:t>
            </a:r>
          </a:p>
        </p:txBody>
      </p:sp>
    </p:spTree>
    <p:extLst>
      <p:ext uri="{BB962C8B-B14F-4D97-AF65-F5344CB8AC3E}">
        <p14:creationId xmlns:p14="http://schemas.microsoft.com/office/powerpoint/2010/main" val="4232699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</TotalTime>
  <Words>662</Words>
  <Application>Microsoft Office PowerPoint</Application>
  <PresentationFormat>Custom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Injamul Haque</dc:creator>
  <cp:lastModifiedBy>Sudhinder Singh Chowhan</cp:lastModifiedBy>
  <cp:revision>32</cp:revision>
  <dcterms:created xsi:type="dcterms:W3CDTF">2022-06-06T18:06:53Z</dcterms:created>
  <dcterms:modified xsi:type="dcterms:W3CDTF">2022-06-10T05:05:03Z</dcterms:modified>
</cp:coreProperties>
</file>