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35802888" cy="43895963"/>
  <p:notesSz cx="6858000" cy="9144000"/>
  <p:defaultTextStyle>
    <a:defPPr>
      <a:defRPr lang="en-US"/>
    </a:defPPr>
    <a:lvl1pPr marL="0" algn="l" defTabSz="4402745" rtl="0" eaLnBrk="1" latinLnBrk="0" hangingPunct="1">
      <a:defRPr sz="8700" kern="1200">
        <a:solidFill>
          <a:schemeClr val="tx1"/>
        </a:solidFill>
        <a:latin typeface="+mn-lt"/>
        <a:ea typeface="+mn-ea"/>
        <a:cs typeface="+mn-cs"/>
      </a:defRPr>
    </a:lvl1pPr>
    <a:lvl2pPr marL="2201372" algn="l" defTabSz="4402745" rtl="0" eaLnBrk="1" latinLnBrk="0" hangingPunct="1">
      <a:defRPr sz="8700" kern="1200">
        <a:solidFill>
          <a:schemeClr val="tx1"/>
        </a:solidFill>
        <a:latin typeface="+mn-lt"/>
        <a:ea typeface="+mn-ea"/>
        <a:cs typeface="+mn-cs"/>
      </a:defRPr>
    </a:lvl2pPr>
    <a:lvl3pPr marL="4402745" algn="l" defTabSz="4402745" rtl="0" eaLnBrk="1" latinLnBrk="0" hangingPunct="1">
      <a:defRPr sz="8700" kern="1200">
        <a:solidFill>
          <a:schemeClr val="tx1"/>
        </a:solidFill>
        <a:latin typeface="+mn-lt"/>
        <a:ea typeface="+mn-ea"/>
        <a:cs typeface="+mn-cs"/>
      </a:defRPr>
    </a:lvl3pPr>
    <a:lvl4pPr marL="6604117" algn="l" defTabSz="4402745" rtl="0" eaLnBrk="1" latinLnBrk="0" hangingPunct="1">
      <a:defRPr sz="8700" kern="1200">
        <a:solidFill>
          <a:schemeClr val="tx1"/>
        </a:solidFill>
        <a:latin typeface="+mn-lt"/>
        <a:ea typeface="+mn-ea"/>
        <a:cs typeface="+mn-cs"/>
      </a:defRPr>
    </a:lvl4pPr>
    <a:lvl5pPr marL="8805489" algn="l" defTabSz="4402745" rtl="0" eaLnBrk="1" latinLnBrk="0" hangingPunct="1">
      <a:defRPr sz="8700" kern="1200">
        <a:solidFill>
          <a:schemeClr val="tx1"/>
        </a:solidFill>
        <a:latin typeface="+mn-lt"/>
        <a:ea typeface="+mn-ea"/>
        <a:cs typeface="+mn-cs"/>
      </a:defRPr>
    </a:lvl5pPr>
    <a:lvl6pPr marL="11006861" algn="l" defTabSz="4402745" rtl="0" eaLnBrk="1" latinLnBrk="0" hangingPunct="1">
      <a:defRPr sz="8700" kern="1200">
        <a:solidFill>
          <a:schemeClr val="tx1"/>
        </a:solidFill>
        <a:latin typeface="+mn-lt"/>
        <a:ea typeface="+mn-ea"/>
        <a:cs typeface="+mn-cs"/>
      </a:defRPr>
    </a:lvl6pPr>
    <a:lvl7pPr marL="13208234" algn="l" defTabSz="4402745" rtl="0" eaLnBrk="1" latinLnBrk="0" hangingPunct="1">
      <a:defRPr sz="8700" kern="1200">
        <a:solidFill>
          <a:schemeClr val="tx1"/>
        </a:solidFill>
        <a:latin typeface="+mn-lt"/>
        <a:ea typeface="+mn-ea"/>
        <a:cs typeface="+mn-cs"/>
      </a:defRPr>
    </a:lvl7pPr>
    <a:lvl8pPr marL="15409606" algn="l" defTabSz="4402745" rtl="0" eaLnBrk="1" latinLnBrk="0" hangingPunct="1">
      <a:defRPr sz="8700" kern="1200">
        <a:solidFill>
          <a:schemeClr val="tx1"/>
        </a:solidFill>
        <a:latin typeface="+mn-lt"/>
        <a:ea typeface="+mn-ea"/>
        <a:cs typeface="+mn-cs"/>
      </a:defRPr>
    </a:lvl8pPr>
    <a:lvl9pPr marL="17610978" algn="l" defTabSz="4402745" rtl="0" eaLnBrk="1" latinLnBrk="0" hangingPunct="1">
      <a:defRPr sz="8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826">
          <p15:clr>
            <a:srgbClr val="A4A3A4"/>
          </p15:clr>
        </p15:guide>
        <p15:guide id="2" pos="1127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DFF8"/>
    <a:srgbClr val="FF99FF"/>
    <a:srgbClr val="E6F2E9"/>
    <a:srgbClr val="FEEED2"/>
    <a:srgbClr val="DFEFF1"/>
    <a:srgbClr val="FFCCCC"/>
    <a:srgbClr val="FF99CC"/>
    <a:srgbClr val="F3F4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412" autoAdjust="0"/>
    <p:restoredTop sz="94660"/>
  </p:normalViewPr>
  <p:slideViewPr>
    <p:cSldViewPr>
      <p:cViewPr>
        <p:scale>
          <a:sx n="25" d="100"/>
          <a:sy n="25" d="100"/>
        </p:scale>
        <p:origin x="744" y="18"/>
      </p:cViewPr>
      <p:guideLst>
        <p:guide orient="horz" pos="13826"/>
        <p:guide pos="1127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85217" y="13636205"/>
            <a:ext cx="30432455" cy="940918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70435" y="24874381"/>
            <a:ext cx="25062022" cy="1121785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013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4027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6041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8054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0068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208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4096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6109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9FEC0-EE82-4C38-A8C3-631D26273E6A}" type="datetimeFigureOut">
              <a:rPr lang="en-IN" smtClean="0"/>
              <a:t>10-06-2022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16244-14F7-4C45-9C8B-2F1EE826717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72815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9FEC0-EE82-4C38-A8C3-631D26273E6A}" type="datetimeFigureOut">
              <a:rPr lang="en-IN" smtClean="0"/>
              <a:t>10-06-2022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16244-14F7-4C45-9C8B-2F1EE826717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76052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5957096" y="1757877"/>
            <a:ext cx="8055650" cy="3745382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90146" y="1757877"/>
            <a:ext cx="23570234" cy="374538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9FEC0-EE82-4C38-A8C3-631D26273E6A}" type="datetimeFigureOut">
              <a:rPr lang="en-IN" smtClean="0"/>
              <a:t>10-06-2022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16244-14F7-4C45-9C8B-2F1EE826717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6782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9FEC0-EE82-4C38-A8C3-631D26273E6A}" type="datetimeFigureOut">
              <a:rPr lang="en-IN" smtClean="0"/>
              <a:t>10-06-2022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16244-14F7-4C45-9C8B-2F1EE826717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24445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28182" y="28207226"/>
            <a:ext cx="30432455" cy="8718226"/>
          </a:xfrm>
        </p:spPr>
        <p:txBody>
          <a:bodyPr anchor="t"/>
          <a:lstStyle>
            <a:lvl1pPr algn="l">
              <a:defRPr sz="19300" b="1" cap="all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28182" y="18604986"/>
            <a:ext cx="30432455" cy="9602238"/>
          </a:xfrm>
        </p:spPr>
        <p:txBody>
          <a:bodyPr anchor="b"/>
          <a:lstStyle>
            <a:lvl1pPr marL="0" indent="0">
              <a:buNone/>
              <a:defRPr sz="9600">
                <a:solidFill>
                  <a:schemeClr val="tx1">
                    <a:tint val="75000"/>
                  </a:schemeClr>
                </a:solidFill>
              </a:defRPr>
            </a:lvl1pPr>
            <a:lvl2pPr marL="2201372" indent="0">
              <a:buNone/>
              <a:defRPr sz="8700">
                <a:solidFill>
                  <a:schemeClr val="tx1">
                    <a:tint val="75000"/>
                  </a:schemeClr>
                </a:solidFill>
              </a:defRPr>
            </a:lvl2pPr>
            <a:lvl3pPr marL="4402745" indent="0">
              <a:buNone/>
              <a:defRPr sz="7700">
                <a:solidFill>
                  <a:schemeClr val="tx1">
                    <a:tint val="75000"/>
                  </a:schemeClr>
                </a:solidFill>
              </a:defRPr>
            </a:lvl3pPr>
            <a:lvl4pPr marL="6604117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4pPr>
            <a:lvl5pPr marL="8805489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5pPr>
            <a:lvl6pPr marL="11006861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6pPr>
            <a:lvl7pPr marL="13208234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7pPr>
            <a:lvl8pPr marL="15409606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8pPr>
            <a:lvl9pPr marL="17610978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9FEC0-EE82-4C38-A8C3-631D26273E6A}" type="datetimeFigureOut">
              <a:rPr lang="en-IN" smtClean="0"/>
              <a:t>10-06-2022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16244-14F7-4C45-9C8B-2F1EE826717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56413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90145" y="10242396"/>
            <a:ext cx="15812942" cy="28969306"/>
          </a:xfrm>
        </p:spPr>
        <p:txBody>
          <a:bodyPr/>
          <a:lstStyle>
            <a:lvl1pPr>
              <a:defRPr sz="13500"/>
            </a:lvl1pPr>
            <a:lvl2pPr>
              <a:defRPr sz="11600"/>
            </a:lvl2pPr>
            <a:lvl3pPr>
              <a:defRPr sz="9600"/>
            </a:lvl3pPr>
            <a:lvl4pPr>
              <a:defRPr sz="8700"/>
            </a:lvl4pPr>
            <a:lvl5pPr>
              <a:defRPr sz="8700"/>
            </a:lvl5pPr>
            <a:lvl6pPr>
              <a:defRPr sz="8700"/>
            </a:lvl6pPr>
            <a:lvl7pPr>
              <a:defRPr sz="8700"/>
            </a:lvl7pPr>
            <a:lvl8pPr>
              <a:defRPr sz="8700"/>
            </a:lvl8pPr>
            <a:lvl9pPr>
              <a:defRPr sz="8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199802" y="10242396"/>
            <a:ext cx="15812942" cy="28969306"/>
          </a:xfrm>
        </p:spPr>
        <p:txBody>
          <a:bodyPr/>
          <a:lstStyle>
            <a:lvl1pPr>
              <a:defRPr sz="13500"/>
            </a:lvl1pPr>
            <a:lvl2pPr>
              <a:defRPr sz="11600"/>
            </a:lvl2pPr>
            <a:lvl3pPr>
              <a:defRPr sz="9600"/>
            </a:lvl3pPr>
            <a:lvl4pPr>
              <a:defRPr sz="8700"/>
            </a:lvl4pPr>
            <a:lvl5pPr>
              <a:defRPr sz="8700"/>
            </a:lvl5pPr>
            <a:lvl6pPr>
              <a:defRPr sz="8700"/>
            </a:lvl6pPr>
            <a:lvl7pPr>
              <a:defRPr sz="8700"/>
            </a:lvl7pPr>
            <a:lvl8pPr>
              <a:defRPr sz="8700"/>
            </a:lvl8pPr>
            <a:lvl9pPr>
              <a:defRPr sz="8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9FEC0-EE82-4C38-A8C3-631D26273E6A}" type="datetimeFigureOut">
              <a:rPr lang="en-IN" smtClean="0"/>
              <a:t>10-06-2022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16244-14F7-4C45-9C8B-2F1EE826717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92262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90147" y="9825792"/>
            <a:ext cx="15819160" cy="4094921"/>
          </a:xfrm>
        </p:spPr>
        <p:txBody>
          <a:bodyPr anchor="b"/>
          <a:lstStyle>
            <a:lvl1pPr marL="0" indent="0">
              <a:buNone/>
              <a:defRPr sz="11600" b="1"/>
            </a:lvl1pPr>
            <a:lvl2pPr marL="2201372" indent="0">
              <a:buNone/>
              <a:defRPr sz="9600" b="1"/>
            </a:lvl2pPr>
            <a:lvl3pPr marL="4402745" indent="0">
              <a:buNone/>
              <a:defRPr sz="8700" b="1"/>
            </a:lvl3pPr>
            <a:lvl4pPr marL="6604117" indent="0">
              <a:buNone/>
              <a:defRPr sz="7700" b="1"/>
            </a:lvl4pPr>
            <a:lvl5pPr marL="8805489" indent="0">
              <a:buNone/>
              <a:defRPr sz="7700" b="1"/>
            </a:lvl5pPr>
            <a:lvl6pPr marL="11006861" indent="0">
              <a:buNone/>
              <a:defRPr sz="7700" b="1"/>
            </a:lvl6pPr>
            <a:lvl7pPr marL="13208234" indent="0">
              <a:buNone/>
              <a:defRPr sz="7700" b="1"/>
            </a:lvl7pPr>
            <a:lvl8pPr marL="15409606" indent="0">
              <a:buNone/>
              <a:defRPr sz="7700" b="1"/>
            </a:lvl8pPr>
            <a:lvl9pPr marL="17610978" indent="0">
              <a:buNone/>
              <a:defRPr sz="77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90147" y="13920711"/>
            <a:ext cx="15819160" cy="25290987"/>
          </a:xfrm>
        </p:spPr>
        <p:txBody>
          <a:bodyPr/>
          <a:lstStyle>
            <a:lvl1pPr>
              <a:defRPr sz="11600"/>
            </a:lvl1pPr>
            <a:lvl2pPr>
              <a:defRPr sz="9600"/>
            </a:lvl2pPr>
            <a:lvl3pPr>
              <a:defRPr sz="8700"/>
            </a:lvl3pPr>
            <a:lvl4pPr>
              <a:defRPr sz="7700"/>
            </a:lvl4pPr>
            <a:lvl5pPr>
              <a:defRPr sz="7700"/>
            </a:lvl5pPr>
            <a:lvl6pPr>
              <a:defRPr sz="7700"/>
            </a:lvl6pPr>
            <a:lvl7pPr>
              <a:defRPr sz="7700"/>
            </a:lvl7pPr>
            <a:lvl8pPr>
              <a:defRPr sz="7700"/>
            </a:lvl8pPr>
            <a:lvl9pPr>
              <a:defRPr sz="7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8187373" y="9825792"/>
            <a:ext cx="15825373" cy="4094921"/>
          </a:xfrm>
        </p:spPr>
        <p:txBody>
          <a:bodyPr anchor="b"/>
          <a:lstStyle>
            <a:lvl1pPr marL="0" indent="0">
              <a:buNone/>
              <a:defRPr sz="11600" b="1"/>
            </a:lvl1pPr>
            <a:lvl2pPr marL="2201372" indent="0">
              <a:buNone/>
              <a:defRPr sz="9600" b="1"/>
            </a:lvl2pPr>
            <a:lvl3pPr marL="4402745" indent="0">
              <a:buNone/>
              <a:defRPr sz="8700" b="1"/>
            </a:lvl3pPr>
            <a:lvl4pPr marL="6604117" indent="0">
              <a:buNone/>
              <a:defRPr sz="7700" b="1"/>
            </a:lvl4pPr>
            <a:lvl5pPr marL="8805489" indent="0">
              <a:buNone/>
              <a:defRPr sz="7700" b="1"/>
            </a:lvl5pPr>
            <a:lvl6pPr marL="11006861" indent="0">
              <a:buNone/>
              <a:defRPr sz="7700" b="1"/>
            </a:lvl6pPr>
            <a:lvl7pPr marL="13208234" indent="0">
              <a:buNone/>
              <a:defRPr sz="7700" b="1"/>
            </a:lvl7pPr>
            <a:lvl8pPr marL="15409606" indent="0">
              <a:buNone/>
              <a:defRPr sz="7700" b="1"/>
            </a:lvl8pPr>
            <a:lvl9pPr marL="17610978" indent="0">
              <a:buNone/>
              <a:defRPr sz="77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187373" y="13920711"/>
            <a:ext cx="15825373" cy="25290987"/>
          </a:xfrm>
        </p:spPr>
        <p:txBody>
          <a:bodyPr/>
          <a:lstStyle>
            <a:lvl1pPr>
              <a:defRPr sz="11600"/>
            </a:lvl1pPr>
            <a:lvl2pPr>
              <a:defRPr sz="9600"/>
            </a:lvl2pPr>
            <a:lvl3pPr>
              <a:defRPr sz="8700"/>
            </a:lvl3pPr>
            <a:lvl4pPr>
              <a:defRPr sz="7700"/>
            </a:lvl4pPr>
            <a:lvl5pPr>
              <a:defRPr sz="7700"/>
            </a:lvl5pPr>
            <a:lvl6pPr>
              <a:defRPr sz="7700"/>
            </a:lvl6pPr>
            <a:lvl7pPr>
              <a:defRPr sz="7700"/>
            </a:lvl7pPr>
            <a:lvl8pPr>
              <a:defRPr sz="7700"/>
            </a:lvl8pPr>
            <a:lvl9pPr>
              <a:defRPr sz="7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9FEC0-EE82-4C38-A8C3-631D26273E6A}" type="datetimeFigureOut">
              <a:rPr lang="en-IN" smtClean="0"/>
              <a:t>10-06-2022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16244-14F7-4C45-9C8B-2F1EE826717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696027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9FEC0-EE82-4C38-A8C3-631D26273E6A}" type="datetimeFigureOut">
              <a:rPr lang="en-IN" smtClean="0"/>
              <a:t>10-06-2022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16244-14F7-4C45-9C8B-2F1EE826717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36343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9FEC0-EE82-4C38-A8C3-631D26273E6A}" type="datetimeFigureOut">
              <a:rPr lang="en-IN" smtClean="0"/>
              <a:t>10-06-2022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16244-14F7-4C45-9C8B-2F1EE826717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29483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0149" y="1747709"/>
            <a:ext cx="11778903" cy="7437928"/>
          </a:xfrm>
        </p:spPr>
        <p:txBody>
          <a:bodyPr anchor="b"/>
          <a:lstStyle>
            <a:lvl1pPr algn="l">
              <a:defRPr sz="9600" b="1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97937" y="1747713"/>
            <a:ext cx="20014809" cy="37463988"/>
          </a:xfrm>
        </p:spPr>
        <p:txBody>
          <a:bodyPr/>
          <a:lstStyle>
            <a:lvl1pPr>
              <a:defRPr sz="15400"/>
            </a:lvl1pPr>
            <a:lvl2pPr>
              <a:defRPr sz="13500"/>
            </a:lvl2pPr>
            <a:lvl3pPr>
              <a:defRPr sz="1160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0149" y="9185639"/>
            <a:ext cx="11778903" cy="30026062"/>
          </a:xfrm>
        </p:spPr>
        <p:txBody>
          <a:bodyPr/>
          <a:lstStyle>
            <a:lvl1pPr marL="0" indent="0">
              <a:buNone/>
              <a:defRPr sz="6700"/>
            </a:lvl1pPr>
            <a:lvl2pPr marL="2201372" indent="0">
              <a:buNone/>
              <a:defRPr sz="5800"/>
            </a:lvl2pPr>
            <a:lvl3pPr marL="4402745" indent="0">
              <a:buNone/>
              <a:defRPr sz="4800"/>
            </a:lvl3pPr>
            <a:lvl4pPr marL="6604117" indent="0">
              <a:buNone/>
              <a:defRPr sz="4300"/>
            </a:lvl4pPr>
            <a:lvl5pPr marL="8805489" indent="0">
              <a:buNone/>
              <a:defRPr sz="4300"/>
            </a:lvl5pPr>
            <a:lvl6pPr marL="11006861" indent="0">
              <a:buNone/>
              <a:defRPr sz="4300"/>
            </a:lvl6pPr>
            <a:lvl7pPr marL="13208234" indent="0">
              <a:buNone/>
              <a:defRPr sz="4300"/>
            </a:lvl7pPr>
            <a:lvl8pPr marL="15409606" indent="0">
              <a:buNone/>
              <a:defRPr sz="4300"/>
            </a:lvl8pPr>
            <a:lvl9pPr marL="17610978" indent="0">
              <a:buNone/>
              <a:defRPr sz="43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9FEC0-EE82-4C38-A8C3-631D26273E6A}" type="datetimeFigureOut">
              <a:rPr lang="en-IN" smtClean="0"/>
              <a:t>10-06-2022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16244-14F7-4C45-9C8B-2F1EE826717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96538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17617" y="30727176"/>
            <a:ext cx="21481733" cy="3627517"/>
          </a:xfrm>
        </p:spPr>
        <p:txBody>
          <a:bodyPr anchor="b"/>
          <a:lstStyle>
            <a:lvl1pPr algn="l">
              <a:defRPr sz="9600" b="1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017617" y="3922185"/>
            <a:ext cx="21481733" cy="26337578"/>
          </a:xfrm>
        </p:spPr>
        <p:txBody>
          <a:bodyPr/>
          <a:lstStyle>
            <a:lvl1pPr marL="0" indent="0">
              <a:buNone/>
              <a:defRPr sz="15400"/>
            </a:lvl1pPr>
            <a:lvl2pPr marL="2201372" indent="0">
              <a:buNone/>
              <a:defRPr sz="13500"/>
            </a:lvl2pPr>
            <a:lvl3pPr marL="4402745" indent="0">
              <a:buNone/>
              <a:defRPr sz="11600"/>
            </a:lvl3pPr>
            <a:lvl4pPr marL="6604117" indent="0">
              <a:buNone/>
              <a:defRPr sz="9600"/>
            </a:lvl4pPr>
            <a:lvl5pPr marL="8805489" indent="0">
              <a:buNone/>
              <a:defRPr sz="9600"/>
            </a:lvl5pPr>
            <a:lvl6pPr marL="11006861" indent="0">
              <a:buNone/>
              <a:defRPr sz="9600"/>
            </a:lvl6pPr>
            <a:lvl7pPr marL="13208234" indent="0">
              <a:buNone/>
              <a:defRPr sz="9600"/>
            </a:lvl7pPr>
            <a:lvl8pPr marL="15409606" indent="0">
              <a:buNone/>
              <a:defRPr sz="9600"/>
            </a:lvl8pPr>
            <a:lvl9pPr marL="17610978" indent="0">
              <a:buNone/>
              <a:defRPr sz="96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17617" y="34354692"/>
            <a:ext cx="21481733" cy="5151676"/>
          </a:xfrm>
        </p:spPr>
        <p:txBody>
          <a:bodyPr/>
          <a:lstStyle>
            <a:lvl1pPr marL="0" indent="0">
              <a:buNone/>
              <a:defRPr sz="6700"/>
            </a:lvl1pPr>
            <a:lvl2pPr marL="2201372" indent="0">
              <a:buNone/>
              <a:defRPr sz="5800"/>
            </a:lvl2pPr>
            <a:lvl3pPr marL="4402745" indent="0">
              <a:buNone/>
              <a:defRPr sz="4800"/>
            </a:lvl3pPr>
            <a:lvl4pPr marL="6604117" indent="0">
              <a:buNone/>
              <a:defRPr sz="4300"/>
            </a:lvl4pPr>
            <a:lvl5pPr marL="8805489" indent="0">
              <a:buNone/>
              <a:defRPr sz="4300"/>
            </a:lvl5pPr>
            <a:lvl6pPr marL="11006861" indent="0">
              <a:buNone/>
              <a:defRPr sz="4300"/>
            </a:lvl6pPr>
            <a:lvl7pPr marL="13208234" indent="0">
              <a:buNone/>
              <a:defRPr sz="4300"/>
            </a:lvl7pPr>
            <a:lvl8pPr marL="15409606" indent="0">
              <a:buNone/>
              <a:defRPr sz="4300"/>
            </a:lvl8pPr>
            <a:lvl9pPr marL="17610978" indent="0">
              <a:buNone/>
              <a:defRPr sz="43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9FEC0-EE82-4C38-A8C3-631D26273E6A}" type="datetimeFigureOut">
              <a:rPr lang="en-IN" smtClean="0"/>
              <a:t>10-06-2022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16244-14F7-4C45-9C8B-2F1EE826717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07043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0145" y="1757874"/>
            <a:ext cx="32222600" cy="7315994"/>
          </a:xfrm>
          <a:prstGeom prst="rect">
            <a:avLst/>
          </a:prstGeom>
        </p:spPr>
        <p:txBody>
          <a:bodyPr vert="horz" lIns="440274" tIns="220137" rIns="440274" bIns="220137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90145" y="10242396"/>
            <a:ext cx="32222600" cy="28969306"/>
          </a:xfrm>
          <a:prstGeom prst="rect">
            <a:avLst/>
          </a:prstGeom>
        </p:spPr>
        <p:txBody>
          <a:bodyPr vert="horz" lIns="440274" tIns="220137" rIns="440274" bIns="220137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90148" y="40685061"/>
            <a:ext cx="8354007" cy="2337053"/>
          </a:xfrm>
          <a:prstGeom prst="rect">
            <a:avLst/>
          </a:prstGeom>
        </p:spPr>
        <p:txBody>
          <a:bodyPr vert="horz" lIns="440274" tIns="220137" rIns="440274" bIns="220137" rtlCol="0" anchor="ctr"/>
          <a:lstStyle>
            <a:lvl1pPr algn="l">
              <a:defRPr sz="5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39FEC0-EE82-4C38-A8C3-631D26273E6A}" type="datetimeFigureOut">
              <a:rPr lang="en-IN" smtClean="0"/>
              <a:t>10-06-2022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232654" y="40685061"/>
            <a:ext cx="11337581" cy="2337053"/>
          </a:xfrm>
          <a:prstGeom prst="rect">
            <a:avLst/>
          </a:prstGeom>
        </p:spPr>
        <p:txBody>
          <a:bodyPr vert="horz" lIns="440274" tIns="220137" rIns="440274" bIns="220137" rtlCol="0" anchor="ctr"/>
          <a:lstStyle>
            <a:lvl1pPr algn="ctr">
              <a:defRPr sz="5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658739" y="40685061"/>
            <a:ext cx="8354007" cy="2337053"/>
          </a:xfrm>
          <a:prstGeom prst="rect">
            <a:avLst/>
          </a:prstGeom>
        </p:spPr>
        <p:txBody>
          <a:bodyPr vert="horz" lIns="440274" tIns="220137" rIns="440274" bIns="220137" rtlCol="0" anchor="ctr"/>
          <a:lstStyle>
            <a:lvl1pPr algn="r">
              <a:defRPr sz="5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716244-14F7-4C45-9C8B-2F1EE826717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81814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402745" rtl="0" eaLnBrk="1" latinLnBrk="0" hangingPunct="1">
        <a:spcBef>
          <a:spcPct val="0"/>
        </a:spcBef>
        <a:buNone/>
        <a:defRPr sz="21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51029" indent="-1651029" algn="l" defTabSz="4402745" rtl="0" eaLnBrk="1" latinLnBrk="0" hangingPunct="1">
        <a:spcBef>
          <a:spcPct val="20000"/>
        </a:spcBef>
        <a:buFont typeface="Arial" pitchFamily="34" charset="0"/>
        <a:buChar char="•"/>
        <a:defRPr sz="15400" kern="1200">
          <a:solidFill>
            <a:schemeClr val="tx1"/>
          </a:solidFill>
          <a:latin typeface="+mn-lt"/>
          <a:ea typeface="+mn-ea"/>
          <a:cs typeface="+mn-cs"/>
        </a:defRPr>
      </a:lvl1pPr>
      <a:lvl2pPr marL="3577230" indent="-1375858" algn="l" defTabSz="4402745" rtl="0" eaLnBrk="1" latinLnBrk="0" hangingPunct="1">
        <a:spcBef>
          <a:spcPct val="20000"/>
        </a:spcBef>
        <a:buFont typeface="Arial" pitchFamily="34" charset="0"/>
        <a:buChar char="–"/>
        <a:defRPr sz="13500" kern="1200">
          <a:solidFill>
            <a:schemeClr val="tx1"/>
          </a:solidFill>
          <a:latin typeface="+mn-lt"/>
          <a:ea typeface="+mn-ea"/>
          <a:cs typeface="+mn-cs"/>
        </a:defRPr>
      </a:lvl2pPr>
      <a:lvl3pPr marL="5503431" indent="-1100686" algn="l" defTabSz="4402745" rtl="0" eaLnBrk="1" latinLnBrk="0" hangingPunct="1">
        <a:spcBef>
          <a:spcPct val="20000"/>
        </a:spcBef>
        <a:buFont typeface="Arial" pitchFamily="34" charset="0"/>
        <a:buChar char="•"/>
        <a:defRPr sz="11600" kern="1200">
          <a:solidFill>
            <a:schemeClr val="tx1"/>
          </a:solidFill>
          <a:latin typeface="+mn-lt"/>
          <a:ea typeface="+mn-ea"/>
          <a:cs typeface="+mn-cs"/>
        </a:defRPr>
      </a:lvl3pPr>
      <a:lvl4pPr marL="7704803" indent="-1100686" algn="l" defTabSz="4402745" rtl="0" eaLnBrk="1" latinLnBrk="0" hangingPunct="1">
        <a:spcBef>
          <a:spcPct val="20000"/>
        </a:spcBef>
        <a:buFont typeface="Arial" pitchFamily="34" charset="0"/>
        <a:buChar char="–"/>
        <a:defRPr sz="9600" kern="1200">
          <a:solidFill>
            <a:schemeClr val="tx1"/>
          </a:solidFill>
          <a:latin typeface="+mn-lt"/>
          <a:ea typeface="+mn-ea"/>
          <a:cs typeface="+mn-cs"/>
        </a:defRPr>
      </a:lvl4pPr>
      <a:lvl5pPr marL="9906175" indent="-1100686" algn="l" defTabSz="4402745" rtl="0" eaLnBrk="1" latinLnBrk="0" hangingPunct="1">
        <a:spcBef>
          <a:spcPct val="20000"/>
        </a:spcBef>
        <a:buFont typeface="Arial" pitchFamily="34" charset="0"/>
        <a:buChar char="»"/>
        <a:defRPr sz="9600" kern="1200">
          <a:solidFill>
            <a:schemeClr val="tx1"/>
          </a:solidFill>
          <a:latin typeface="+mn-lt"/>
          <a:ea typeface="+mn-ea"/>
          <a:cs typeface="+mn-cs"/>
        </a:defRPr>
      </a:lvl5pPr>
      <a:lvl6pPr marL="12107548" indent="-1100686" algn="l" defTabSz="4402745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6pPr>
      <a:lvl7pPr marL="14308920" indent="-1100686" algn="l" defTabSz="4402745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10292" indent="-1100686" algn="l" defTabSz="4402745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8pPr>
      <a:lvl9pPr marL="18711664" indent="-1100686" algn="l" defTabSz="4402745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402745" rtl="0" eaLnBrk="1" latinLnBrk="0" hangingPunct="1">
        <a:defRPr sz="8700" kern="1200">
          <a:solidFill>
            <a:schemeClr val="tx1"/>
          </a:solidFill>
          <a:latin typeface="+mn-lt"/>
          <a:ea typeface="+mn-ea"/>
          <a:cs typeface="+mn-cs"/>
        </a:defRPr>
      </a:lvl1pPr>
      <a:lvl2pPr marL="2201372" algn="l" defTabSz="4402745" rtl="0" eaLnBrk="1" latinLnBrk="0" hangingPunct="1">
        <a:defRPr sz="8700" kern="1200">
          <a:solidFill>
            <a:schemeClr val="tx1"/>
          </a:solidFill>
          <a:latin typeface="+mn-lt"/>
          <a:ea typeface="+mn-ea"/>
          <a:cs typeface="+mn-cs"/>
        </a:defRPr>
      </a:lvl2pPr>
      <a:lvl3pPr marL="4402745" algn="l" defTabSz="4402745" rtl="0" eaLnBrk="1" latinLnBrk="0" hangingPunct="1">
        <a:defRPr sz="8700" kern="1200">
          <a:solidFill>
            <a:schemeClr val="tx1"/>
          </a:solidFill>
          <a:latin typeface="+mn-lt"/>
          <a:ea typeface="+mn-ea"/>
          <a:cs typeface="+mn-cs"/>
        </a:defRPr>
      </a:lvl3pPr>
      <a:lvl4pPr marL="6604117" algn="l" defTabSz="4402745" rtl="0" eaLnBrk="1" latinLnBrk="0" hangingPunct="1">
        <a:defRPr sz="8700" kern="1200">
          <a:solidFill>
            <a:schemeClr val="tx1"/>
          </a:solidFill>
          <a:latin typeface="+mn-lt"/>
          <a:ea typeface="+mn-ea"/>
          <a:cs typeface="+mn-cs"/>
        </a:defRPr>
      </a:lvl4pPr>
      <a:lvl5pPr marL="8805489" algn="l" defTabSz="4402745" rtl="0" eaLnBrk="1" latinLnBrk="0" hangingPunct="1">
        <a:defRPr sz="8700" kern="1200">
          <a:solidFill>
            <a:schemeClr val="tx1"/>
          </a:solidFill>
          <a:latin typeface="+mn-lt"/>
          <a:ea typeface="+mn-ea"/>
          <a:cs typeface="+mn-cs"/>
        </a:defRPr>
      </a:lvl5pPr>
      <a:lvl6pPr marL="11006861" algn="l" defTabSz="4402745" rtl="0" eaLnBrk="1" latinLnBrk="0" hangingPunct="1">
        <a:defRPr sz="8700" kern="1200">
          <a:solidFill>
            <a:schemeClr val="tx1"/>
          </a:solidFill>
          <a:latin typeface="+mn-lt"/>
          <a:ea typeface="+mn-ea"/>
          <a:cs typeface="+mn-cs"/>
        </a:defRPr>
      </a:lvl6pPr>
      <a:lvl7pPr marL="13208234" algn="l" defTabSz="4402745" rtl="0" eaLnBrk="1" latinLnBrk="0" hangingPunct="1">
        <a:defRPr sz="8700" kern="1200">
          <a:solidFill>
            <a:schemeClr val="tx1"/>
          </a:solidFill>
          <a:latin typeface="+mn-lt"/>
          <a:ea typeface="+mn-ea"/>
          <a:cs typeface="+mn-cs"/>
        </a:defRPr>
      </a:lvl7pPr>
      <a:lvl8pPr marL="15409606" algn="l" defTabSz="4402745" rtl="0" eaLnBrk="1" latinLnBrk="0" hangingPunct="1">
        <a:defRPr sz="8700" kern="1200">
          <a:solidFill>
            <a:schemeClr val="tx1"/>
          </a:solidFill>
          <a:latin typeface="+mn-lt"/>
          <a:ea typeface="+mn-ea"/>
          <a:cs typeface="+mn-cs"/>
        </a:defRPr>
      </a:lvl8pPr>
      <a:lvl9pPr marL="17610978" algn="l" defTabSz="4402745" rtl="0" eaLnBrk="1" latinLnBrk="0" hangingPunct="1">
        <a:defRPr sz="8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338" y="368344"/>
            <a:ext cx="4771059" cy="357134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76" r="26128"/>
          <a:stretch/>
        </p:blipFill>
        <p:spPr>
          <a:xfrm>
            <a:off x="31505623" y="500810"/>
            <a:ext cx="3565783" cy="343888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64238" y="8015001"/>
            <a:ext cx="34940749" cy="1015663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sz="6000" b="1" dirty="0">
                <a:latin typeface="Times New Roman" pitchFamily="18" charset="0"/>
                <a:cs typeface="Times New Roman" pitchFamily="18" charset="0"/>
              </a:rPr>
              <a:t>INDUSTRY SECTOR PROFILE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895582" y="9115489"/>
            <a:ext cx="7545592" cy="87033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IN" sz="5000" dirty="0">
                <a:latin typeface="+mj-lt"/>
              </a:rPr>
              <a:t>VISION &amp; ASPIRATION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64238" y="9154826"/>
            <a:ext cx="7311372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IN" sz="4800" dirty="0">
                <a:latin typeface="+mj-lt"/>
              </a:rPr>
              <a:t>HISTORY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469818" y="9117517"/>
            <a:ext cx="9449801" cy="86830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IN" sz="5000" dirty="0"/>
              <a:t> </a:t>
            </a:r>
            <a:r>
              <a:rPr lang="en-IN" sz="5000" dirty="0">
                <a:latin typeface="+mj-lt"/>
              </a:rPr>
              <a:t>ORGANIZATION &amp; STRUCTURE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4919619" y="9117517"/>
            <a:ext cx="10646117" cy="86830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IN" sz="5000" dirty="0">
                <a:latin typeface="+mj-lt"/>
              </a:rPr>
              <a:t>DESCRIPTION ABOUT THE INDUSTRY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51808" y="10210677"/>
            <a:ext cx="6936232" cy="574246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914400" indent="-495300">
              <a:buFont typeface="Arial" pitchFamily="34" charset="0"/>
              <a:buChar char="•"/>
            </a:pPr>
            <a:r>
              <a:rPr lang="en-IN" sz="4000" dirty="0">
                <a:latin typeface="Times New Roman" pitchFamily="18" charset="0"/>
                <a:cs typeface="Times New Roman" pitchFamily="18" charset="0"/>
              </a:rPr>
              <a:t>In 1993, Micro labs was founded by the late Shri. G.C Shurana to manufacture ethical pharmaceutical products with a manufacturing facility in Chennai</a:t>
            </a:r>
          </a:p>
          <a:p>
            <a:pPr marL="914400" indent="-495300">
              <a:buFont typeface="Arial" pitchFamily="34" charset="0"/>
              <a:buChar char="•"/>
            </a:pPr>
            <a:r>
              <a:rPr lang="en-IN" sz="4000" dirty="0">
                <a:latin typeface="Times New Roman" pitchFamily="18" charset="0"/>
                <a:cs typeface="Times New Roman" pitchFamily="18" charset="0"/>
              </a:rPr>
              <a:t>In 2011 Micro-Labs incorporated with USA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8302124" y="10324858"/>
            <a:ext cx="7473400" cy="567904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24" name="TextBox 23"/>
          <p:cNvSpPr txBox="1"/>
          <p:nvPr/>
        </p:nvSpPr>
        <p:spPr>
          <a:xfrm>
            <a:off x="8438604" y="10371591"/>
            <a:ext cx="700257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495300">
              <a:buFont typeface="Arial" pitchFamily="34" charset="0"/>
              <a:buChar char="•"/>
            </a:pP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Our </a:t>
            </a:r>
            <a:r>
              <a:rPr lang="en-US" sz="40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vision is built around a desire to not just be the best.</a:t>
            </a:r>
          </a:p>
          <a:p>
            <a:pPr marL="914400" indent="-495300">
              <a:buFont typeface="Arial" pitchFamily="34" charset="0"/>
              <a:buChar char="•"/>
            </a:pPr>
            <a:r>
              <a:rPr lang="en-US" sz="40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But a leader in the development, manufacture.</a:t>
            </a:r>
          </a:p>
          <a:p>
            <a:pPr marL="914400" indent="-495300">
              <a:buFont typeface="Arial" pitchFamily="34" charset="0"/>
              <a:buChar char="•"/>
            </a:pPr>
            <a:r>
              <a:rPr lang="en-US" sz="40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Sales of premium pharmaceutical products.</a:t>
            </a:r>
          </a:p>
          <a:p>
            <a:pPr marL="914400" indent="-495300">
              <a:buFont typeface="Arial" pitchFamily="34" charset="0"/>
              <a:buChar char="•"/>
            </a:pPr>
            <a:r>
              <a:rPr lang="en-US" sz="40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We wish to raise the flag of Micro Labs in India as well as abroad.</a:t>
            </a:r>
            <a:endParaRPr lang="en-IN" sz="4000" dirty="0">
              <a:solidFill>
                <a:schemeClr val="dk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25684260" y="10233746"/>
            <a:ext cx="9138858" cy="560521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Micro Labs Limited operates as a pharmaceutical company. </a:t>
            </a:r>
          </a:p>
          <a:p>
            <a:r>
              <a:rPr lang="en-US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Company manufactures and produces generic medicines and drugs for cardiology, diabetology, anti-invective, and ophthalmology.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16206651" y="10160438"/>
            <a:ext cx="8712968" cy="567852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Hierarchical </a:t>
            </a:r>
            <a:r>
              <a:rPr lang="en-IN" sz="40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Organization</a:t>
            </a:r>
            <a:r>
              <a:rPr lang="en-IN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structure i.e., Top to </a:t>
            </a:r>
            <a:r>
              <a:rPr lang="en-IN" sz="40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bottom</a:t>
            </a:r>
            <a:r>
              <a:rPr lang="en-IN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Employees are grouped with every employee having one clear supervisor.</a:t>
            </a:r>
            <a:endParaRPr lang="en-IN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236717" y="16262031"/>
            <a:ext cx="35268270" cy="1584176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6600" b="1" dirty="0">
                <a:latin typeface="Times New Roman" pitchFamily="18" charset="0"/>
                <a:cs typeface="Times New Roman" pitchFamily="18" charset="0"/>
              </a:rPr>
              <a:t>LEARNING &amp; VALUE ADDITION</a:t>
            </a:r>
          </a:p>
        </p:txBody>
      </p:sp>
      <p:sp>
        <p:nvSpPr>
          <p:cNvPr id="34" name="Flowchart: Alternate Process 33"/>
          <p:cNvSpPr/>
          <p:nvPr/>
        </p:nvSpPr>
        <p:spPr>
          <a:xfrm>
            <a:off x="297466" y="18131557"/>
            <a:ext cx="35268270" cy="1224136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6000" b="1" dirty="0">
                <a:latin typeface="Times New Roman" pitchFamily="18" charset="0"/>
                <a:cs typeface="Times New Roman" pitchFamily="18" charset="0"/>
              </a:rPr>
              <a:t>BRAND PLAN FOR LEVOSULPRIDE 75 MG SR IN MICRO-LABS LTD</a:t>
            </a:r>
            <a:r>
              <a:rPr lang="en-IN" sz="6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5" name="Round Same Side Corner Rectangle 34"/>
          <p:cNvSpPr/>
          <p:nvPr/>
        </p:nvSpPr>
        <p:spPr>
          <a:xfrm>
            <a:off x="661631" y="19715733"/>
            <a:ext cx="6150581" cy="8685870"/>
          </a:xfrm>
          <a:prstGeom prst="round2SameRect">
            <a:avLst/>
          </a:prstGeom>
          <a:solidFill>
            <a:srgbClr val="F9DFF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6000" b="1" dirty="0">
                <a:solidFill>
                  <a:schemeClr val="tx1"/>
                </a:solidFill>
              </a:rPr>
              <a:t> </a:t>
            </a:r>
            <a:r>
              <a:rPr lang="en-IN" sz="3600" b="1" u="sng" dirty="0">
                <a:solidFill>
                  <a:schemeClr val="tx1"/>
                </a:solidFill>
              </a:rPr>
              <a:t>Product Profile</a:t>
            </a:r>
          </a:p>
          <a:p>
            <a:pPr algn="ctr"/>
            <a:endParaRPr lang="en-IN" sz="3600" b="1" u="sng" dirty="0">
              <a:solidFill>
                <a:schemeClr val="tx1"/>
              </a:solidFill>
            </a:endParaRPr>
          </a:p>
          <a:p>
            <a:pPr marL="1143000" indent="-1143000">
              <a:buFont typeface="Arial" pitchFamily="34" charset="0"/>
              <a:buChar char="•"/>
            </a:pPr>
            <a:r>
              <a:rPr lang="en-IN" sz="3000" b="1" dirty="0">
                <a:solidFill>
                  <a:schemeClr val="tx1"/>
                </a:solidFill>
              </a:rPr>
              <a:t>It is a typical anti psychotic drug,</a:t>
            </a:r>
          </a:p>
          <a:p>
            <a:pPr marL="1143000" indent="-1143000">
              <a:buFont typeface="Arial" pitchFamily="34" charset="0"/>
              <a:buChar char="•"/>
            </a:pPr>
            <a:r>
              <a:rPr lang="en-IN" sz="3000" b="1" dirty="0">
                <a:solidFill>
                  <a:schemeClr val="tx1"/>
                </a:solidFill>
              </a:rPr>
              <a:t>It treats psychiatric condition, vertigo, dipression,hallucination,schizoprenia</a:t>
            </a:r>
          </a:p>
          <a:p>
            <a:pPr marL="1143000" indent="-1143000">
              <a:buFont typeface="Arial" pitchFamily="34" charset="0"/>
              <a:buChar char="•"/>
            </a:pPr>
            <a:r>
              <a:rPr lang="en-US" sz="3000" b="1" dirty="0">
                <a:solidFill>
                  <a:schemeClr val="tx1"/>
                </a:solidFill>
                <a:cs typeface="Times New Roman" pitchFamily="18" charset="0"/>
              </a:rPr>
              <a:t>It can also treat digestive issues like GERD, IBS, indigestion, and incessant heartburn</a:t>
            </a:r>
          </a:p>
          <a:p>
            <a:pPr algn="ctr"/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37" name="Round Same Side Corner Rectangle 36"/>
          <p:cNvSpPr/>
          <p:nvPr/>
        </p:nvSpPr>
        <p:spPr>
          <a:xfrm>
            <a:off x="7440385" y="19715733"/>
            <a:ext cx="6644635" cy="8685870"/>
          </a:xfrm>
          <a:prstGeom prst="round2SameRect">
            <a:avLst/>
          </a:prstGeom>
          <a:solidFill>
            <a:srgbClr val="F9DFF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3600" b="1" u="sng" dirty="0">
                <a:solidFill>
                  <a:schemeClr val="tx1"/>
                </a:solidFill>
              </a:rPr>
              <a:t>Market Trends</a:t>
            </a:r>
          </a:p>
          <a:p>
            <a:pPr algn="ctr"/>
            <a:endParaRPr lang="en-IN" sz="3600" b="1" u="sng" dirty="0">
              <a:solidFill>
                <a:schemeClr val="tx1"/>
              </a:solidFill>
            </a:endParaRPr>
          </a:p>
          <a:p>
            <a:r>
              <a:rPr lang="en-IN" sz="3200" dirty="0">
                <a:solidFill>
                  <a:schemeClr val="tx1"/>
                </a:solidFill>
              </a:rPr>
              <a:t>Total population of INDIA 139cr.(Estimated 2021).</a:t>
            </a:r>
          </a:p>
          <a:p>
            <a:r>
              <a:rPr lang="en-IN" sz="3200" dirty="0">
                <a:solidFill>
                  <a:schemeClr val="tx1"/>
                </a:solidFill>
              </a:rPr>
              <a:t>Current adult population is 86cr</a:t>
            </a:r>
          </a:p>
          <a:p>
            <a:r>
              <a:rPr lang="en-IN" sz="3200" dirty="0">
                <a:solidFill>
                  <a:schemeClr val="tx1"/>
                </a:solidFill>
              </a:rPr>
              <a:t>Health Insurance covered 70cr</a:t>
            </a:r>
          </a:p>
          <a:p>
            <a:r>
              <a:rPr lang="en-IN" sz="3200" dirty="0">
                <a:solidFill>
                  <a:schemeClr val="tx1"/>
                </a:solidFill>
              </a:rPr>
              <a:t>Business implication</a:t>
            </a:r>
          </a:p>
          <a:p>
            <a:r>
              <a:rPr lang="en-IN" sz="3200" dirty="0">
                <a:solidFill>
                  <a:schemeClr val="tx1"/>
                </a:solidFill>
              </a:rPr>
              <a:t>Increment in the Health budget will increase health awareness</a:t>
            </a:r>
          </a:p>
          <a:p>
            <a:r>
              <a:rPr lang="en-IN" sz="3200" dirty="0">
                <a:solidFill>
                  <a:schemeClr val="tx1"/>
                </a:solidFill>
              </a:rPr>
              <a:t>Due to health insurance patient spending on diagnosis and treatment will increase.</a:t>
            </a:r>
          </a:p>
          <a:p>
            <a:pPr algn="ctr"/>
            <a:endParaRPr lang="en-IN" sz="3000" b="1" u="sng" dirty="0">
              <a:solidFill>
                <a:schemeClr val="tx1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073760" y="417589"/>
            <a:ext cx="16777864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  <p:sp>
        <p:nvSpPr>
          <p:cNvPr id="39" name="TextBox 38"/>
          <p:cNvSpPr txBox="1"/>
          <p:nvPr/>
        </p:nvSpPr>
        <p:spPr>
          <a:xfrm>
            <a:off x="6452172" y="417589"/>
            <a:ext cx="23402600" cy="403187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pPr algn="ctr"/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anose="02020603050405020304" pitchFamily="18" charset="0"/>
            </a:endParaRPr>
          </a:p>
          <a:p>
            <a:pPr algn="ctr"/>
            <a:r>
              <a:rPr lang="en-US" sz="8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BRAND PLAN AND MARKETING STRATEGIES OF LATANOPROST SOLUTION IN MICRO LABS LTD</a:t>
            </a:r>
            <a:r>
              <a:rPr lang="en-US" sz="8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</a:t>
            </a:r>
          </a:p>
          <a:p>
            <a:pPr algn="ctr"/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1141804" y="5041195"/>
            <a:ext cx="1368131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Name of Organization Mentor- Mr.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Tavinder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Singh</a:t>
            </a:r>
          </a:p>
          <a:p>
            <a:pPr algn="r"/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Organization Name- Micro Labs Ltd.</a:t>
            </a:r>
          </a:p>
          <a:p>
            <a:pPr algn="r"/>
            <a:endParaRPr lang="en-IN" sz="4200" dirty="0"/>
          </a:p>
        </p:txBody>
      </p:sp>
      <p:sp>
        <p:nvSpPr>
          <p:cNvPr id="42" name="Round Same Side Corner Rectangle 41"/>
          <p:cNvSpPr/>
          <p:nvPr/>
        </p:nvSpPr>
        <p:spPr>
          <a:xfrm>
            <a:off x="564238" y="28873658"/>
            <a:ext cx="15211286" cy="592232"/>
          </a:xfrm>
          <a:prstGeom prst="round2Same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3000" dirty="0">
                <a:solidFill>
                  <a:schemeClr val="tx1"/>
                </a:solidFill>
              </a:rPr>
              <a:t>Positioning</a:t>
            </a:r>
          </a:p>
        </p:txBody>
      </p:sp>
      <p:graphicFrame>
        <p:nvGraphicFramePr>
          <p:cNvPr id="43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8016292"/>
              </p:ext>
            </p:extLst>
          </p:nvPr>
        </p:nvGraphicFramePr>
        <p:xfrm>
          <a:off x="564238" y="29580829"/>
          <a:ext cx="15272872" cy="684076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70482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246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IN" sz="3000" dirty="0"/>
                        <a:t>ELEMENTS </a:t>
                      </a:r>
                      <a:endParaRPr lang="en-IN" sz="3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3000" dirty="0"/>
                        <a:t>Details</a:t>
                      </a:r>
                      <a:endParaRPr lang="en-IN" sz="3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3478">
                <a:tc>
                  <a:txBody>
                    <a:bodyPr/>
                    <a:lstStyle/>
                    <a:p>
                      <a:pPr algn="ctr"/>
                      <a:r>
                        <a:rPr lang="en-IN" sz="3000" dirty="0"/>
                        <a:t>BRAND NAME</a:t>
                      </a:r>
                      <a:endParaRPr lang="en-IN" sz="3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3000" dirty="0"/>
                        <a:t>Levosulpiride</a:t>
                      </a:r>
                      <a:r>
                        <a:rPr lang="en-IN" sz="3000" baseline="0" dirty="0"/>
                        <a:t> 75mg Sr</a:t>
                      </a:r>
                      <a:endParaRPr lang="en-IN" sz="3000" baseline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3478">
                <a:tc>
                  <a:txBody>
                    <a:bodyPr/>
                    <a:lstStyle/>
                    <a:p>
                      <a:pPr algn="ctr"/>
                      <a:r>
                        <a:rPr lang="en-IN" sz="3000" dirty="0"/>
                        <a:t>MARKET DEFINITION</a:t>
                      </a:r>
                      <a:endParaRPr lang="en-IN" sz="3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3000" dirty="0"/>
                        <a:t>Anti Psychotic Drug</a:t>
                      </a:r>
                      <a:endParaRPr lang="en-IN" sz="3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06376">
                <a:tc>
                  <a:txBody>
                    <a:bodyPr/>
                    <a:lstStyle/>
                    <a:p>
                      <a:pPr algn="ctr"/>
                      <a:r>
                        <a:rPr lang="en-IN" sz="3000" dirty="0"/>
                        <a:t>CUSTOMER TARGETS</a:t>
                      </a:r>
                      <a:endParaRPr lang="en-IN" sz="3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3000" dirty="0"/>
                        <a:t>Depressed</a:t>
                      </a:r>
                      <a:r>
                        <a:rPr lang="en-IN" sz="3000" baseline="0" dirty="0"/>
                        <a:t> , Anxiety Disorder , Indigestion patient</a:t>
                      </a:r>
                      <a:endParaRPr lang="en-IN" sz="3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77417">
                <a:tc>
                  <a:txBody>
                    <a:bodyPr/>
                    <a:lstStyle/>
                    <a:p>
                      <a:pPr algn="ctr"/>
                      <a:r>
                        <a:rPr lang="en-IN" sz="3000" dirty="0"/>
                        <a:t>INSIGHTS</a:t>
                      </a:r>
                      <a:endParaRPr lang="en-IN" sz="3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3000" dirty="0"/>
                        <a:t>Treat the</a:t>
                      </a:r>
                      <a:r>
                        <a:rPr lang="en-IN" sz="3000" baseline="0" dirty="0"/>
                        <a:t> Psychiatric problem as well as digestion related problem</a:t>
                      </a:r>
                      <a:endParaRPr lang="en-IN" sz="3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06376">
                <a:tc>
                  <a:txBody>
                    <a:bodyPr/>
                    <a:lstStyle/>
                    <a:p>
                      <a:pPr algn="ctr"/>
                      <a:r>
                        <a:rPr lang="en-IN" sz="3000" dirty="0"/>
                        <a:t>METABOLISM</a:t>
                      </a:r>
                      <a:endParaRPr lang="en-IN" sz="3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kern="1200" dirty="0">
                          <a:effectLst/>
                        </a:rPr>
                        <a:t>Hepatic metabolism by the CYP2D6 enzyme</a:t>
                      </a:r>
                      <a:endParaRPr lang="en-IN" sz="30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6742">
                <a:tc>
                  <a:txBody>
                    <a:bodyPr/>
                    <a:lstStyle/>
                    <a:p>
                      <a:pPr algn="ctr"/>
                      <a:r>
                        <a:rPr lang="en-IN" sz="3000" dirty="0"/>
                        <a:t>DURATION OF ACTION</a:t>
                      </a:r>
                      <a:endParaRPr lang="en-IN" sz="3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3000" dirty="0"/>
                        <a:t>&gt;</a:t>
                      </a:r>
                      <a:r>
                        <a:rPr lang="en-IN" sz="3000" baseline="0" dirty="0"/>
                        <a:t> 1day</a:t>
                      </a:r>
                      <a:endParaRPr lang="en-IN" sz="3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078253">
                <a:tc>
                  <a:txBody>
                    <a:bodyPr/>
                    <a:lstStyle/>
                    <a:p>
                      <a:pPr algn="ctr"/>
                      <a:r>
                        <a:rPr lang="en-IN" sz="3000" dirty="0"/>
                        <a:t>EXCRETION</a:t>
                      </a:r>
                      <a:endParaRPr lang="en-IN" sz="3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3000" dirty="0"/>
                        <a:t>Kidney</a:t>
                      </a:r>
                      <a:endParaRPr lang="en-IN" sz="3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5" name="TextBox 44"/>
          <p:cNvSpPr txBox="1"/>
          <p:nvPr/>
        </p:nvSpPr>
        <p:spPr>
          <a:xfrm>
            <a:off x="14661084" y="19715733"/>
            <a:ext cx="11023176" cy="55399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sz="3000" b="1" dirty="0"/>
              <a:t>SWAT ANALYSIS</a:t>
            </a: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82364" y="36781629"/>
            <a:ext cx="9383372" cy="6624735"/>
          </a:xfrm>
          <a:prstGeom prst="rect">
            <a:avLst/>
          </a:prstGeom>
        </p:spPr>
      </p:pic>
      <p:graphicFrame>
        <p:nvGraphicFramePr>
          <p:cNvPr id="51" name="Table 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5611199"/>
              </p:ext>
            </p:extLst>
          </p:nvPr>
        </p:nvGraphicFramePr>
        <p:xfrm>
          <a:off x="14661084" y="20476803"/>
          <a:ext cx="11106092" cy="81247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5530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530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31737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endParaRPr lang="en-IN" sz="3100" b="0" u="sng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IN" sz="3100" b="1" u="sng" dirty="0">
                          <a:solidFill>
                            <a:schemeClr val="tx1"/>
                          </a:solidFill>
                        </a:rPr>
                        <a:t>STRENGTH</a:t>
                      </a:r>
                    </a:p>
                    <a:p>
                      <a:pPr marL="0" indent="0" algn="ctr">
                        <a:buNone/>
                      </a:pPr>
                      <a:endParaRPr lang="en-IN" sz="3000" b="0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IN" sz="3000" b="0" dirty="0">
                          <a:solidFill>
                            <a:schemeClr val="tx1"/>
                          </a:solidFill>
                        </a:rPr>
                        <a:t>Dosage is OD</a:t>
                      </a:r>
                    </a:p>
                    <a:p>
                      <a:pPr marL="0" indent="0" algn="ctr">
                        <a:buNone/>
                      </a:pPr>
                      <a:r>
                        <a:rPr lang="en-IN" sz="3000" b="0" dirty="0">
                          <a:solidFill>
                            <a:schemeClr val="tx1"/>
                          </a:solidFill>
                        </a:rPr>
                        <a:t>  Dosages Forms are Tablet , Capsule </a:t>
                      </a:r>
                    </a:p>
                    <a:p>
                      <a:endParaRPr lang="en-IN" sz="3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3000" u="sng" dirty="0"/>
                    </a:p>
                    <a:p>
                      <a:pPr algn="ctr"/>
                      <a:r>
                        <a:rPr lang="en-IN" sz="3000" b="1" u="sng" dirty="0">
                          <a:solidFill>
                            <a:schemeClr val="tx1"/>
                          </a:solidFill>
                        </a:rPr>
                        <a:t>WEAKNESS</a:t>
                      </a:r>
                    </a:p>
                    <a:p>
                      <a:pPr algn="ctr"/>
                      <a:endParaRPr lang="en-IN" sz="3000" b="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IN" sz="3000" b="0" dirty="0">
                          <a:solidFill>
                            <a:schemeClr val="tx1"/>
                          </a:solidFill>
                        </a:rPr>
                        <a:t>Available in market As a combination Drug </a:t>
                      </a:r>
                    </a:p>
                    <a:p>
                      <a:pPr algn="ctr"/>
                      <a:r>
                        <a:rPr lang="en-IN" sz="3000" b="0" dirty="0">
                          <a:solidFill>
                            <a:schemeClr val="tx1"/>
                          </a:solidFill>
                        </a:rPr>
                        <a:t>High Price</a:t>
                      </a:r>
                    </a:p>
                    <a:p>
                      <a:endParaRPr lang="en-I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E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4195">
                <a:tc>
                  <a:txBody>
                    <a:bodyPr/>
                    <a:lstStyle/>
                    <a:p>
                      <a:pPr algn="ctr"/>
                      <a:endParaRPr lang="en-IN" sz="3100" dirty="0"/>
                    </a:p>
                    <a:p>
                      <a:pPr algn="ctr"/>
                      <a:r>
                        <a:rPr lang="en-IN" sz="3100" b="1" u="sng" dirty="0"/>
                        <a:t>THREATS</a:t>
                      </a:r>
                    </a:p>
                    <a:p>
                      <a:pPr algn="ctr"/>
                      <a:endParaRPr lang="en-IN" sz="3100" b="1" u="sng" dirty="0"/>
                    </a:p>
                    <a:p>
                      <a:pPr algn="ctr"/>
                      <a:r>
                        <a:rPr lang="en-IN" sz="3000" dirty="0"/>
                        <a:t>History of Neuroendocrine tumour Weight Gain</a:t>
                      </a:r>
                    </a:p>
                    <a:p>
                      <a:pPr algn="ctr"/>
                      <a:r>
                        <a:rPr lang="en-IN" sz="3000" dirty="0"/>
                        <a:t>The increased prolactin level in blood</a:t>
                      </a:r>
                    </a:p>
                    <a:p>
                      <a:endParaRPr lang="en-IN" sz="3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40274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3000" dirty="0"/>
                    </a:p>
                    <a:p>
                      <a:pPr marL="0" marR="0" indent="0" algn="ctr" defTabSz="440274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3100" b="1" u="sng" dirty="0"/>
                        <a:t>OPPORTUNITY</a:t>
                      </a:r>
                    </a:p>
                    <a:p>
                      <a:pPr marL="0" marR="0" indent="0" algn="ctr" defTabSz="440274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3100" b="1" u="sng" dirty="0"/>
                    </a:p>
                    <a:p>
                      <a:pPr marL="0" marR="0" indent="0" algn="ctr" defTabSz="440274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3000" dirty="0"/>
                        <a:t> Less competitors</a:t>
                      </a:r>
                    </a:p>
                    <a:p>
                      <a:endParaRPr lang="en-IN" sz="6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54" name="Table 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1788410"/>
              </p:ext>
            </p:extLst>
          </p:nvPr>
        </p:nvGraphicFramePr>
        <p:xfrm>
          <a:off x="16206651" y="29796853"/>
          <a:ext cx="12370062" cy="65958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28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164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123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283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69419">
                <a:tc>
                  <a:txBody>
                    <a:bodyPr/>
                    <a:lstStyle/>
                    <a:p>
                      <a:pPr algn="ctr"/>
                      <a:r>
                        <a:rPr lang="en-IN" sz="3000" dirty="0">
                          <a:solidFill>
                            <a:schemeClr val="tx1"/>
                          </a:solidFill>
                        </a:rPr>
                        <a:t>SL 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3000" dirty="0">
                          <a:solidFill>
                            <a:schemeClr val="tx1"/>
                          </a:solidFill>
                        </a:rPr>
                        <a:t>BRAND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3000" dirty="0">
                          <a:solidFill>
                            <a:schemeClr val="tx1"/>
                          </a:solidFill>
                        </a:rPr>
                        <a:t>COMPANY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3000" dirty="0">
                          <a:solidFill>
                            <a:schemeClr val="tx1"/>
                          </a:solidFill>
                        </a:rPr>
                        <a:t>PRICE</a:t>
                      </a:r>
                    </a:p>
                    <a:p>
                      <a:pPr algn="ctr"/>
                      <a:endParaRPr lang="en-IN" sz="3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59799">
                <a:tc>
                  <a:txBody>
                    <a:bodyPr/>
                    <a:lstStyle/>
                    <a:p>
                      <a:pPr algn="ctr"/>
                      <a:r>
                        <a:rPr lang="en-IN" sz="30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3000" dirty="0">
                          <a:solidFill>
                            <a:schemeClr val="tx1"/>
                          </a:solidFill>
                        </a:rPr>
                        <a:t>Neopride 75 mg SR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3000" dirty="0">
                          <a:solidFill>
                            <a:schemeClr val="tx1"/>
                          </a:solidFill>
                        </a:rPr>
                        <a:t>Intas Pharmaceuticals</a:t>
                      </a:r>
                    </a:p>
                    <a:p>
                      <a:pPr algn="ctr"/>
                      <a:endParaRPr lang="en-IN" sz="3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3000" dirty="0">
                          <a:solidFill>
                            <a:schemeClr val="tx1"/>
                          </a:solidFill>
                        </a:rPr>
                        <a:t>RS-178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59799">
                <a:tc>
                  <a:txBody>
                    <a:bodyPr/>
                    <a:lstStyle/>
                    <a:p>
                      <a:pPr algn="ctr"/>
                      <a:r>
                        <a:rPr lang="en-IN" sz="30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3000" dirty="0">
                          <a:solidFill>
                            <a:schemeClr val="tx1"/>
                          </a:solidFill>
                        </a:rPr>
                        <a:t>Levazeo 75mg SR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3000" dirty="0">
                          <a:solidFill>
                            <a:schemeClr val="tx1"/>
                          </a:solidFill>
                        </a:rPr>
                        <a:t>Intas Pharmaceuticals</a:t>
                      </a:r>
                    </a:p>
                    <a:p>
                      <a:pPr algn="ctr"/>
                      <a:endParaRPr lang="en-IN" sz="3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3000" dirty="0">
                          <a:solidFill>
                            <a:schemeClr val="tx1"/>
                          </a:solidFill>
                        </a:rPr>
                        <a:t>RS-208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64609">
                <a:tc>
                  <a:txBody>
                    <a:bodyPr/>
                    <a:lstStyle/>
                    <a:p>
                      <a:pPr algn="ctr"/>
                      <a:r>
                        <a:rPr lang="en-IN" sz="30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3000" dirty="0">
                          <a:solidFill>
                            <a:schemeClr val="tx1"/>
                          </a:solidFill>
                        </a:rPr>
                        <a:t>Levagastrol OD 75mg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3000" dirty="0">
                          <a:solidFill>
                            <a:schemeClr val="tx1"/>
                          </a:solidFill>
                        </a:rPr>
                        <a:t>Alembic Pharma</a:t>
                      </a:r>
                    </a:p>
                    <a:p>
                      <a:pPr algn="ctr"/>
                      <a:endParaRPr lang="en-IN" sz="3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3000" dirty="0">
                          <a:solidFill>
                            <a:schemeClr val="tx1"/>
                          </a:solidFill>
                        </a:rPr>
                        <a:t>RS-215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IN" sz="30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3000" dirty="0">
                          <a:solidFill>
                            <a:schemeClr val="tx1"/>
                          </a:solidFill>
                        </a:rPr>
                        <a:t>Lesuride OD 75mg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3000" dirty="0">
                          <a:solidFill>
                            <a:schemeClr val="tx1"/>
                          </a:solidFill>
                        </a:rPr>
                        <a:t>Sun pharma</a:t>
                      </a:r>
                    </a:p>
                    <a:p>
                      <a:pPr algn="ctr"/>
                      <a:endParaRPr lang="en-IN" sz="3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3000" dirty="0">
                          <a:solidFill>
                            <a:schemeClr val="tx1"/>
                          </a:solidFill>
                        </a:rPr>
                        <a:t>RS-185.30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5" name="TextBox 54"/>
          <p:cNvSpPr txBox="1"/>
          <p:nvPr/>
        </p:nvSpPr>
        <p:spPr>
          <a:xfrm>
            <a:off x="16206651" y="28873658"/>
            <a:ext cx="12207961" cy="55399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N" sz="3000"/>
              <a:t>MARKET COMPETITORS</a:t>
            </a:r>
            <a:endParaRPr lang="en-IN" sz="3000" dirty="0"/>
          </a:p>
        </p:txBody>
      </p:sp>
      <p:pic>
        <p:nvPicPr>
          <p:cNvPr id="56" name="Picture 5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88397" y="28873658"/>
            <a:ext cx="6527444" cy="7547932"/>
          </a:xfrm>
          <a:prstGeom prst="rect">
            <a:avLst/>
          </a:prstGeom>
        </p:spPr>
      </p:pic>
      <p:sp>
        <p:nvSpPr>
          <p:cNvPr id="57" name="TextBox 56"/>
          <p:cNvSpPr txBox="1"/>
          <p:nvPr/>
        </p:nvSpPr>
        <p:spPr>
          <a:xfrm>
            <a:off x="564238" y="4975285"/>
            <a:ext cx="1651792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By - Koushik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hosh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Roll no-0311 MBA Pharmaceutical Management </a:t>
            </a:r>
          </a:p>
          <a:p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Under the Guidance of – Dr Sudhinder Singh Chowhan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564238" y="36698588"/>
            <a:ext cx="9344318" cy="55399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N" sz="3000" dirty="0"/>
              <a:t>PRACTICAL &amp;  THEORITICAL EXPOSER</a:t>
            </a:r>
          </a:p>
        </p:txBody>
      </p:sp>
      <p:sp>
        <p:nvSpPr>
          <p:cNvPr id="59" name="Rounded Rectangle 58"/>
          <p:cNvSpPr/>
          <p:nvPr/>
        </p:nvSpPr>
        <p:spPr>
          <a:xfrm>
            <a:off x="721113" y="37496250"/>
            <a:ext cx="9187444" cy="30243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900" dirty="0">
                <a:solidFill>
                  <a:schemeClr val="tx1"/>
                </a:solidFill>
              </a:rPr>
              <a:t>Subjects like request exploration, pharmaceutical marketing were enforced on practical grounds which are a part of syllabus.</a:t>
            </a:r>
            <a:br>
              <a:rPr lang="en-US" sz="2900" dirty="0">
                <a:solidFill>
                  <a:schemeClr val="tx1"/>
                </a:solidFill>
              </a:rPr>
            </a:br>
            <a:r>
              <a:rPr lang="en-US" sz="2900" dirty="0">
                <a:solidFill>
                  <a:schemeClr val="tx1"/>
                </a:solidFill>
              </a:rPr>
              <a:t>Gained practical knowledge of how a product revolves around a request.</a:t>
            </a:r>
            <a:br>
              <a:rPr lang="en-US" sz="2900" dirty="0">
                <a:solidFill>
                  <a:schemeClr val="tx1"/>
                </a:solidFill>
              </a:rPr>
            </a:br>
            <a:r>
              <a:rPr lang="en-US" sz="2900" dirty="0">
                <a:solidFill>
                  <a:schemeClr val="tx1"/>
                </a:solidFill>
              </a:rPr>
              <a:t>Check up on the brand equity and its sourcing</a:t>
            </a:r>
            <a:endParaRPr lang="en-IN" sz="2900" dirty="0">
              <a:solidFill>
                <a:schemeClr val="tx1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10448616" y="36698588"/>
            <a:ext cx="8424936" cy="55399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N" sz="3000" dirty="0"/>
              <a:t>CHALLENGES</a:t>
            </a:r>
          </a:p>
        </p:txBody>
      </p:sp>
      <p:sp>
        <p:nvSpPr>
          <p:cNvPr id="61" name="Flowchart: Alternate Process 60"/>
          <p:cNvSpPr/>
          <p:nvPr/>
        </p:nvSpPr>
        <p:spPr>
          <a:xfrm>
            <a:off x="10448616" y="37496250"/>
            <a:ext cx="8424936" cy="3024337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3000" dirty="0">
                <a:solidFill>
                  <a:schemeClr val="tx1"/>
                </a:solidFill>
              </a:rPr>
              <a:t>The drug Levosulpride 75 mg SR comes in two combinations out of which the single salt which is not being purchased by most of the pharmacist as it was a speciality drug</a:t>
            </a:r>
            <a:r>
              <a:rPr lang="en-IN" sz="3000" dirty="0"/>
              <a:t> </a:t>
            </a:r>
            <a:r>
              <a:rPr lang="en-IN" sz="3000" dirty="0">
                <a:solidFill>
                  <a:schemeClr val="tx1"/>
                </a:solidFill>
              </a:rPr>
              <a:t> and the combination drug  was facing heavy competition from alternative composition. </a:t>
            </a:r>
          </a:p>
        </p:txBody>
      </p:sp>
      <p:sp>
        <p:nvSpPr>
          <p:cNvPr id="63" name="Round Same Side Corner Rectangle 62"/>
          <p:cNvSpPr/>
          <p:nvPr/>
        </p:nvSpPr>
        <p:spPr>
          <a:xfrm>
            <a:off x="25894332" y="19715733"/>
            <a:ext cx="9521509" cy="553998"/>
          </a:xfrm>
          <a:prstGeom prst="round2Same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DISEASE PREVALENCE</a:t>
            </a:r>
            <a:endParaRPr lang="en-IN" sz="3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25894332" y="20507821"/>
            <a:ext cx="9610655" cy="193899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000" dirty="0"/>
              <a:t> A total of 66.4% patients were treated with 75 mg levosulpiride and 33.6% with 50 mg/day. At the 15-day visit, a decrease greater than 50% in the global symptom score was observed.</a:t>
            </a:r>
            <a:endParaRPr lang="en-IN" sz="3000" dirty="0"/>
          </a:p>
        </p:txBody>
      </p:sp>
      <p:sp>
        <p:nvSpPr>
          <p:cNvPr id="67" name="Rectangle 66"/>
          <p:cNvSpPr/>
          <p:nvPr/>
        </p:nvSpPr>
        <p:spPr>
          <a:xfrm>
            <a:off x="19269596" y="36698588"/>
            <a:ext cx="6912768" cy="55399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USEFULNESS OF INTERNSHIP</a:t>
            </a:r>
          </a:p>
        </p:txBody>
      </p:sp>
      <p:sp>
        <p:nvSpPr>
          <p:cNvPr id="68" name="Flowchart: Alternate Process 67"/>
          <p:cNvSpPr/>
          <p:nvPr/>
        </p:nvSpPr>
        <p:spPr>
          <a:xfrm>
            <a:off x="19269596" y="37496249"/>
            <a:ext cx="6912768" cy="5910115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 for me, I felt after working with micro labs that it made me realize how important theoretical exposure and learning are.</a:t>
            </a:r>
          </a:p>
          <a:p>
            <a:pPr algn="just"/>
            <a:endParaRPr 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Additionally, this training made me more aware of the dynamics of the real corporate world and how flexibility, planning, and consistency are crucial to success</a:t>
            </a:r>
            <a:endParaRPr lang="en-IN" sz="3000" dirty="0">
              <a:solidFill>
                <a:schemeClr val="tx1"/>
              </a:solidFill>
            </a:endParaRPr>
          </a:p>
        </p:txBody>
      </p:sp>
      <p:sp>
        <p:nvSpPr>
          <p:cNvPr id="69" name="Flowchart: Alternate Process 68"/>
          <p:cNvSpPr/>
          <p:nvPr/>
        </p:nvSpPr>
        <p:spPr>
          <a:xfrm>
            <a:off x="997566" y="40676746"/>
            <a:ext cx="17821980" cy="576064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IN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OUTCOME </a:t>
            </a:r>
          </a:p>
        </p:txBody>
      </p:sp>
      <p:sp>
        <p:nvSpPr>
          <p:cNvPr id="70" name="Flowchart: Alternate Process 69"/>
          <p:cNvSpPr/>
          <p:nvPr/>
        </p:nvSpPr>
        <p:spPr>
          <a:xfrm>
            <a:off x="997566" y="41468833"/>
            <a:ext cx="17875986" cy="1937531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3000" dirty="0">
                <a:solidFill>
                  <a:schemeClr val="tx1"/>
                </a:solidFill>
              </a:rPr>
              <a:t>During the internship  that how alternative compositions can effect  the other salts treating the same indication.</a:t>
            </a:r>
          </a:p>
        </p:txBody>
      </p:sp>
      <p:sp>
        <p:nvSpPr>
          <p:cNvPr id="71" name="Flowchart: Alternate Process 70"/>
          <p:cNvSpPr/>
          <p:nvPr/>
        </p:nvSpPr>
        <p:spPr>
          <a:xfrm>
            <a:off x="26123035" y="22956093"/>
            <a:ext cx="9233477" cy="576064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CAMPAIGN</a:t>
            </a:r>
            <a:endParaRPr lang="en-IN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" name="Flowchart: Alternate Process 71"/>
          <p:cNvSpPr/>
          <p:nvPr/>
        </p:nvSpPr>
        <p:spPr>
          <a:xfrm>
            <a:off x="26243112" y="24088767"/>
            <a:ext cx="9322624" cy="4342935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IN" sz="3000" dirty="0">
              <a:solidFill>
                <a:schemeClr val="tx1"/>
              </a:solidFill>
            </a:endParaRPr>
          </a:p>
          <a:p>
            <a:pPr marL="372895" indent="-372895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Literature</a:t>
            </a:r>
          </a:p>
          <a:p>
            <a:pPr marL="372895" indent="-372895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Webinars </a:t>
            </a:r>
          </a:p>
          <a:p>
            <a:pPr marL="372895" indent="-372895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Customized inputs</a:t>
            </a:r>
          </a:p>
          <a:p>
            <a:pPr marL="372895" indent="-372895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Brand Campaigns</a:t>
            </a:r>
          </a:p>
          <a:p>
            <a:endParaRPr lang="en-IN" sz="3000" dirty="0">
              <a:solidFill>
                <a:schemeClr val="tx1"/>
              </a:solidFill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26758429" y="24058669"/>
            <a:ext cx="35753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000" b="1" u="sng" dirty="0"/>
              <a:t>Communication with a doctor-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31505622" y="24228909"/>
            <a:ext cx="3575359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000" b="1" u="sng" dirty="0"/>
              <a:t>Proposed input</a:t>
            </a:r>
          </a:p>
          <a:p>
            <a:pPr algn="ctr"/>
            <a:endParaRPr lang="en-IN" sz="3000" b="1" u="sng" dirty="0"/>
          </a:p>
          <a:p>
            <a:pPr marL="372895" indent="-372895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Customized diary</a:t>
            </a:r>
          </a:p>
          <a:p>
            <a:pPr marL="372895" indent="-372895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Customized pens </a:t>
            </a:r>
          </a:p>
          <a:p>
            <a:pPr marL="372895" indent="-372895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Customized</a:t>
            </a:r>
            <a:endParaRPr lang="en-IN" sz="3000" b="1" dirty="0"/>
          </a:p>
        </p:txBody>
      </p:sp>
    </p:spTree>
    <p:extLst>
      <p:ext uri="{BB962C8B-B14F-4D97-AF65-F5344CB8AC3E}">
        <p14:creationId xmlns:p14="http://schemas.microsoft.com/office/powerpoint/2010/main" val="24010852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1411</TotalTime>
  <Words>636</Words>
  <Application>Microsoft Office PowerPoint</Application>
  <PresentationFormat>Custom</PresentationFormat>
  <Paragraphs>118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Sudhinder Singh Chowhan</cp:lastModifiedBy>
  <cp:revision>43</cp:revision>
  <dcterms:created xsi:type="dcterms:W3CDTF">2022-06-09T07:31:42Z</dcterms:created>
  <dcterms:modified xsi:type="dcterms:W3CDTF">2022-06-10T07:15:06Z</dcterms:modified>
</cp:coreProperties>
</file>