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FFFFCC"/>
    <a:srgbClr val="00FF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79641-7851-4550-83B1-E45BBDAEC05D}" v="84" dt="2022-06-07T10:47:22.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50" autoAdjust="0"/>
    <p:restoredTop sz="94660"/>
  </p:normalViewPr>
  <p:slideViewPr>
    <p:cSldViewPr snapToGrid="0">
      <p:cViewPr>
        <p:scale>
          <a:sx n="100" d="100"/>
          <a:sy n="100" d="100"/>
        </p:scale>
        <p:origin x="71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Downloads\mumu.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DA</a:t>
            </a:r>
            <a:r>
              <a:rPr lang="en-US" baseline="0"/>
              <a:t> Status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solidFill>
            <a:ln>
              <a:noFill/>
            </a:ln>
            <a:effectLst/>
            <a:sp3d/>
          </c:spPr>
          <c:invertIfNegative val="0"/>
          <c:cat>
            <c:strRef>
              <c:f>Sheet1!$A$2:$A$4</c:f>
              <c:strCache>
                <c:ptCount val="3"/>
                <c:pt idx="0">
                  <c:v>pass </c:v>
                </c:pt>
                <c:pt idx="1">
                  <c:v>fail</c:v>
                </c:pt>
                <c:pt idx="2">
                  <c:v>query</c:v>
                </c:pt>
              </c:strCache>
            </c:strRef>
          </c:cat>
          <c:val>
            <c:numRef>
              <c:f>Sheet1!$B$2:$B$4</c:f>
              <c:numCache>
                <c:formatCode>General</c:formatCode>
                <c:ptCount val="3"/>
                <c:pt idx="0">
                  <c:v>11</c:v>
                </c:pt>
                <c:pt idx="1">
                  <c:v>5</c:v>
                </c:pt>
                <c:pt idx="2">
                  <c:v>22</c:v>
                </c:pt>
              </c:numCache>
            </c:numRef>
          </c:val>
          <c:extLst>
            <c:ext xmlns:c16="http://schemas.microsoft.com/office/drawing/2014/chart" uri="{C3380CC4-5D6E-409C-BE32-E72D297353CC}">
              <c16:uniqueId val="{00000000-4ACB-4C66-8E52-A06F033EF6BC}"/>
            </c:ext>
          </c:extLst>
        </c:ser>
        <c:dLbls>
          <c:showLegendKey val="0"/>
          <c:showVal val="0"/>
          <c:showCatName val="0"/>
          <c:showSerName val="0"/>
          <c:showPercent val="0"/>
          <c:showBubbleSize val="0"/>
        </c:dLbls>
        <c:gapWidth val="150"/>
        <c:shape val="box"/>
        <c:axId val="2143308288"/>
        <c:axId val="2143308704"/>
        <c:axId val="220638160"/>
      </c:bar3DChart>
      <c:catAx>
        <c:axId val="21433082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3308704"/>
        <c:crosses val="autoZero"/>
        <c:auto val="1"/>
        <c:lblAlgn val="ctr"/>
        <c:lblOffset val="100"/>
        <c:noMultiLvlLbl val="0"/>
      </c:catAx>
      <c:valAx>
        <c:axId val="2143308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3308288"/>
        <c:crosses val="autoZero"/>
        <c:crossBetween val="between"/>
      </c:valAx>
      <c:serAx>
        <c:axId val="22063816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3308704"/>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895218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955720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899879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978563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58C65-8CCD-4298-966F-8986A57431D4}"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78682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A58C65-8CCD-4298-966F-8986A57431D4}"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71624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A58C65-8CCD-4298-966F-8986A57431D4}"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52023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A58C65-8CCD-4298-966F-8986A57431D4}"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353637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58C65-8CCD-4298-966F-8986A57431D4}" type="datetimeFigureOut">
              <a:rPr lang="en-IN" smtClean="0"/>
              <a:t>10-06-2022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776731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58C65-8CCD-4298-966F-8986A57431D4}"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408892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58C65-8CCD-4298-966F-8986A57431D4}"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271348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62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58C65-8CCD-4298-966F-8986A57431D4}" type="datetimeFigureOut">
              <a:rPr lang="en-IN" smtClean="0"/>
              <a:t>10-06-2022</a:t>
            </a:fld>
            <a:endParaRPr lang="en-I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9F1EF-8868-464B-B474-E86C5D2DDD60}" type="slidenum">
              <a:rPr lang="en-IN" smtClean="0"/>
              <a:t>‹#›</a:t>
            </a:fld>
            <a:endParaRPr lang="en-IN"/>
          </a:p>
        </p:txBody>
      </p:sp>
    </p:spTree>
    <p:extLst>
      <p:ext uri="{BB962C8B-B14F-4D97-AF65-F5344CB8AC3E}">
        <p14:creationId xmlns:p14="http://schemas.microsoft.com/office/powerpoint/2010/main" val="3213031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01ED40-0748-F875-6C6D-5BAE64AD1052}"/>
              </a:ext>
            </a:extLst>
          </p:cNvPr>
          <p:cNvSpPr/>
          <p:nvPr/>
        </p:nvSpPr>
        <p:spPr>
          <a:xfrm>
            <a:off x="1539283" y="47625"/>
            <a:ext cx="5223084" cy="716614"/>
          </a:xfrm>
          <a:prstGeom prst="rect">
            <a:avLst/>
          </a:prstGeom>
          <a:solidFill>
            <a:schemeClr val="accent6">
              <a:lumMod val="40000"/>
              <a:lumOff val="60000"/>
            </a:schemeClr>
          </a:solidFill>
          <a:effectLst>
            <a:glow rad="1016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lnSpc>
                <a:spcPct val="106000"/>
              </a:lnSpc>
              <a:spcBef>
                <a:spcPts val="1200"/>
              </a:spcBef>
              <a:spcAft>
                <a:spcPts val="800"/>
              </a:spcAft>
            </a:pPr>
            <a:r>
              <a:rPr lang="en-IN" sz="1500" b="1" dirty="0">
                <a:effectLst/>
                <a:latin typeface="Times New Roman" panose="02020603050405020304" pitchFamily="18" charset="0"/>
                <a:ea typeface="Calibri" panose="020F0502020204030204" pitchFamily="34" charset="0"/>
                <a:cs typeface="Times New Roman" panose="02020603050405020304" pitchFamily="18" charset="0"/>
              </a:rPr>
              <a:t>ASSESS DOCUMENTS RELEASED BY ULBs AND REPORT THE ULBS REGARDING THEIR DA STATUS</a:t>
            </a:r>
          </a:p>
        </p:txBody>
      </p:sp>
      <p:sp>
        <p:nvSpPr>
          <p:cNvPr id="3" name="Rectangle 2">
            <a:extLst>
              <a:ext uri="{FF2B5EF4-FFF2-40B4-BE49-F238E27FC236}">
                <a16:creationId xmlns:a16="http://schemas.microsoft.com/office/drawing/2014/main" id="{A344F84E-3247-5CEB-9562-675D07524257}"/>
              </a:ext>
            </a:extLst>
          </p:cNvPr>
          <p:cNvSpPr/>
          <p:nvPr/>
        </p:nvSpPr>
        <p:spPr>
          <a:xfrm>
            <a:off x="80340" y="938293"/>
            <a:ext cx="2400244" cy="3049458"/>
          </a:xfrm>
          <a:prstGeom prst="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TextBox 3">
            <a:extLst>
              <a:ext uri="{FF2B5EF4-FFF2-40B4-BE49-F238E27FC236}">
                <a16:creationId xmlns:a16="http://schemas.microsoft.com/office/drawing/2014/main" id="{99625B87-8A46-EFE0-EB54-5E7165D6A9C9}"/>
              </a:ext>
            </a:extLst>
          </p:cNvPr>
          <p:cNvSpPr txBox="1"/>
          <p:nvPr/>
        </p:nvSpPr>
        <p:spPr>
          <a:xfrm>
            <a:off x="279291" y="835377"/>
            <a:ext cx="1877522" cy="415498"/>
          </a:xfrm>
          <a:prstGeom prst="rect">
            <a:avLst/>
          </a:prstGeom>
          <a:noFill/>
        </p:spPr>
        <p:txBody>
          <a:bodyPr wrap="square" rtlCol="0">
            <a:spAutoFit/>
          </a:bodyPr>
          <a:lstStyle/>
          <a:p>
            <a:pPr algn="ctr"/>
            <a:endParaRPr lang="en-US" sz="1050" b="1" i="1" dirty="0"/>
          </a:p>
          <a:p>
            <a:pPr algn="ctr"/>
            <a:r>
              <a:rPr lang="en-US" sz="1050" b="1" i="1" dirty="0"/>
              <a:t>BRIEF HISTORY</a:t>
            </a:r>
            <a:endParaRPr lang="en-IN" sz="1050" b="1" i="1" dirty="0"/>
          </a:p>
        </p:txBody>
      </p:sp>
      <p:sp>
        <p:nvSpPr>
          <p:cNvPr id="7" name="TextBox 6">
            <a:extLst>
              <a:ext uri="{FF2B5EF4-FFF2-40B4-BE49-F238E27FC236}">
                <a16:creationId xmlns:a16="http://schemas.microsoft.com/office/drawing/2014/main" id="{7F60D1B1-128B-6427-00F3-1F2F70A8CAB6}"/>
              </a:ext>
            </a:extLst>
          </p:cNvPr>
          <p:cNvSpPr txBox="1"/>
          <p:nvPr/>
        </p:nvSpPr>
        <p:spPr>
          <a:xfrm>
            <a:off x="179820" y="1196586"/>
            <a:ext cx="2268140" cy="2528449"/>
          </a:xfrm>
          <a:prstGeom prst="rect">
            <a:avLst/>
          </a:prstGeom>
          <a:noFill/>
        </p:spPr>
        <p:txBody>
          <a:bodyPr wrap="square" rtlCol="0">
            <a:spAutoFit/>
          </a:bodyPr>
          <a:lstStyle/>
          <a:p>
            <a:pPr>
              <a:lnSpc>
                <a:spcPct val="106000"/>
              </a:lnSpc>
              <a:spcAft>
                <a:spcPts val="800"/>
              </a:spcAft>
            </a:pPr>
            <a:r>
              <a:rPr lang="en-IN" sz="1000" dirty="0">
                <a:effectLst/>
                <a:latin typeface="Times New Roman" panose="02020603050405020304" pitchFamily="18" charset="0"/>
                <a:ea typeface="Calibri" panose="020F0502020204030204" pitchFamily="34" charset="0"/>
                <a:cs typeface="Times New Roman" panose="02020603050405020304" pitchFamily="18" charset="0"/>
              </a:rPr>
              <a:t>With over two decades of service committed to the public sector and an institutional structure to support and expand our services to governments and international funding agencies, IQVIA has one of the largest public health practises. On October 2, 2014, Prime Minister Shri Narendra Modi launched the ambitious 'Swachh Bharat Abhiyan' (Clean India Mission). The 'Abhiyan' was inaugurated on </a:t>
            </a:r>
            <a:r>
              <a:rPr lang="en-IN" sz="1000" dirty="0" err="1">
                <a:effectLst/>
                <a:latin typeface="Times New Roman" panose="02020603050405020304" pitchFamily="18" charset="0"/>
                <a:ea typeface="Calibri" panose="020F0502020204030204" pitchFamily="34" charset="0"/>
                <a:cs typeface="Times New Roman" panose="02020603050405020304" pitchFamily="18" charset="0"/>
              </a:rPr>
              <a:t>Mahatama</a:t>
            </a:r>
            <a:r>
              <a:rPr lang="en-IN" sz="1000" dirty="0">
                <a:effectLst/>
                <a:latin typeface="Times New Roman" panose="02020603050405020304" pitchFamily="18" charset="0"/>
                <a:ea typeface="Calibri" panose="020F0502020204030204" pitchFamily="34" charset="0"/>
                <a:cs typeface="Times New Roman" panose="02020603050405020304" pitchFamily="18" charset="0"/>
              </a:rPr>
              <a:t> Gandhi's 145th birthday, and IQVIA is the technical consultant for the Ministry of Housing and Urban Affairs' Swachh Bharat Mission (Urban).</a:t>
            </a:r>
          </a:p>
        </p:txBody>
      </p:sp>
      <p:cxnSp>
        <p:nvCxnSpPr>
          <p:cNvPr id="9" name="Straight Connector 8">
            <a:extLst>
              <a:ext uri="{FF2B5EF4-FFF2-40B4-BE49-F238E27FC236}">
                <a16:creationId xmlns:a16="http://schemas.microsoft.com/office/drawing/2014/main" id="{8603D1F1-810D-E184-DDD6-9B9C2CBF4DF9}"/>
              </a:ext>
            </a:extLst>
          </p:cNvPr>
          <p:cNvCxnSpPr>
            <a:cxnSpLocks/>
          </p:cNvCxnSpPr>
          <p:nvPr/>
        </p:nvCxnSpPr>
        <p:spPr>
          <a:xfrm>
            <a:off x="167493" y="1179087"/>
            <a:ext cx="2150398" cy="0"/>
          </a:xfrm>
          <a:prstGeom prst="line">
            <a:avLst/>
          </a:prstGeom>
        </p:spPr>
        <p:style>
          <a:lnRef idx="1">
            <a:schemeClr val="dk1"/>
          </a:lnRef>
          <a:fillRef idx="0">
            <a:schemeClr val="dk1"/>
          </a:fillRef>
          <a:effectRef idx="0">
            <a:schemeClr val="dk1"/>
          </a:effectRef>
          <a:fontRef idx="minor">
            <a:schemeClr val="tx1"/>
          </a:fontRef>
        </p:style>
      </p:cxnSp>
      <p:grpSp>
        <p:nvGrpSpPr>
          <p:cNvPr id="39" name="Group 38">
            <a:extLst>
              <a:ext uri="{FF2B5EF4-FFF2-40B4-BE49-F238E27FC236}">
                <a16:creationId xmlns:a16="http://schemas.microsoft.com/office/drawing/2014/main" id="{590D5023-93C5-26F9-B71B-BB00AB2D3017}"/>
              </a:ext>
            </a:extLst>
          </p:cNvPr>
          <p:cNvGrpSpPr/>
          <p:nvPr/>
        </p:nvGrpSpPr>
        <p:grpSpPr>
          <a:xfrm>
            <a:off x="6647646" y="4573543"/>
            <a:ext cx="2249030" cy="2236832"/>
            <a:chOff x="648176" y="0"/>
            <a:chExt cx="1287821" cy="4412973"/>
          </a:xfrm>
          <a:solidFill>
            <a:schemeClr val="accent4">
              <a:lumMod val="60000"/>
              <a:lumOff val="40000"/>
            </a:schemeClr>
          </a:solidFill>
          <a:effectLst>
            <a:outerShdw blurRad="50800" dist="38100" algn="l" rotWithShape="0">
              <a:prstClr val="black">
                <a:alpha val="40000"/>
              </a:prstClr>
            </a:outerShdw>
          </a:effectLst>
        </p:grpSpPr>
        <p:sp>
          <p:nvSpPr>
            <p:cNvPr id="40" name="Arrow: Circular 39">
              <a:extLst>
                <a:ext uri="{FF2B5EF4-FFF2-40B4-BE49-F238E27FC236}">
                  <a16:creationId xmlns:a16="http://schemas.microsoft.com/office/drawing/2014/main" id="{C21D7016-8928-8D79-8E9E-E2CB511B632D}"/>
                </a:ext>
              </a:extLst>
            </p:cNvPr>
            <p:cNvSpPr/>
            <p:nvPr/>
          </p:nvSpPr>
          <p:spPr>
            <a:xfrm>
              <a:off x="928162" y="0"/>
              <a:ext cx="1007835" cy="1007923"/>
            </a:xfrm>
            <a:prstGeom prst="circularArrow">
              <a:avLst>
                <a:gd name="adj1" fmla="val 10980"/>
                <a:gd name="adj2" fmla="val 1142322"/>
                <a:gd name="adj3" fmla="val 4500000"/>
                <a:gd name="adj4" fmla="val 108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Freeform: Shape 40">
              <a:extLst>
                <a:ext uri="{FF2B5EF4-FFF2-40B4-BE49-F238E27FC236}">
                  <a16:creationId xmlns:a16="http://schemas.microsoft.com/office/drawing/2014/main" id="{F4307C48-384C-4968-C3E5-9B796266FAD1}"/>
                </a:ext>
              </a:extLst>
            </p:cNvPr>
            <p:cNvSpPr/>
            <p:nvPr/>
          </p:nvSpPr>
          <p:spPr>
            <a:xfrm>
              <a:off x="1150676" y="364952"/>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Senior principle</a:t>
              </a:r>
            </a:p>
          </p:txBody>
        </p:sp>
        <p:sp>
          <p:nvSpPr>
            <p:cNvPr id="42" name="Shape 41">
              <a:extLst>
                <a:ext uri="{FF2B5EF4-FFF2-40B4-BE49-F238E27FC236}">
                  <a16:creationId xmlns:a16="http://schemas.microsoft.com/office/drawing/2014/main" id="{6397381D-91F7-6E17-7D8F-40F935ABD887}"/>
                </a:ext>
              </a:extLst>
            </p:cNvPr>
            <p:cNvSpPr/>
            <p:nvPr/>
          </p:nvSpPr>
          <p:spPr>
            <a:xfrm>
              <a:off x="648176" y="578982"/>
              <a:ext cx="1007835" cy="1007923"/>
            </a:xfrm>
            <a:prstGeom prst="leftCircularArrow">
              <a:avLst>
                <a:gd name="adj1" fmla="val 10980"/>
                <a:gd name="adj2" fmla="val 1142322"/>
                <a:gd name="adj3" fmla="val 6300000"/>
                <a:gd name="adj4" fmla="val 189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Freeform: Shape 42">
              <a:extLst>
                <a:ext uri="{FF2B5EF4-FFF2-40B4-BE49-F238E27FC236}">
                  <a16:creationId xmlns:a16="http://schemas.microsoft.com/office/drawing/2014/main" id="{1ACCFD68-BD5D-A9EF-2B79-4B485AD8BDDF}"/>
                </a:ext>
              </a:extLst>
            </p:cNvPr>
            <p:cNvSpPr/>
            <p:nvPr/>
          </p:nvSpPr>
          <p:spPr>
            <a:xfrm>
              <a:off x="869556" y="945259"/>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Wash Head (Water and sanitation)</a:t>
              </a:r>
            </a:p>
          </p:txBody>
        </p:sp>
        <p:sp>
          <p:nvSpPr>
            <p:cNvPr id="44" name="Arrow: Circular 43">
              <a:extLst>
                <a:ext uri="{FF2B5EF4-FFF2-40B4-BE49-F238E27FC236}">
                  <a16:creationId xmlns:a16="http://schemas.microsoft.com/office/drawing/2014/main" id="{A620E69E-F7E2-802C-A73C-62F792457718}"/>
                </a:ext>
              </a:extLst>
            </p:cNvPr>
            <p:cNvSpPr/>
            <p:nvPr/>
          </p:nvSpPr>
          <p:spPr>
            <a:xfrm>
              <a:off x="928162" y="1160612"/>
              <a:ext cx="1007835" cy="1007923"/>
            </a:xfrm>
            <a:prstGeom prst="circularArrow">
              <a:avLst>
                <a:gd name="adj1" fmla="val 10980"/>
                <a:gd name="adj2" fmla="val 1142322"/>
                <a:gd name="adj3" fmla="val 4500000"/>
                <a:gd name="adj4" fmla="val 135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Freeform: Shape 44">
              <a:extLst>
                <a:ext uri="{FF2B5EF4-FFF2-40B4-BE49-F238E27FC236}">
                  <a16:creationId xmlns:a16="http://schemas.microsoft.com/office/drawing/2014/main" id="{4CE212AC-DA15-71DA-2284-4B78F1568C40}"/>
                </a:ext>
              </a:extLst>
            </p:cNvPr>
            <p:cNvSpPr/>
            <p:nvPr/>
          </p:nvSpPr>
          <p:spPr>
            <a:xfrm>
              <a:off x="1150676" y="1525565"/>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Senior Consultant</a:t>
              </a:r>
            </a:p>
          </p:txBody>
        </p:sp>
        <p:sp>
          <p:nvSpPr>
            <p:cNvPr id="46" name="Shape 45">
              <a:extLst>
                <a:ext uri="{FF2B5EF4-FFF2-40B4-BE49-F238E27FC236}">
                  <a16:creationId xmlns:a16="http://schemas.microsoft.com/office/drawing/2014/main" id="{033767F5-3688-8763-C26E-2F77203B588B}"/>
                </a:ext>
              </a:extLst>
            </p:cNvPr>
            <p:cNvSpPr/>
            <p:nvPr/>
          </p:nvSpPr>
          <p:spPr>
            <a:xfrm>
              <a:off x="648176" y="1740918"/>
              <a:ext cx="1007835" cy="1007923"/>
            </a:xfrm>
            <a:prstGeom prst="leftCircularArrow">
              <a:avLst>
                <a:gd name="adj1" fmla="val 10980"/>
                <a:gd name="adj2" fmla="val 1142322"/>
                <a:gd name="adj3" fmla="val 6300000"/>
                <a:gd name="adj4" fmla="val 189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7" name="Freeform: Shape 46">
              <a:extLst>
                <a:ext uri="{FF2B5EF4-FFF2-40B4-BE49-F238E27FC236}">
                  <a16:creationId xmlns:a16="http://schemas.microsoft.com/office/drawing/2014/main" id="{9ED2CD95-5FC7-7CBA-1B7B-D30EDE4B4020}"/>
                </a:ext>
              </a:extLst>
            </p:cNvPr>
            <p:cNvSpPr/>
            <p:nvPr/>
          </p:nvSpPr>
          <p:spPr>
            <a:xfrm>
              <a:off x="869556" y="2105871"/>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Associate Consultant</a:t>
              </a:r>
            </a:p>
          </p:txBody>
        </p:sp>
        <p:sp>
          <p:nvSpPr>
            <p:cNvPr id="48" name="Arrow: Circular 47">
              <a:extLst>
                <a:ext uri="{FF2B5EF4-FFF2-40B4-BE49-F238E27FC236}">
                  <a16:creationId xmlns:a16="http://schemas.microsoft.com/office/drawing/2014/main" id="{CA3B5344-0DC1-1BE4-8A1C-1C99F130C77D}"/>
                </a:ext>
              </a:extLst>
            </p:cNvPr>
            <p:cNvSpPr/>
            <p:nvPr/>
          </p:nvSpPr>
          <p:spPr>
            <a:xfrm>
              <a:off x="928162" y="2320341"/>
              <a:ext cx="1007835" cy="1007923"/>
            </a:xfrm>
            <a:prstGeom prst="circularArrow">
              <a:avLst>
                <a:gd name="adj1" fmla="val 10980"/>
                <a:gd name="adj2" fmla="val 1142322"/>
                <a:gd name="adj3" fmla="val 4500000"/>
                <a:gd name="adj4" fmla="val 135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Freeform: Shape 48">
              <a:extLst>
                <a:ext uri="{FF2B5EF4-FFF2-40B4-BE49-F238E27FC236}">
                  <a16:creationId xmlns:a16="http://schemas.microsoft.com/office/drawing/2014/main" id="{04AEFDC0-43F8-E36D-CC63-98CA6877D05B}"/>
                </a:ext>
              </a:extLst>
            </p:cNvPr>
            <p:cNvSpPr/>
            <p:nvPr/>
          </p:nvSpPr>
          <p:spPr>
            <a:xfrm>
              <a:off x="1150676" y="2685294"/>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a:t>Research associate </a:t>
              </a:r>
            </a:p>
          </p:txBody>
        </p:sp>
        <p:sp>
          <p:nvSpPr>
            <p:cNvPr id="50" name="Shape 49">
              <a:extLst>
                <a:ext uri="{FF2B5EF4-FFF2-40B4-BE49-F238E27FC236}">
                  <a16:creationId xmlns:a16="http://schemas.microsoft.com/office/drawing/2014/main" id="{F7218FC7-0215-1B4F-2453-FAF90C41655D}"/>
                </a:ext>
              </a:extLst>
            </p:cNvPr>
            <p:cNvSpPr/>
            <p:nvPr/>
          </p:nvSpPr>
          <p:spPr>
            <a:xfrm>
              <a:off x="648176" y="2900647"/>
              <a:ext cx="1007835" cy="1007923"/>
            </a:xfrm>
            <a:prstGeom prst="leftCircularArrow">
              <a:avLst>
                <a:gd name="adj1" fmla="val 10980"/>
                <a:gd name="adj2" fmla="val 1142322"/>
                <a:gd name="adj3" fmla="val 6300000"/>
                <a:gd name="adj4" fmla="val 18900000"/>
                <a:gd name="adj5" fmla="val 1250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1" name="Freeform: Shape 50">
              <a:extLst>
                <a:ext uri="{FF2B5EF4-FFF2-40B4-BE49-F238E27FC236}">
                  <a16:creationId xmlns:a16="http://schemas.microsoft.com/office/drawing/2014/main" id="{19E9C392-0ED0-5153-4BFC-9327504402D4}"/>
                </a:ext>
              </a:extLst>
            </p:cNvPr>
            <p:cNvSpPr/>
            <p:nvPr/>
          </p:nvSpPr>
          <p:spPr>
            <a:xfrm>
              <a:off x="869556" y="3265600"/>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External consultant </a:t>
              </a:r>
            </a:p>
          </p:txBody>
        </p:sp>
        <p:sp>
          <p:nvSpPr>
            <p:cNvPr id="52" name="Block Arc 51">
              <a:extLst>
                <a:ext uri="{FF2B5EF4-FFF2-40B4-BE49-F238E27FC236}">
                  <a16:creationId xmlns:a16="http://schemas.microsoft.com/office/drawing/2014/main" id="{06807378-41BE-5A2D-A6A6-D6AA953B0D35}"/>
                </a:ext>
              </a:extLst>
            </p:cNvPr>
            <p:cNvSpPr/>
            <p:nvPr/>
          </p:nvSpPr>
          <p:spPr>
            <a:xfrm>
              <a:off x="999812" y="3546707"/>
              <a:ext cx="865857" cy="866266"/>
            </a:xfrm>
            <a:prstGeom prst="blockArc">
              <a:avLst>
                <a:gd name="adj1" fmla="val 13500000"/>
                <a:gd name="adj2" fmla="val 10800000"/>
                <a:gd name="adj3" fmla="val 12740"/>
              </a:avLst>
            </a:prstGeom>
            <a:grpFill/>
            <a:ln>
              <a:solidFill>
                <a:schemeClr val="tx1">
                  <a:lumMod val="85000"/>
                  <a:lumOff val="1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Freeform: Shape 52">
              <a:extLst>
                <a:ext uri="{FF2B5EF4-FFF2-40B4-BE49-F238E27FC236}">
                  <a16:creationId xmlns:a16="http://schemas.microsoft.com/office/drawing/2014/main" id="{AAA0BF73-13C8-45D7-EF71-4562B92F8F0B}"/>
                </a:ext>
              </a:extLst>
            </p:cNvPr>
            <p:cNvSpPr/>
            <p:nvPr/>
          </p:nvSpPr>
          <p:spPr>
            <a:xfrm>
              <a:off x="1150676" y="3845906"/>
              <a:ext cx="562429" cy="281106"/>
            </a:xfrm>
            <a:custGeom>
              <a:avLst/>
              <a:gdLst>
                <a:gd name="connsiteX0" fmla="*/ 0 w 562429"/>
                <a:gd name="connsiteY0" fmla="*/ 0 h 281106"/>
                <a:gd name="connsiteX1" fmla="*/ 562429 w 562429"/>
                <a:gd name="connsiteY1" fmla="*/ 0 h 281106"/>
                <a:gd name="connsiteX2" fmla="*/ 562429 w 562429"/>
                <a:gd name="connsiteY2" fmla="*/ 281106 h 281106"/>
                <a:gd name="connsiteX3" fmla="*/ 0 w 562429"/>
                <a:gd name="connsiteY3" fmla="*/ 281106 h 281106"/>
                <a:gd name="connsiteX4" fmla="*/ 0 w 562429"/>
                <a:gd name="connsiteY4" fmla="*/ 0 h 281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429" h="281106">
                  <a:moveTo>
                    <a:pt x="0" y="0"/>
                  </a:moveTo>
                  <a:lnTo>
                    <a:pt x="562429" y="0"/>
                  </a:lnTo>
                  <a:lnTo>
                    <a:pt x="562429" y="281106"/>
                  </a:lnTo>
                  <a:lnTo>
                    <a:pt x="0" y="281106"/>
                  </a:lnTo>
                  <a:lnTo>
                    <a:pt x="0" y="0"/>
                  </a:lnTo>
                  <a:close/>
                </a:path>
              </a:pathLst>
            </a:custGeom>
            <a:grpFill/>
            <a:ln>
              <a:solidFill>
                <a:schemeClr val="tx1">
                  <a:lumMod val="85000"/>
                  <a:lumOff val="15000"/>
                </a:schemeClr>
              </a:solid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IN" sz="600" kern="1200" dirty="0"/>
                <a:t>Interns </a:t>
              </a:r>
            </a:p>
          </p:txBody>
        </p:sp>
      </p:grpSp>
      <p:sp>
        <p:nvSpPr>
          <p:cNvPr id="14" name="Rectangle 13">
            <a:extLst>
              <a:ext uri="{FF2B5EF4-FFF2-40B4-BE49-F238E27FC236}">
                <a16:creationId xmlns:a16="http://schemas.microsoft.com/office/drawing/2014/main" id="{E475AAD1-C50B-E511-EB0F-2AC95D60526E}"/>
              </a:ext>
            </a:extLst>
          </p:cNvPr>
          <p:cNvSpPr/>
          <p:nvPr/>
        </p:nvSpPr>
        <p:spPr>
          <a:xfrm>
            <a:off x="45101" y="4114623"/>
            <a:ext cx="2435484" cy="2695752"/>
          </a:xfrm>
          <a:prstGeom prst="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7" name="TextBox 16">
            <a:extLst>
              <a:ext uri="{FF2B5EF4-FFF2-40B4-BE49-F238E27FC236}">
                <a16:creationId xmlns:a16="http://schemas.microsoft.com/office/drawing/2014/main" id="{CC22DEFA-7131-4CCF-5A06-EA679388A9E7}"/>
              </a:ext>
            </a:extLst>
          </p:cNvPr>
          <p:cNvSpPr txBox="1"/>
          <p:nvPr/>
        </p:nvSpPr>
        <p:spPr>
          <a:xfrm>
            <a:off x="14311" y="4183550"/>
            <a:ext cx="2303580" cy="2677656"/>
          </a:xfrm>
          <a:prstGeom prst="rect">
            <a:avLst/>
          </a:prstGeom>
          <a:noFill/>
        </p:spPr>
        <p:txBody>
          <a:bodyPr wrap="square" rtlCol="0">
            <a:spAutoFit/>
          </a:bodyPr>
          <a:lstStyle/>
          <a:p>
            <a:pPr algn="ctr"/>
            <a:r>
              <a:rPr lang="en-IN" sz="1050" b="1" i="1" dirty="0">
                <a:effectLst/>
                <a:latin typeface="Calibri" panose="020F0502020204030204" pitchFamily="34" charset="0"/>
                <a:ea typeface="Calibri" panose="020F0502020204030204" pitchFamily="34" charset="0"/>
                <a:cs typeface="Times New Roman" panose="02020603050405020304" pitchFamily="18" charset="0"/>
              </a:rPr>
              <a:t>       </a:t>
            </a:r>
            <a:r>
              <a:rPr lang="en-IN" sz="1050" b="1" i="1" dirty="0">
                <a:effectLst/>
                <a:latin typeface="Times New Roman" panose="02020603050405020304" pitchFamily="18" charset="0"/>
                <a:ea typeface="Calibri" panose="020F0502020204030204" pitchFamily="34" charset="0"/>
                <a:cs typeface="Times New Roman" panose="02020603050405020304" pitchFamily="18" charset="0"/>
              </a:rPr>
              <a:t>BRIEF DESCRIPTION ABOUT INDUSTRY</a:t>
            </a:r>
          </a:p>
          <a:p>
            <a:pPr algn="ctr"/>
            <a:endParaRPr lang="en-IN" sz="1050" b="1"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050" dirty="0">
                <a:effectLst/>
                <a:latin typeface="Times New Roman" panose="02020603050405020304" pitchFamily="18" charset="0"/>
                <a:ea typeface="Calibri" panose="020F0502020204030204" pitchFamily="34" charset="0"/>
                <a:cs typeface="Times New Roman" panose="02020603050405020304" pitchFamily="18" charset="0"/>
              </a:rPr>
              <a:t>IQVIA was the technical consultant for the Swachh Bharat Mission (Urban) under the Ministry of Housing and Urban Affairs for conducting on-the-ground assessments of Star Rating for Garbage Free Cities and Open Defecation Free Protocols, which required in-depth evaluation of cities on the approach and methodologies adopted for managing municipal solid waste and aspects of sanitation such as wastewater management and associated technology feasibility.</a:t>
            </a:r>
          </a:p>
        </p:txBody>
      </p:sp>
      <p:cxnSp>
        <p:nvCxnSpPr>
          <p:cNvPr id="21" name="Straight Connector 20">
            <a:extLst>
              <a:ext uri="{FF2B5EF4-FFF2-40B4-BE49-F238E27FC236}">
                <a16:creationId xmlns:a16="http://schemas.microsoft.com/office/drawing/2014/main" id="{934215D4-73D2-CB7C-9B1C-05E0673AF2B8}"/>
              </a:ext>
            </a:extLst>
          </p:cNvPr>
          <p:cNvCxnSpPr/>
          <p:nvPr/>
        </p:nvCxnSpPr>
        <p:spPr>
          <a:xfrm>
            <a:off x="45101" y="4632027"/>
            <a:ext cx="2126531" cy="0"/>
          </a:xfrm>
          <a:prstGeom prst="line">
            <a:avLst/>
          </a:prstGeom>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D87A20FB-97FE-5C45-1A8F-C8572ED9472A}"/>
              </a:ext>
            </a:extLst>
          </p:cNvPr>
          <p:cNvSpPr txBox="1"/>
          <p:nvPr/>
        </p:nvSpPr>
        <p:spPr>
          <a:xfrm>
            <a:off x="6175512" y="3130242"/>
            <a:ext cx="1298714" cy="577860"/>
          </a:xfrm>
          <a:prstGeom prst="rect">
            <a:avLst/>
          </a:prstGeom>
          <a:noFill/>
        </p:spPr>
        <p:txBody>
          <a:bodyPr wrap="square" rtlCol="0">
            <a:spAutoFit/>
          </a:bodyPr>
          <a:lstStyle/>
          <a:p>
            <a:endParaRPr lang="en-IN" dirty="0"/>
          </a:p>
        </p:txBody>
      </p:sp>
      <p:grpSp>
        <p:nvGrpSpPr>
          <p:cNvPr id="56" name="Group 55">
            <a:extLst>
              <a:ext uri="{FF2B5EF4-FFF2-40B4-BE49-F238E27FC236}">
                <a16:creationId xmlns:a16="http://schemas.microsoft.com/office/drawing/2014/main" id="{3D631F05-D130-E60A-96D5-2D0FA9D9DEE8}"/>
              </a:ext>
            </a:extLst>
          </p:cNvPr>
          <p:cNvGrpSpPr/>
          <p:nvPr/>
        </p:nvGrpSpPr>
        <p:grpSpPr>
          <a:xfrm>
            <a:off x="4877694" y="940515"/>
            <a:ext cx="2281370" cy="1345369"/>
            <a:chOff x="915540" y="630367"/>
            <a:chExt cx="3772763" cy="1112686"/>
          </a:xfrm>
          <a:solidFill>
            <a:schemeClr val="accent6">
              <a:lumMod val="75000"/>
            </a:schemeClr>
          </a:solidFill>
          <a:scene3d>
            <a:camera prst="orthographicFront"/>
            <a:lightRig rig="flat" dir="t"/>
          </a:scene3d>
        </p:grpSpPr>
        <p:sp>
          <p:nvSpPr>
            <p:cNvPr id="57" name="Rectangle: Rounded Corners 56">
              <a:extLst>
                <a:ext uri="{FF2B5EF4-FFF2-40B4-BE49-F238E27FC236}">
                  <a16:creationId xmlns:a16="http://schemas.microsoft.com/office/drawing/2014/main" id="{300C6388-7873-5FB7-A5E1-91CBCEB07902}"/>
                </a:ext>
              </a:extLst>
            </p:cNvPr>
            <p:cNvSpPr/>
            <p:nvPr/>
          </p:nvSpPr>
          <p:spPr>
            <a:xfrm>
              <a:off x="915540" y="630367"/>
              <a:ext cx="3772763" cy="1112686"/>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8" name="Rectangle: Rounded Corners 4">
              <a:extLst>
                <a:ext uri="{FF2B5EF4-FFF2-40B4-BE49-F238E27FC236}">
                  <a16:creationId xmlns:a16="http://schemas.microsoft.com/office/drawing/2014/main" id="{CFFBCAFA-B7BE-72AD-9F64-2E6A5FEEB518}"/>
                </a:ext>
              </a:extLst>
            </p:cNvPr>
            <p:cNvSpPr txBox="1"/>
            <p:nvPr/>
          </p:nvSpPr>
          <p:spPr>
            <a:xfrm>
              <a:off x="1109306" y="713294"/>
              <a:ext cx="3362516" cy="982590"/>
            </a:xfrm>
            <a:prstGeom prst="rect">
              <a:avLst/>
            </a:prstGeom>
            <a:solidFill>
              <a:srgbClr val="92D050"/>
            </a:solidFill>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GB" sz="1050" b="1" i="1" kern="1200" dirty="0">
                <a:solidFill>
                  <a:schemeClr val="tx1"/>
                </a:solidFill>
                <a:latin typeface="Times New Roman" panose="02020603050405020304" pitchFamily="18" charset="0"/>
                <a:cs typeface="Times New Roman" panose="02020603050405020304" pitchFamily="18" charset="0"/>
              </a:endParaRPr>
            </a:p>
            <a:p>
              <a:pPr marL="0" lvl="0" indent="0" algn="ctr" defTabSz="400050">
                <a:lnSpc>
                  <a:spcPct val="90000"/>
                </a:lnSpc>
                <a:spcBef>
                  <a:spcPct val="0"/>
                </a:spcBef>
                <a:spcAft>
                  <a:spcPct val="35000"/>
                </a:spcAft>
                <a:buNone/>
              </a:pPr>
              <a:endParaRPr lang="en-GB" sz="100" b="1" i="1" dirty="0">
                <a:solidFill>
                  <a:schemeClr val="tx1"/>
                </a:solidFill>
                <a:latin typeface="Times New Roman" panose="02020603050405020304" pitchFamily="18" charset="0"/>
                <a:cs typeface="Times New Roman" panose="02020603050405020304" pitchFamily="18" charset="0"/>
              </a:endParaRPr>
            </a:p>
            <a:p>
              <a:pPr marL="0" lvl="0" indent="0" algn="ctr" defTabSz="400050">
                <a:lnSpc>
                  <a:spcPct val="90000"/>
                </a:lnSpc>
                <a:spcBef>
                  <a:spcPct val="0"/>
                </a:spcBef>
                <a:spcAft>
                  <a:spcPct val="35000"/>
                </a:spcAft>
                <a:buNone/>
              </a:pPr>
              <a:r>
                <a:rPr lang="en-GB" sz="1050" b="1" i="1" kern="1200" dirty="0">
                  <a:solidFill>
                    <a:schemeClr val="tx1"/>
                  </a:solidFill>
                  <a:latin typeface="Times New Roman" panose="02020603050405020304" pitchFamily="18" charset="0"/>
                  <a:cs typeface="Times New Roman" panose="02020603050405020304" pitchFamily="18" charset="0"/>
                </a:rPr>
                <a:t>STRENGTHS</a:t>
              </a:r>
            </a:p>
            <a:p>
              <a:pPr marL="0" lvl="0" indent="0" algn="l" defTabSz="400050">
                <a:lnSpc>
                  <a:spcPct val="90000"/>
                </a:lnSpc>
                <a:spcBef>
                  <a:spcPct val="0"/>
                </a:spcBef>
                <a:spcAft>
                  <a:spcPct val="35000"/>
                </a:spcAft>
                <a:buNone/>
              </a:pPr>
              <a:r>
                <a:rPr lang="en-GB" sz="900" kern="1200" dirty="0">
                  <a:solidFill>
                    <a:schemeClr val="tx1"/>
                  </a:solidFill>
                  <a:latin typeface="Times New Roman" panose="02020603050405020304" pitchFamily="18" charset="0"/>
                  <a:cs typeface="Times New Roman" panose="02020603050405020304" pitchFamily="18" charset="0"/>
                </a:rPr>
                <a:t>Many villages, districts, towns, and cities have been proclaimed open defecation-free as a result of the building goals (ODF). </a:t>
              </a:r>
            </a:p>
            <a:p>
              <a:pPr marL="0" lvl="0" indent="0" algn="l" defTabSz="400050">
                <a:lnSpc>
                  <a:spcPct val="90000"/>
                </a:lnSpc>
                <a:spcBef>
                  <a:spcPct val="0"/>
                </a:spcBef>
                <a:spcAft>
                  <a:spcPct val="35000"/>
                </a:spcAft>
                <a:buNone/>
              </a:pPr>
              <a:r>
                <a:rPr lang="en-GB" sz="900" kern="1200" dirty="0">
                  <a:solidFill>
                    <a:schemeClr val="tx1"/>
                  </a:solidFill>
                  <a:latin typeface="Times New Roman" panose="02020603050405020304" pitchFamily="18" charset="0"/>
                  <a:cs typeface="Times New Roman" panose="02020603050405020304" pitchFamily="18" charset="0"/>
                </a:rPr>
                <a:t>IQVIA's market leadership position is especially notable since it scales new products </a:t>
              </a:r>
              <a:r>
                <a:rPr lang="en-GB" sz="900" dirty="0">
                  <a:solidFill>
                    <a:schemeClr val="tx1"/>
                  </a:solidFill>
                  <a:latin typeface="Times New Roman" panose="02020603050405020304" pitchFamily="18" charset="0"/>
                  <a:cs typeface="Times New Roman" panose="02020603050405020304" pitchFamily="18" charset="0"/>
                </a:rPr>
                <a:t>successfully</a:t>
              </a:r>
              <a:r>
                <a:rPr lang="en-GB" sz="900" kern="1200" dirty="0">
                  <a:solidFill>
                    <a:schemeClr val="tx1"/>
                  </a:solidFill>
                  <a:latin typeface="Times New Roman" panose="02020603050405020304" pitchFamily="18" charset="0"/>
                  <a:cs typeface="Times New Roman" panose="02020603050405020304" pitchFamily="18" charset="0"/>
                </a:rPr>
                <a:t>.
</a:t>
              </a:r>
            </a:p>
          </p:txBody>
        </p:sp>
      </p:grpSp>
      <p:grpSp>
        <p:nvGrpSpPr>
          <p:cNvPr id="59" name="Group 58">
            <a:extLst>
              <a:ext uri="{FF2B5EF4-FFF2-40B4-BE49-F238E27FC236}">
                <a16:creationId xmlns:a16="http://schemas.microsoft.com/office/drawing/2014/main" id="{3B0AAEBA-8435-BCE6-D6CA-4FAC16644E25}"/>
              </a:ext>
            </a:extLst>
          </p:cNvPr>
          <p:cNvGrpSpPr/>
          <p:nvPr/>
        </p:nvGrpSpPr>
        <p:grpSpPr>
          <a:xfrm>
            <a:off x="4891513" y="2479826"/>
            <a:ext cx="2293974" cy="1507926"/>
            <a:chOff x="915540" y="630367"/>
            <a:chExt cx="3772763" cy="1112686"/>
          </a:xfrm>
          <a:solidFill>
            <a:schemeClr val="accent6">
              <a:lumMod val="75000"/>
            </a:schemeClr>
          </a:solidFill>
          <a:scene3d>
            <a:camera prst="orthographicFront"/>
            <a:lightRig rig="flat" dir="t"/>
          </a:scene3d>
        </p:grpSpPr>
        <p:sp>
          <p:nvSpPr>
            <p:cNvPr id="60" name="Rectangle: Rounded Corners 59">
              <a:extLst>
                <a:ext uri="{FF2B5EF4-FFF2-40B4-BE49-F238E27FC236}">
                  <a16:creationId xmlns:a16="http://schemas.microsoft.com/office/drawing/2014/main" id="{FA1DBEAD-5D99-4735-6137-2AD7F98203F0}"/>
                </a:ext>
              </a:extLst>
            </p:cNvPr>
            <p:cNvSpPr/>
            <p:nvPr/>
          </p:nvSpPr>
          <p:spPr>
            <a:xfrm>
              <a:off x="915540" y="630367"/>
              <a:ext cx="3772763" cy="1112686"/>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1" name="Rectangle: Rounded Corners 4">
              <a:extLst>
                <a:ext uri="{FF2B5EF4-FFF2-40B4-BE49-F238E27FC236}">
                  <a16:creationId xmlns:a16="http://schemas.microsoft.com/office/drawing/2014/main" id="{7190EFF7-BF3B-FF2B-6FED-EA556799219D}"/>
                </a:ext>
              </a:extLst>
            </p:cNvPr>
            <p:cNvSpPr txBox="1"/>
            <p:nvPr/>
          </p:nvSpPr>
          <p:spPr>
            <a:xfrm>
              <a:off x="1152363" y="712442"/>
              <a:ext cx="3262105" cy="999844"/>
            </a:xfrm>
            <a:prstGeom prst="rect">
              <a:avLst/>
            </a:prstGeom>
            <a:solidFill>
              <a:srgbClr val="FF5050"/>
            </a:solidFill>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latin typeface="Times New Roman" panose="02020603050405020304" pitchFamily="18" charset="0"/>
                  <a:cs typeface="Times New Roman" panose="02020603050405020304" pitchFamily="18" charset="0"/>
                </a:rPr>
                <a:t>WEAKNESS</a:t>
              </a:r>
            </a:p>
            <a:p>
              <a:pPr marL="0" lvl="0" indent="0" algn="l" defTabSz="400050">
                <a:lnSpc>
                  <a:spcPct val="90000"/>
                </a:lnSpc>
                <a:spcBef>
                  <a:spcPct val="0"/>
                </a:spcBef>
                <a:spcAft>
                  <a:spcPct val="35000"/>
                </a:spcAft>
                <a:buNone/>
              </a:pPr>
              <a:r>
                <a:rPr lang="en-GB" sz="900" b="0" kern="1200" dirty="0">
                  <a:solidFill>
                    <a:schemeClr val="tx1"/>
                  </a:solidFill>
                  <a:latin typeface="Times New Roman" panose="02020603050405020304" pitchFamily="18" charset="0"/>
                  <a:cs typeface="Times New Roman" panose="02020603050405020304" pitchFamily="18" charset="0"/>
                </a:rPr>
                <a:t>SBM refuses to recognise the problems with current sewage systems, including the fatalities of countless sanitation employees because of their cleaning</a:t>
              </a:r>
              <a:r>
                <a:rPr lang="en-GB" sz="900" b="1" kern="1200" dirty="0">
                  <a:solidFill>
                    <a:schemeClr val="tx1"/>
                  </a:solidFill>
                  <a:latin typeface="Times New Roman" panose="02020603050405020304" pitchFamily="18" charset="0"/>
                  <a:cs typeface="Times New Roman" panose="02020603050405020304" pitchFamily="18" charset="0"/>
                </a:rPr>
                <a:t>.</a:t>
              </a:r>
            </a:p>
            <a:p>
              <a:pPr marL="0" lvl="0" indent="0" algn="l" defTabSz="400050">
                <a:lnSpc>
                  <a:spcPct val="90000"/>
                </a:lnSpc>
                <a:spcBef>
                  <a:spcPct val="0"/>
                </a:spcBef>
                <a:spcAft>
                  <a:spcPct val="35000"/>
                </a:spcAft>
                <a:buNone/>
              </a:pPr>
              <a:endParaRPr lang="en-GB" sz="300" b="1" kern="1200" dirty="0">
                <a:solidFill>
                  <a:schemeClr val="tx1"/>
                </a:solidFill>
                <a:latin typeface="Times New Roman" panose="02020603050405020304" pitchFamily="18" charset="0"/>
                <a:cs typeface="Times New Roman" panose="02020603050405020304" pitchFamily="18" charset="0"/>
              </a:endParaRPr>
            </a:p>
            <a:p>
              <a:pPr marL="0" lvl="0" indent="0" algn="l" defTabSz="400050">
                <a:lnSpc>
                  <a:spcPct val="90000"/>
                </a:lnSpc>
                <a:spcBef>
                  <a:spcPct val="0"/>
                </a:spcBef>
                <a:spcAft>
                  <a:spcPct val="35000"/>
                </a:spcAft>
                <a:buNone/>
              </a:pPr>
              <a:r>
                <a:rPr lang="en-GB" sz="900" b="0" kern="1200" dirty="0">
                  <a:solidFill>
                    <a:schemeClr val="tx1"/>
                  </a:solidFill>
                  <a:latin typeface="Times New Roman" panose="02020603050405020304" pitchFamily="18" charset="0"/>
                  <a:cs typeface="Times New Roman" panose="02020603050405020304" pitchFamily="18" charset="0"/>
                </a:rPr>
                <a:t>Reports of financial irregularities.</a:t>
              </a:r>
              <a:endParaRPr lang="en-GB" sz="1600" dirty="0">
                <a:solidFill>
                  <a:schemeClr val="tx1"/>
                </a:solidFill>
                <a:latin typeface="Times New Roman" panose="02020603050405020304" pitchFamily="18" charset="0"/>
                <a:cs typeface="Times New Roman" panose="02020603050405020304" pitchFamily="18" charset="0"/>
              </a:endParaRPr>
            </a:p>
          </p:txBody>
        </p:sp>
      </p:grpSp>
      <p:grpSp>
        <p:nvGrpSpPr>
          <p:cNvPr id="62" name="Group 61">
            <a:extLst>
              <a:ext uri="{FF2B5EF4-FFF2-40B4-BE49-F238E27FC236}">
                <a16:creationId xmlns:a16="http://schemas.microsoft.com/office/drawing/2014/main" id="{2EC44E7B-D659-968E-27AC-B7835C84FAB3}"/>
              </a:ext>
            </a:extLst>
          </p:cNvPr>
          <p:cNvGrpSpPr/>
          <p:nvPr/>
        </p:nvGrpSpPr>
        <p:grpSpPr>
          <a:xfrm>
            <a:off x="7210794" y="971127"/>
            <a:ext cx="1946925" cy="1426910"/>
            <a:chOff x="915540" y="1367936"/>
            <a:chExt cx="3772763" cy="1112686"/>
          </a:xfrm>
          <a:solidFill>
            <a:schemeClr val="accent6">
              <a:lumMod val="75000"/>
            </a:schemeClr>
          </a:solidFill>
          <a:scene3d>
            <a:camera prst="orthographicFront"/>
            <a:lightRig rig="flat" dir="t"/>
          </a:scene3d>
        </p:grpSpPr>
        <p:sp>
          <p:nvSpPr>
            <p:cNvPr id="63" name="Rectangle: Rounded Corners 62">
              <a:extLst>
                <a:ext uri="{FF2B5EF4-FFF2-40B4-BE49-F238E27FC236}">
                  <a16:creationId xmlns:a16="http://schemas.microsoft.com/office/drawing/2014/main" id="{D664FDEA-E629-60FC-1D7F-E0208C35823E}"/>
                </a:ext>
              </a:extLst>
            </p:cNvPr>
            <p:cNvSpPr/>
            <p:nvPr/>
          </p:nvSpPr>
          <p:spPr>
            <a:xfrm>
              <a:off x="915540" y="1367936"/>
              <a:ext cx="3772763" cy="1112686"/>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4" name="Rectangle: Rounded Corners 4">
              <a:extLst>
                <a:ext uri="{FF2B5EF4-FFF2-40B4-BE49-F238E27FC236}">
                  <a16:creationId xmlns:a16="http://schemas.microsoft.com/office/drawing/2014/main" id="{2C455551-B2D7-A364-8BBB-A0F5F91E7980}"/>
                </a:ext>
              </a:extLst>
            </p:cNvPr>
            <p:cNvSpPr txBox="1"/>
            <p:nvPr/>
          </p:nvSpPr>
          <p:spPr>
            <a:xfrm>
              <a:off x="1215985" y="1422253"/>
              <a:ext cx="3290050" cy="974342"/>
            </a:xfrm>
            <a:prstGeom prst="rect">
              <a:avLst/>
            </a:prstGeom>
            <a:solidFill>
              <a:srgbClr val="00B0F0"/>
            </a:solidFill>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GB" sz="900" b="1" kern="1200" dirty="0">
                <a:solidFill>
                  <a:schemeClr val="tx1"/>
                </a:solidFill>
                <a:latin typeface="Times New Roman" panose="02020603050405020304" pitchFamily="18" charset="0"/>
                <a:cs typeface="Times New Roman" panose="02020603050405020304" pitchFamily="18" charset="0"/>
              </a:endParaRPr>
            </a:p>
            <a:p>
              <a:pPr marL="0" lvl="0" indent="0" defTabSz="400050">
                <a:lnSpc>
                  <a:spcPct val="90000"/>
                </a:lnSpc>
                <a:spcBef>
                  <a:spcPct val="0"/>
                </a:spcBef>
                <a:spcAft>
                  <a:spcPct val="35000"/>
                </a:spcAft>
                <a:buNone/>
              </a:pPr>
              <a:r>
                <a:rPr lang="en-GB" sz="900" kern="1200" dirty="0" err="1">
                  <a:solidFill>
                    <a:schemeClr val="tx1"/>
                  </a:solidFill>
                  <a:latin typeface="Times New Roman" panose="02020603050405020304" pitchFamily="18" charset="0"/>
                  <a:cs typeface="Times New Roman" panose="02020603050405020304" pitchFamily="18" charset="0"/>
                </a:rPr>
                <a:t>Iqvia</a:t>
              </a:r>
              <a:r>
                <a:rPr lang="en-GB" sz="900" kern="1200" dirty="0">
                  <a:solidFill>
                    <a:schemeClr val="tx1"/>
                  </a:solidFill>
                  <a:latin typeface="Times New Roman" panose="02020603050405020304" pitchFamily="18" charset="0"/>
                  <a:cs typeface="Times New Roman" panose="02020603050405020304" pitchFamily="18" charset="0"/>
                </a:rPr>
                <a:t> will be able to deliver new options to customers in the Biotechnology &amp; Drugs business as online services become more widely adopted by customers.</a:t>
              </a:r>
            </a:p>
          </p:txBody>
        </p:sp>
      </p:grpSp>
      <p:sp>
        <p:nvSpPr>
          <p:cNvPr id="65" name="TextBox 64">
            <a:extLst>
              <a:ext uri="{FF2B5EF4-FFF2-40B4-BE49-F238E27FC236}">
                <a16:creationId xmlns:a16="http://schemas.microsoft.com/office/drawing/2014/main" id="{17ABE7FB-CF73-DFBD-E201-01957B28F495}"/>
              </a:ext>
            </a:extLst>
          </p:cNvPr>
          <p:cNvSpPr txBox="1"/>
          <p:nvPr/>
        </p:nvSpPr>
        <p:spPr>
          <a:xfrm>
            <a:off x="7606692" y="1182256"/>
            <a:ext cx="1338414" cy="253916"/>
          </a:xfrm>
          <a:prstGeom prst="rect">
            <a:avLst/>
          </a:prstGeom>
          <a:noFill/>
        </p:spPr>
        <p:txBody>
          <a:bodyPr wrap="square" rtlCol="0">
            <a:spAutoFit/>
          </a:bodyPr>
          <a:lstStyle/>
          <a:p>
            <a:pPr algn="ctr"/>
            <a:r>
              <a:rPr lang="en-US" sz="1050" b="1" i="1" dirty="0">
                <a:latin typeface="Times New Roman" panose="02020603050405020304" pitchFamily="18" charset="0"/>
                <a:cs typeface="Times New Roman" panose="02020603050405020304" pitchFamily="18" charset="0"/>
              </a:rPr>
              <a:t>OPPORTUNITIES</a:t>
            </a:r>
            <a:endParaRPr lang="en-IN" sz="1050" b="1" i="1" dirty="0">
              <a:latin typeface="Times New Roman" panose="02020603050405020304" pitchFamily="18" charset="0"/>
              <a:cs typeface="Times New Roman" panose="02020603050405020304" pitchFamily="18" charset="0"/>
            </a:endParaRPr>
          </a:p>
        </p:txBody>
      </p:sp>
      <p:grpSp>
        <p:nvGrpSpPr>
          <p:cNvPr id="66" name="Group 65">
            <a:extLst>
              <a:ext uri="{FF2B5EF4-FFF2-40B4-BE49-F238E27FC236}">
                <a16:creationId xmlns:a16="http://schemas.microsoft.com/office/drawing/2014/main" id="{AF243D69-11D8-5C16-EDE5-FF3786E1B462}"/>
              </a:ext>
            </a:extLst>
          </p:cNvPr>
          <p:cNvGrpSpPr/>
          <p:nvPr/>
        </p:nvGrpSpPr>
        <p:grpSpPr>
          <a:xfrm>
            <a:off x="7233126" y="2441027"/>
            <a:ext cx="1946185" cy="1578877"/>
            <a:chOff x="915540" y="1367936"/>
            <a:chExt cx="3772763" cy="1112686"/>
          </a:xfrm>
          <a:solidFill>
            <a:schemeClr val="accent6">
              <a:lumMod val="75000"/>
            </a:schemeClr>
          </a:solidFill>
          <a:scene3d>
            <a:camera prst="orthographicFront"/>
            <a:lightRig rig="flat" dir="t"/>
          </a:scene3d>
        </p:grpSpPr>
        <p:sp>
          <p:nvSpPr>
            <p:cNvPr id="67" name="Rectangle: Rounded Corners 66">
              <a:extLst>
                <a:ext uri="{FF2B5EF4-FFF2-40B4-BE49-F238E27FC236}">
                  <a16:creationId xmlns:a16="http://schemas.microsoft.com/office/drawing/2014/main" id="{26F9D44C-1CD1-3E12-ED68-0E454796E2F8}"/>
                </a:ext>
              </a:extLst>
            </p:cNvPr>
            <p:cNvSpPr/>
            <p:nvPr/>
          </p:nvSpPr>
          <p:spPr>
            <a:xfrm>
              <a:off x="915540" y="1367936"/>
              <a:ext cx="3772763" cy="1112686"/>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8" name="Rectangle: Rounded Corners 4">
              <a:extLst>
                <a:ext uri="{FF2B5EF4-FFF2-40B4-BE49-F238E27FC236}">
                  <a16:creationId xmlns:a16="http://schemas.microsoft.com/office/drawing/2014/main" id="{65D208E5-BAD0-E16E-5D36-C2FB362FFA6D}"/>
                </a:ext>
              </a:extLst>
            </p:cNvPr>
            <p:cNvSpPr txBox="1"/>
            <p:nvPr/>
          </p:nvSpPr>
          <p:spPr>
            <a:xfrm>
              <a:off x="1195968" y="1422253"/>
              <a:ext cx="3268141" cy="1006326"/>
            </a:xfrm>
            <a:prstGeom prst="rect">
              <a:avLst/>
            </a:prstGeom>
            <a:solidFill>
              <a:srgbClr val="DDDDDD"/>
            </a:solidFill>
            <a:sp3d/>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en-GB" sz="1000" b="1" kern="1200" dirty="0">
                <a:solidFill>
                  <a:schemeClr val="tx1"/>
                </a:solidFill>
                <a:latin typeface="Times New Roman" panose="02020603050405020304" pitchFamily="18" charset="0"/>
                <a:cs typeface="Times New Roman" panose="02020603050405020304" pitchFamily="18" charset="0"/>
              </a:endParaRPr>
            </a:p>
            <a:p>
              <a:pPr marL="0" lvl="0" indent="0" algn="ctr" defTabSz="400050">
                <a:lnSpc>
                  <a:spcPct val="90000"/>
                </a:lnSpc>
                <a:spcBef>
                  <a:spcPct val="0"/>
                </a:spcBef>
                <a:spcAft>
                  <a:spcPct val="35000"/>
                </a:spcAft>
                <a:buNone/>
              </a:pPr>
              <a:endParaRPr lang="en-GB" sz="100" b="1" kern="1200" dirty="0">
                <a:solidFill>
                  <a:schemeClr val="tx1"/>
                </a:solidFill>
                <a:latin typeface="Times New Roman" panose="02020603050405020304" pitchFamily="18" charset="0"/>
                <a:cs typeface="Times New Roman" panose="02020603050405020304" pitchFamily="18" charset="0"/>
              </a:endParaRPr>
            </a:p>
            <a:p>
              <a:pPr marL="0" lvl="0" indent="0" algn="l" defTabSz="400050">
                <a:lnSpc>
                  <a:spcPct val="90000"/>
                </a:lnSpc>
                <a:spcBef>
                  <a:spcPct val="0"/>
                </a:spcBef>
                <a:spcAft>
                  <a:spcPct val="35000"/>
                </a:spcAft>
                <a:buNone/>
              </a:pPr>
              <a:r>
                <a:rPr lang="en-GB" sz="1000" b="0" kern="1200" dirty="0">
                  <a:solidFill>
                    <a:schemeClr val="tx1"/>
                  </a:solidFill>
                  <a:latin typeface="Times New Roman" panose="02020603050405020304" pitchFamily="18" charset="0"/>
                  <a:cs typeface="Times New Roman" panose="02020603050405020304" pitchFamily="18" charset="0"/>
                </a:rPr>
                <a:t>Having the necessary leadership traits while competing against local and worldwide businesses.</a:t>
              </a:r>
            </a:p>
          </p:txBody>
        </p:sp>
      </p:grpSp>
      <p:sp>
        <p:nvSpPr>
          <p:cNvPr id="69" name="TextBox 68">
            <a:extLst>
              <a:ext uri="{FF2B5EF4-FFF2-40B4-BE49-F238E27FC236}">
                <a16:creationId xmlns:a16="http://schemas.microsoft.com/office/drawing/2014/main" id="{01664BAA-BCFB-91E9-E8F3-E68BCA0CE7FD}"/>
              </a:ext>
            </a:extLst>
          </p:cNvPr>
          <p:cNvSpPr txBox="1"/>
          <p:nvPr/>
        </p:nvSpPr>
        <p:spPr>
          <a:xfrm>
            <a:off x="7530675" y="2673853"/>
            <a:ext cx="1433288" cy="253916"/>
          </a:xfrm>
          <a:prstGeom prst="rect">
            <a:avLst/>
          </a:prstGeom>
          <a:noFill/>
        </p:spPr>
        <p:txBody>
          <a:bodyPr wrap="square" rtlCol="0">
            <a:spAutoFit/>
          </a:bodyPr>
          <a:lstStyle/>
          <a:p>
            <a:pPr algn="ctr"/>
            <a:r>
              <a:rPr lang="en-US" sz="1050" dirty="0">
                <a:latin typeface="Times New Roman" panose="02020603050405020304" pitchFamily="18" charset="0"/>
                <a:cs typeface="Times New Roman" panose="02020603050405020304" pitchFamily="18" charset="0"/>
              </a:rPr>
              <a:t>THREATS</a:t>
            </a:r>
            <a:endParaRPr lang="en-IN" sz="1050" dirty="0">
              <a:latin typeface="Times New Roman" panose="02020603050405020304" pitchFamily="18" charset="0"/>
              <a:cs typeface="Times New Roman" panose="02020603050405020304" pitchFamily="18" charset="0"/>
            </a:endParaRPr>
          </a:p>
        </p:txBody>
      </p:sp>
      <p:sp>
        <p:nvSpPr>
          <p:cNvPr id="70" name="TextBox 69">
            <a:extLst>
              <a:ext uri="{FF2B5EF4-FFF2-40B4-BE49-F238E27FC236}">
                <a16:creationId xmlns:a16="http://schemas.microsoft.com/office/drawing/2014/main" id="{66F86A5A-E7C3-FB87-A320-5F8CC4B3FFA7}"/>
              </a:ext>
            </a:extLst>
          </p:cNvPr>
          <p:cNvSpPr txBox="1"/>
          <p:nvPr/>
        </p:nvSpPr>
        <p:spPr>
          <a:xfrm>
            <a:off x="6695242" y="2195164"/>
            <a:ext cx="949601" cy="415498"/>
          </a:xfrm>
          <a:prstGeom prst="rect">
            <a:avLst/>
          </a:prstGeom>
          <a:solidFill>
            <a:srgbClr val="FFFF00"/>
          </a:solidFill>
        </p:spPr>
        <p:txBody>
          <a:bodyPr wrap="square" rtlCol="0">
            <a:spAutoFit/>
          </a:bodyPr>
          <a:lstStyle/>
          <a:p>
            <a:pPr algn="ctr"/>
            <a:r>
              <a:rPr lang="en-US" sz="1050" b="1" i="1" dirty="0">
                <a:latin typeface="Times New Roman" panose="02020603050405020304" pitchFamily="18" charset="0"/>
                <a:cs typeface="Times New Roman" panose="02020603050405020304" pitchFamily="18" charset="0"/>
              </a:rPr>
              <a:t>SWOT ANAYLYSIS</a:t>
            </a:r>
            <a:endParaRPr lang="en-IN" sz="1050" b="1" i="1" dirty="0">
              <a:latin typeface="Times New Roman" panose="02020603050405020304" pitchFamily="18" charset="0"/>
              <a:cs typeface="Times New Roman" panose="02020603050405020304" pitchFamily="18" charset="0"/>
            </a:endParaRPr>
          </a:p>
        </p:txBody>
      </p:sp>
      <p:sp>
        <p:nvSpPr>
          <p:cNvPr id="83" name="Rectangle 82">
            <a:extLst>
              <a:ext uri="{FF2B5EF4-FFF2-40B4-BE49-F238E27FC236}">
                <a16:creationId xmlns:a16="http://schemas.microsoft.com/office/drawing/2014/main" id="{8B77FAC4-D37C-271D-EBC8-0F4155508A7E}"/>
              </a:ext>
            </a:extLst>
          </p:cNvPr>
          <p:cNvSpPr/>
          <p:nvPr/>
        </p:nvSpPr>
        <p:spPr>
          <a:xfrm>
            <a:off x="2541928" y="5291795"/>
            <a:ext cx="3974280" cy="1518580"/>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sp>
        <p:nvSpPr>
          <p:cNvPr id="84" name="TextBox 83">
            <a:extLst>
              <a:ext uri="{FF2B5EF4-FFF2-40B4-BE49-F238E27FC236}">
                <a16:creationId xmlns:a16="http://schemas.microsoft.com/office/drawing/2014/main" id="{9119D6C7-A37E-7A86-C451-752B1DBBE049}"/>
              </a:ext>
            </a:extLst>
          </p:cNvPr>
          <p:cNvSpPr txBox="1"/>
          <p:nvPr/>
        </p:nvSpPr>
        <p:spPr>
          <a:xfrm>
            <a:off x="3838575" y="5707183"/>
            <a:ext cx="2542636" cy="1015663"/>
          </a:xfrm>
          <a:prstGeom prst="rect">
            <a:avLst/>
          </a:prstGeom>
          <a:noFill/>
        </p:spPr>
        <p:txBody>
          <a:bodyPr wrap="square" rtlCol="0">
            <a:spAutoFit/>
          </a:bodyPr>
          <a:lstStyle/>
          <a:p>
            <a:r>
              <a:rPr lang="en-IN" sz="1000" dirty="0">
                <a:effectLst/>
                <a:latin typeface="Times New Roman" panose="02020603050405020304" pitchFamily="18" charset="0"/>
                <a:ea typeface="Calibri" panose="020F0502020204030204" pitchFamily="34" charset="0"/>
                <a:cs typeface="Times New Roman" panose="02020603050405020304" pitchFamily="18" charset="0"/>
              </a:rPr>
              <a:t>Big data and predictive analytics assisted me in better understanding our agency and government projects at all levels, from national to local.</a:t>
            </a:r>
          </a:p>
          <a:p>
            <a:r>
              <a:rPr lang="en-IN" sz="1000" dirty="0" err="1">
                <a:effectLst/>
                <a:latin typeface="Times New Roman" panose="02020603050405020304" pitchFamily="18" charset="0"/>
                <a:ea typeface="Calibri" panose="020F0502020204030204" pitchFamily="34" charset="0"/>
                <a:cs typeface="Times New Roman" panose="02020603050405020304" pitchFamily="18" charset="0"/>
              </a:rPr>
              <a:t>Swachhagrahis</a:t>
            </a:r>
            <a:r>
              <a:rPr lang="en-IN" sz="1000" dirty="0">
                <a:effectLst/>
                <a:latin typeface="Times New Roman" panose="02020603050405020304" pitchFamily="18" charset="0"/>
                <a:ea typeface="Calibri" panose="020F0502020204030204" pitchFamily="34" charset="0"/>
                <a:cs typeface="Times New Roman" panose="02020603050405020304" pitchFamily="18" charset="0"/>
              </a:rPr>
              <a:t>' performance was also monitored as part of the learning process.</a:t>
            </a:r>
          </a:p>
        </p:txBody>
      </p:sp>
      <p:graphicFrame>
        <p:nvGraphicFramePr>
          <p:cNvPr id="85" name="Chart 84">
            <a:extLst>
              <a:ext uri="{FF2B5EF4-FFF2-40B4-BE49-F238E27FC236}">
                <a16:creationId xmlns:a16="http://schemas.microsoft.com/office/drawing/2014/main" id="{38B40438-C615-CB54-33F4-E80A9A62CF5C}"/>
              </a:ext>
            </a:extLst>
          </p:cNvPr>
          <p:cNvGraphicFramePr>
            <a:graphicFrameLocks/>
          </p:cNvGraphicFramePr>
          <p:nvPr>
            <p:extLst>
              <p:ext uri="{D42A27DB-BD31-4B8C-83A1-F6EECF244321}">
                <p14:modId xmlns:p14="http://schemas.microsoft.com/office/powerpoint/2010/main" val="141797783"/>
              </p:ext>
            </p:extLst>
          </p:nvPr>
        </p:nvGraphicFramePr>
        <p:xfrm>
          <a:off x="2540202" y="5661967"/>
          <a:ext cx="1298373" cy="1045356"/>
        </p:xfrm>
        <a:graphic>
          <a:graphicData uri="http://schemas.openxmlformats.org/drawingml/2006/chart">
            <c:chart xmlns:c="http://schemas.openxmlformats.org/drawingml/2006/chart" xmlns:r="http://schemas.openxmlformats.org/officeDocument/2006/relationships" r:id="rId2"/>
          </a:graphicData>
        </a:graphic>
      </p:graphicFrame>
      <p:sp>
        <p:nvSpPr>
          <p:cNvPr id="86" name="TextBox 85">
            <a:extLst>
              <a:ext uri="{FF2B5EF4-FFF2-40B4-BE49-F238E27FC236}">
                <a16:creationId xmlns:a16="http://schemas.microsoft.com/office/drawing/2014/main" id="{A7B0B1A9-CFAB-F4F6-1B5D-A68E5C7E1E12}"/>
              </a:ext>
            </a:extLst>
          </p:cNvPr>
          <p:cNvSpPr txBox="1"/>
          <p:nvPr/>
        </p:nvSpPr>
        <p:spPr>
          <a:xfrm>
            <a:off x="3061642" y="5338875"/>
            <a:ext cx="2676030" cy="253916"/>
          </a:xfrm>
          <a:prstGeom prst="rect">
            <a:avLst/>
          </a:prstGeom>
          <a:noFill/>
        </p:spPr>
        <p:txBody>
          <a:bodyPr wrap="square" rtlCol="0">
            <a:spAutoFit/>
          </a:bodyPr>
          <a:lstStyle/>
          <a:p>
            <a:pPr algn="ctr"/>
            <a:r>
              <a:rPr lang="en-US" sz="1050" b="1" dirty="0">
                <a:latin typeface="Times New Roman" panose="02020603050405020304" pitchFamily="18" charset="0"/>
                <a:cs typeface="Times New Roman" panose="02020603050405020304" pitchFamily="18" charset="0"/>
              </a:rPr>
              <a:t>LEARNINGS AND VALUE ADDITIONS</a:t>
            </a:r>
            <a:endParaRPr lang="en-IN" sz="1050" b="1" dirty="0">
              <a:latin typeface="Times New Roman" panose="02020603050405020304" pitchFamily="18" charset="0"/>
              <a:cs typeface="Times New Roman" panose="02020603050405020304" pitchFamily="18" charset="0"/>
            </a:endParaRPr>
          </a:p>
        </p:txBody>
      </p:sp>
      <p:sp>
        <p:nvSpPr>
          <p:cNvPr id="87" name="TextBox 86">
            <a:extLst>
              <a:ext uri="{FF2B5EF4-FFF2-40B4-BE49-F238E27FC236}">
                <a16:creationId xmlns:a16="http://schemas.microsoft.com/office/drawing/2014/main" id="{D1E43410-CFC2-5463-11D8-4756740F5A39}"/>
              </a:ext>
            </a:extLst>
          </p:cNvPr>
          <p:cNvSpPr txBox="1"/>
          <p:nvPr/>
        </p:nvSpPr>
        <p:spPr>
          <a:xfrm>
            <a:off x="2532873" y="4114623"/>
            <a:ext cx="3983335" cy="1107996"/>
          </a:xfrm>
          <a:prstGeom prst="rect">
            <a:avLst/>
          </a:prstGeom>
          <a:solidFill>
            <a:schemeClr val="accent4">
              <a:lumMod val="40000"/>
              <a:lumOff val="60000"/>
            </a:schemeClr>
          </a:solidFill>
        </p:spPr>
        <p:txBody>
          <a:bodyPr wrap="square" rtlCol="0">
            <a:spAutoFit/>
          </a:bodyPr>
          <a:lstStyle/>
          <a:p>
            <a:pPr algn="ctr"/>
            <a:r>
              <a:rPr lang="en-US" sz="1050" b="1" i="1" dirty="0">
                <a:latin typeface="Times New Roman" panose="02020603050405020304" pitchFamily="18" charset="0"/>
                <a:cs typeface="Times New Roman" panose="02020603050405020304" pitchFamily="18" charset="0"/>
              </a:rPr>
              <a:t>PRACTICAL AND THEORETICAL KNOWLEDGE</a:t>
            </a:r>
          </a:p>
          <a:p>
            <a:pPr algn="ctr"/>
            <a:endParaRPr lang="en-US" sz="1050" b="1" i="1" dirty="0">
              <a:latin typeface="Times New Roman" panose="02020603050405020304" pitchFamily="18" charset="0"/>
              <a:cs typeface="Times New Roman" panose="02020603050405020304" pitchFamily="18" charset="0"/>
            </a:endParaRPr>
          </a:p>
          <a:p>
            <a:r>
              <a:rPr lang="en-IN" sz="900" dirty="0">
                <a:effectLst/>
                <a:latin typeface="Times New Roman" panose="02020603050405020304" pitchFamily="18" charset="0"/>
                <a:ea typeface="Calibri" panose="020F0502020204030204" pitchFamily="34" charset="0"/>
                <a:cs typeface="Times New Roman" panose="02020603050405020304" pitchFamily="18" charset="0"/>
              </a:rPr>
              <a:t>Theoretically, I learnt how to analyse the documents and update its  DA status accordingly on excel sheet whereas practically </a:t>
            </a:r>
          </a:p>
          <a:p>
            <a:r>
              <a:rPr lang="en-IN" sz="900" dirty="0">
                <a:effectLst/>
                <a:latin typeface="Times New Roman" panose="02020603050405020304" pitchFamily="18" charset="0"/>
                <a:ea typeface="Calibri" panose="020F0502020204030204" pitchFamily="34" charset="0"/>
                <a:cs typeface="Times New Roman" panose="02020603050405020304" pitchFamily="18" charset="0"/>
              </a:rPr>
              <a:t>I was able to understand the nature of my data and transform it into insight, which exposed me to the usage of machine learning techniques, social network analytics, and econometrics.</a:t>
            </a:r>
          </a:p>
        </p:txBody>
      </p:sp>
      <p:sp>
        <p:nvSpPr>
          <p:cNvPr id="91" name="TextBox 90">
            <a:extLst>
              <a:ext uri="{FF2B5EF4-FFF2-40B4-BE49-F238E27FC236}">
                <a16:creationId xmlns:a16="http://schemas.microsoft.com/office/drawing/2014/main" id="{DEB103CD-0E8D-09AE-6573-668649CE8165}"/>
              </a:ext>
            </a:extLst>
          </p:cNvPr>
          <p:cNvSpPr txBox="1"/>
          <p:nvPr/>
        </p:nvSpPr>
        <p:spPr>
          <a:xfrm>
            <a:off x="2549346" y="948419"/>
            <a:ext cx="2121574" cy="892680"/>
          </a:xfrm>
          <a:prstGeom prst="rect">
            <a:avLst/>
          </a:prstGeom>
          <a:solidFill>
            <a:schemeClr val="accent4">
              <a:lumMod val="40000"/>
              <a:lumOff val="60000"/>
            </a:schemeClr>
          </a:solidFill>
        </p:spPr>
        <p:txBody>
          <a:bodyPr wrap="square" rtlCol="0">
            <a:spAutoFit/>
          </a:bodyPr>
          <a:lstStyle/>
          <a:p>
            <a:pPr algn="ctr"/>
            <a:r>
              <a:rPr lang="en-US" sz="1050" b="1" i="1" dirty="0">
                <a:latin typeface="Times New Roman" panose="02020603050405020304" pitchFamily="18" charset="0"/>
                <a:cs typeface="Times New Roman" panose="02020603050405020304" pitchFamily="18" charset="0"/>
              </a:rPr>
              <a:t>Challenges</a:t>
            </a:r>
          </a:p>
          <a:p>
            <a:pPr>
              <a:lnSpc>
                <a:spcPct val="106000"/>
              </a:lnSpc>
              <a:spcAft>
                <a:spcPts val="800"/>
              </a:spcAft>
            </a:pPr>
            <a:endParaRPr lang="en-IN" sz="9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6000"/>
              </a:lnSpc>
              <a:spcAft>
                <a:spcPts val="800"/>
              </a:spcAft>
            </a:pPr>
            <a:r>
              <a:rPr lang="en-IN" sz="900" dirty="0">
                <a:effectLst/>
                <a:latin typeface="Times New Roman" panose="02020603050405020304" pitchFamily="18" charset="0"/>
                <a:ea typeface="Calibri" panose="020F0502020204030204" pitchFamily="34" charset="0"/>
                <a:cs typeface="Times New Roman" panose="02020603050405020304" pitchFamily="18" charset="0"/>
              </a:rPr>
              <a:t>Engulfed with work</a:t>
            </a:r>
          </a:p>
          <a:p>
            <a:pPr>
              <a:lnSpc>
                <a:spcPct val="106000"/>
              </a:lnSpc>
              <a:spcAft>
                <a:spcPts val="800"/>
              </a:spcAft>
            </a:pPr>
            <a:r>
              <a:rPr lang="en-IN" sz="900" dirty="0">
                <a:effectLst/>
                <a:latin typeface="Times New Roman" panose="02020603050405020304" pitchFamily="18" charset="0"/>
                <a:ea typeface="Calibri" panose="020F0502020204030204" pitchFamily="34" charset="0"/>
                <a:cs typeface="Times New Roman" panose="02020603050405020304" pitchFamily="18" charset="0"/>
              </a:rPr>
              <a:t>Time management </a:t>
            </a:r>
            <a:endParaRPr lang="en-US" sz="1050" b="1" i="1" dirty="0"/>
          </a:p>
        </p:txBody>
      </p:sp>
      <p:sp>
        <p:nvSpPr>
          <p:cNvPr id="93" name="Oval 92">
            <a:extLst>
              <a:ext uri="{FF2B5EF4-FFF2-40B4-BE49-F238E27FC236}">
                <a16:creationId xmlns:a16="http://schemas.microsoft.com/office/drawing/2014/main" id="{87DEE29B-2FB9-826C-8E64-A0D1ECA9EACB}"/>
              </a:ext>
            </a:extLst>
          </p:cNvPr>
          <p:cNvSpPr/>
          <p:nvPr/>
        </p:nvSpPr>
        <p:spPr>
          <a:xfrm>
            <a:off x="2447960" y="1910026"/>
            <a:ext cx="2293975" cy="2174747"/>
          </a:xfrm>
          <a:prstGeom prst="ellipse">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94" name="TextBox 93">
            <a:extLst>
              <a:ext uri="{FF2B5EF4-FFF2-40B4-BE49-F238E27FC236}">
                <a16:creationId xmlns:a16="http://schemas.microsoft.com/office/drawing/2014/main" id="{A65E538C-86B5-6CD8-4768-F679A20A61EA}"/>
              </a:ext>
            </a:extLst>
          </p:cNvPr>
          <p:cNvSpPr txBox="1"/>
          <p:nvPr/>
        </p:nvSpPr>
        <p:spPr>
          <a:xfrm>
            <a:off x="2870099" y="2225663"/>
            <a:ext cx="782763" cy="1477328"/>
          </a:xfrm>
          <a:prstGeom prst="rect">
            <a:avLst/>
          </a:prstGeom>
          <a:noFill/>
        </p:spPr>
        <p:txBody>
          <a:bodyPr wrap="square" rtlCol="0">
            <a:spAutoFit/>
          </a:bodyPr>
          <a:lstStyle/>
          <a:p>
            <a:r>
              <a:rPr lang="en-US" sz="900" b="1" i="1" dirty="0">
                <a:latin typeface="Times New Roman" panose="02020603050405020304" pitchFamily="18" charset="0"/>
                <a:cs typeface="Times New Roman" panose="02020603050405020304" pitchFamily="18" charset="0"/>
              </a:rPr>
              <a:t>Usefulness</a:t>
            </a:r>
          </a:p>
          <a:p>
            <a:endParaRPr lang="en-US" sz="900" b="1" i="1" dirty="0">
              <a:latin typeface="Times New Roman" panose="02020603050405020304" pitchFamily="18" charset="0"/>
              <a:cs typeface="Times New Roman" panose="02020603050405020304" pitchFamily="18" charset="0"/>
            </a:endParaRPr>
          </a:p>
          <a:p>
            <a:r>
              <a:rPr lang="en-US" sz="900" b="1" i="1" dirty="0">
                <a:latin typeface="Times New Roman" panose="02020603050405020304" pitchFamily="18" charset="0"/>
                <a:cs typeface="Times New Roman" panose="02020603050405020304" pitchFamily="18" charset="0"/>
              </a:rPr>
              <a:t>Guide my career goal</a:t>
            </a:r>
          </a:p>
          <a:p>
            <a:endParaRPr lang="en-US" sz="900" b="1" i="1" dirty="0">
              <a:latin typeface="Times New Roman" panose="02020603050405020304" pitchFamily="18" charset="0"/>
              <a:cs typeface="Times New Roman" panose="02020603050405020304" pitchFamily="18" charset="0"/>
            </a:endParaRPr>
          </a:p>
          <a:p>
            <a:r>
              <a:rPr lang="en-IN" sz="900" b="1" dirty="0">
                <a:latin typeface="Times New Roman" panose="02020603050405020304" pitchFamily="18" charset="0"/>
                <a:ea typeface="Calibri" panose="020F0502020204030204" pitchFamily="34" charset="0"/>
                <a:cs typeface="Times New Roman" panose="02020603050405020304" pitchFamily="18" charset="0"/>
              </a:rPr>
              <a:t>S</a:t>
            </a:r>
            <a:r>
              <a:rPr lang="en-IN" sz="900" b="1" dirty="0">
                <a:effectLst/>
                <a:latin typeface="Times New Roman" panose="02020603050405020304" pitchFamily="18" charset="0"/>
                <a:ea typeface="Calibri" panose="020F0502020204030204" pitchFamily="34" charset="0"/>
                <a:cs typeface="Times New Roman" panose="02020603050405020304" pitchFamily="18" charset="0"/>
              </a:rPr>
              <a:t>trong </a:t>
            </a:r>
            <a:r>
              <a:rPr lang="en-IN" sz="900" b="1" dirty="0">
                <a:latin typeface="Times New Roman" panose="02020603050405020304" pitchFamily="18" charset="0"/>
                <a:ea typeface="Calibri" panose="020F0502020204030204" pitchFamily="34" charset="0"/>
                <a:cs typeface="Times New Roman" panose="02020603050405020304" pitchFamily="18" charset="0"/>
              </a:rPr>
              <a:t>R</a:t>
            </a:r>
            <a:r>
              <a:rPr lang="en-IN" sz="900" b="1" dirty="0">
                <a:effectLst/>
                <a:latin typeface="Times New Roman" panose="02020603050405020304" pitchFamily="18" charset="0"/>
                <a:ea typeface="Calibri" panose="020F0502020204030204" pitchFamily="34" charset="0"/>
                <a:cs typeface="Times New Roman" panose="02020603050405020304" pitchFamily="18" charset="0"/>
              </a:rPr>
              <a:t>esume</a:t>
            </a:r>
          </a:p>
          <a:p>
            <a:endParaRPr lang="en-IN" sz="9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900" b="1" dirty="0">
                <a:effectLst/>
                <a:latin typeface="Times New Roman" panose="02020603050405020304" pitchFamily="18" charset="0"/>
                <a:ea typeface="Calibri" panose="020F0502020204030204" pitchFamily="34" charset="0"/>
                <a:cs typeface="Times New Roman" panose="02020603050405020304" pitchFamily="18" charset="0"/>
              </a:rPr>
              <a:t>Job Experience </a:t>
            </a:r>
          </a:p>
        </p:txBody>
      </p:sp>
      <p:sp>
        <p:nvSpPr>
          <p:cNvPr id="95" name="TextBox 94">
            <a:extLst>
              <a:ext uri="{FF2B5EF4-FFF2-40B4-BE49-F238E27FC236}">
                <a16:creationId xmlns:a16="http://schemas.microsoft.com/office/drawing/2014/main" id="{B162BC46-6C2F-AFD7-EAB3-E9606326937D}"/>
              </a:ext>
            </a:extLst>
          </p:cNvPr>
          <p:cNvSpPr txBox="1"/>
          <p:nvPr/>
        </p:nvSpPr>
        <p:spPr>
          <a:xfrm>
            <a:off x="3633620" y="2237630"/>
            <a:ext cx="986298" cy="1615827"/>
          </a:xfrm>
          <a:prstGeom prst="rect">
            <a:avLst/>
          </a:prstGeom>
          <a:noFill/>
        </p:spPr>
        <p:txBody>
          <a:bodyPr wrap="square" rtlCol="0">
            <a:spAutoFit/>
          </a:bodyPr>
          <a:lstStyle/>
          <a:p>
            <a:pPr algn="ctr"/>
            <a:r>
              <a:rPr lang="en-US" sz="900" b="1" i="1" dirty="0">
                <a:latin typeface="Times New Roman" panose="02020603050405020304" pitchFamily="18" charset="0"/>
                <a:cs typeface="Times New Roman" panose="02020603050405020304" pitchFamily="18" charset="0"/>
              </a:rPr>
              <a:t>Suggestions</a:t>
            </a:r>
          </a:p>
          <a:p>
            <a:pPr algn="ctr"/>
            <a:endParaRPr lang="en-US" sz="900" b="1" i="1" dirty="0">
              <a:latin typeface="Times New Roman" panose="02020603050405020304" pitchFamily="18" charset="0"/>
              <a:cs typeface="Times New Roman" panose="02020603050405020304" pitchFamily="18" charset="0"/>
            </a:endParaRPr>
          </a:p>
          <a:p>
            <a:r>
              <a:rPr lang="en-IN" sz="900" b="1" dirty="0">
                <a:effectLst/>
                <a:latin typeface="Times New Roman" panose="02020603050405020304" pitchFamily="18" charset="0"/>
                <a:ea typeface="Calibri" panose="020F0502020204030204" pitchFamily="34" charset="0"/>
                <a:cs typeface="Times New Roman" panose="02020603050405020304" pitchFamily="18" charset="0"/>
              </a:rPr>
              <a:t>SBM portal glitches </a:t>
            </a:r>
          </a:p>
          <a:p>
            <a:endParaRPr lang="en-IN" sz="9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900" b="1" dirty="0">
                <a:effectLst/>
                <a:latin typeface="Times New Roman" panose="02020603050405020304" pitchFamily="18" charset="0"/>
                <a:ea typeface="Calibri" panose="020F0502020204030204" pitchFamily="34" charset="0"/>
                <a:cs typeface="Times New Roman" panose="02020603050405020304" pitchFamily="18" charset="0"/>
              </a:rPr>
              <a:t>Make better intelligent connections between its needs, our capabilities</a:t>
            </a:r>
            <a:endParaRPr lang="en-IN" sz="900" b="1" i="1" dirty="0">
              <a:latin typeface="Times New Roman" panose="02020603050405020304" pitchFamily="18" charset="0"/>
              <a:cs typeface="Times New Roman" panose="02020603050405020304" pitchFamily="18" charset="0"/>
            </a:endParaRPr>
          </a:p>
        </p:txBody>
      </p:sp>
      <p:cxnSp>
        <p:nvCxnSpPr>
          <p:cNvPr id="99" name="Straight Connector 98">
            <a:extLst>
              <a:ext uri="{FF2B5EF4-FFF2-40B4-BE49-F238E27FC236}">
                <a16:creationId xmlns:a16="http://schemas.microsoft.com/office/drawing/2014/main" id="{2D679261-69A4-0C14-1EA7-9EECC955405A}"/>
              </a:ext>
            </a:extLst>
          </p:cNvPr>
          <p:cNvCxnSpPr>
            <a:cxnSpLocks/>
            <a:stCxn id="93" idx="0"/>
            <a:endCxn id="93" idx="4"/>
          </p:cNvCxnSpPr>
          <p:nvPr/>
        </p:nvCxnSpPr>
        <p:spPr>
          <a:xfrm>
            <a:off x="3594948" y="1910026"/>
            <a:ext cx="0" cy="2174747"/>
          </a:xfrm>
          <a:prstGeom prst="line">
            <a:avLst/>
          </a:prstGeom>
        </p:spPr>
        <p:style>
          <a:lnRef idx="1">
            <a:schemeClr val="dk1"/>
          </a:lnRef>
          <a:fillRef idx="0">
            <a:schemeClr val="dk1"/>
          </a:fillRef>
          <a:effectRef idx="0">
            <a:schemeClr val="dk1"/>
          </a:effectRef>
          <a:fontRef idx="minor">
            <a:schemeClr val="tx1"/>
          </a:fontRef>
        </p:style>
      </p:cxnSp>
      <p:cxnSp>
        <p:nvCxnSpPr>
          <p:cNvPr id="108" name="Straight Connector 107">
            <a:extLst>
              <a:ext uri="{FF2B5EF4-FFF2-40B4-BE49-F238E27FC236}">
                <a16:creationId xmlns:a16="http://schemas.microsoft.com/office/drawing/2014/main" id="{F8EFC570-AF3F-7622-7DAD-E752DF5ADF40}"/>
              </a:ext>
            </a:extLst>
          </p:cNvPr>
          <p:cNvCxnSpPr>
            <a:cxnSpLocks/>
          </p:cNvCxnSpPr>
          <p:nvPr/>
        </p:nvCxnSpPr>
        <p:spPr>
          <a:xfrm>
            <a:off x="2552674" y="1205567"/>
            <a:ext cx="2118246" cy="0"/>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99968939-8AA9-BC9E-5DD3-774067A8DE4E}"/>
              </a:ext>
            </a:extLst>
          </p:cNvPr>
          <p:cNvCxnSpPr/>
          <p:nvPr/>
        </p:nvCxnSpPr>
        <p:spPr>
          <a:xfrm>
            <a:off x="2516823" y="4440048"/>
            <a:ext cx="3510425" cy="14897"/>
          </a:xfrm>
          <a:prstGeom prst="line">
            <a:avLst/>
          </a:prstGeom>
        </p:spPr>
        <p:style>
          <a:lnRef idx="1">
            <a:schemeClr val="dk1"/>
          </a:lnRef>
          <a:fillRef idx="0">
            <a:schemeClr val="dk1"/>
          </a:fillRef>
          <a:effectRef idx="0">
            <a:schemeClr val="dk1"/>
          </a:effectRef>
          <a:fontRef idx="minor">
            <a:schemeClr val="tx1"/>
          </a:fontRef>
        </p:style>
      </p:cxnSp>
      <p:cxnSp>
        <p:nvCxnSpPr>
          <p:cNvPr id="112" name="Straight Connector 111">
            <a:extLst>
              <a:ext uri="{FF2B5EF4-FFF2-40B4-BE49-F238E27FC236}">
                <a16:creationId xmlns:a16="http://schemas.microsoft.com/office/drawing/2014/main" id="{CD790174-16D8-FC49-2A99-3B8B190348B9}"/>
              </a:ext>
            </a:extLst>
          </p:cNvPr>
          <p:cNvCxnSpPr/>
          <p:nvPr/>
        </p:nvCxnSpPr>
        <p:spPr>
          <a:xfrm>
            <a:off x="2549346" y="5612714"/>
            <a:ext cx="3578585" cy="23582"/>
          </a:xfrm>
          <a:prstGeom prst="line">
            <a:avLst/>
          </a:prstGeom>
        </p:spPr>
        <p:style>
          <a:lnRef idx="1">
            <a:schemeClr val="dk1"/>
          </a:lnRef>
          <a:fillRef idx="0">
            <a:schemeClr val="dk1"/>
          </a:fillRef>
          <a:effectRef idx="0">
            <a:schemeClr val="dk1"/>
          </a:effectRef>
          <a:fontRef idx="minor">
            <a:schemeClr val="tx1"/>
          </a:fontRef>
        </p:style>
      </p:cxnSp>
      <p:sp>
        <p:nvSpPr>
          <p:cNvPr id="113" name="TextBox 112">
            <a:extLst>
              <a:ext uri="{FF2B5EF4-FFF2-40B4-BE49-F238E27FC236}">
                <a16:creationId xmlns:a16="http://schemas.microsoft.com/office/drawing/2014/main" id="{2DAC17E2-2E8B-98FF-D35B-7C26144CE25D}"/>
              </a:ext>
            </a:extLst>
          </p:cNvPr>
          <p:cNvSpPr txBox="1"/>
          <p:nvPr/>
        </p:nvSpPr>
        <p:spPr>
          <a:xfrm>
            <a:off x="6914507" y="4048516"/>
            <a:ext cx="1946185" cy="253916"/>
          </a:xfrm>
          <a:prstGeom prst="rect">
            <a:avLst/>
          </a:prstGeom>
          <a:noFill/>
        </p:spPr>
        <p:txBody>
          <a:bodyPr wrap="square" rtlCol="0">
            <a:spAutoFit/>
          </a:bodyPr>
          <a:lstStyle/>
          <a:p>
            <a:pPr algn="ctr"/>
            <a:r>
              <a:rPr lang="en-US" sz="1050" b="1" i="1" dirty="0">
                <a:latin typeface="Times New Roman" panose="02020603050405020304" pitchFamily="18" charset="0"/>
                <a:cs typeface="Times New Roman" panose="02020603050405020304" pitchFamily="18" charset="0"/>
              </a:rPr>
              <a:t>Organizational structure</a:t>
            </a:r>
            <a:endParaRPr lang="en-IN" sz="1050" b="1" i="1" dirty="0">
              <a:latin typeface="Times New Roman" panose="02020603050405020304" pitchFamily="18" charset="0"/>
              <a:cs typeface="Times New Roman" panose="02020603050405020304" pitchFamily="18" charset="0"/>
            </a:endParaRPr>
          </a:p>
        </p:txBody>
      </p:sp>
      <p:cxnSp>
        <p:nvCxnSpPr>
          <p:cNvPr id="115" name="Straight Connector 114">
            <a:extLst>
              <a:ext uri="{FF2B5EF4-FFF2-40B4-BE49-F238E27FC236}">
                <a16:creationId xmlns:a16="http://schemas.microsoft.com/office/drawing/2014/main" id="{4974DD55-A346-CE09-0F97-070C7B7A86B6}"/>
              </a:ext>
            </a:extLst>
          </p:cNvPr>
          <p:cNvCxnSpPr>
            <a:cxnSpLocks/>
          </p:cNvCxnSpPr>
          <p:nvPr/>
        </p:nvCxnSpPr>
        <p:spPr>
          <a:xfrm>
            <a:off x="6776087" y="4409543"/>
            <a:ext cx="2187876" cy="0"/>
          </a:xfrm>
          <a:prstGeom prst="line">
            <a:avLst/>
          </a:prstGeom>
        </p:spPr>
        <p:style>
          <a:lnRef idx="1">
            <a:schemeClr val="dk1"/>
          </a:lnRef>
          <a:fillRef idx="0">
            <a:schemeClr val="dk1"/>
          </a:fillRef>
          <a:effectRef idx="0">
            <a:schemeClr val="dk1"/>
          </a:effectRef>
          <a:fontRef idx="minor">
            <a:schemeClr val="tx1"/>
          </a:fontRef>
        </p:style>
      </p:cxnSp>
      <p:cxnSp>
        <p:nvCxnSpPr>
          <p:cNvPr id="117" name="Straight Connector 116">
            <a:extLst>
              <a:ext uri="{FF2B5EF4-FFF2-40B4-BE49-F238E27FC236}">
                <a16:creationId xmlns:a16="http://schemas.microsoft.com/office/drawing/2014/main" id="{40DAEF6D-DF35-0983-1F9B-53FF3CFDCA80}"/>
              </a:ext>
            </a:extLst>
          </p:cNvPr>
          <p:cNvCxnSpPr>
            <a:cxnSpLocks/>
          </p:cNvCxnSpPr>
          <p:nvPr/>
        </p:nvCxnSpPr>
        <p:spPr>
          <a:xfrm>
            <a:off x="2880579" y="2465147"/>
            <a:ext cx="1617047" cy="0"/>
          </a:xfrm>
          <a:prstGeom prst="line">
            <a:avLst/>
          </a:prstGeom>
        </p:spPr>
        <p:style>
          <a:lnRef idx="1">
            <a:schemeClr val="dk1"/>
          </a:lnRef>
          <a:fillRef idx="0">
            <a:schemeClr val="dk1"/>
          </a:fillRef>
          <a:effectRef idx="0">
            <a:schemeClr val="dk1"/>
          </a:effectRef>
          <a:fontRef idx="minor">
            <a:schemeClr val="tx1"/>
          </a:fontRef>
        </p:style>
      </p:cxnSp>
      <p:pic>
        <p:nvPicPr>
          <p:cNvPr id="119" name="Picture 118" descr="Icon&#10;&#10;Description automatically generated">
            <a:extLst>
              <a:ext uri="{FF2B5EF4-FFF2-40B4-BE49-F238E27FC236}">
                <a16:creationId xmlns:a16="http://schemas.microsoft.com/office/drawing/2014/main" id="{059A10AB-A47B-4E05-6D7B-9D760AA2EA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7785" y="62077"/>
            <a:ext cx="1419675" cy="489527"/>
          </a:xfrm>
          <a:prstGeom prst="rect">
            <a:avLst/>
          </a:prstGeom>
        </p:spPr>
      </p:pic>
      <p:pic>
        <p:nvPicPr>
          <p:cNvPr id="121" name="Picture 120" descr="Logo&#10;&#10;Description automatically generated">
            <a:extLst>
              <a:ext uri="{FF2B5EF4-FFF2-40B4-BE49-F238E27FC236}">
                <a16:creationId xmlns:a16="http://schemas.microsoft.com/office/drawing/2014/main" id="{8F13D5A7-3A16-5DC5-DDBD-4E067C3057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53" y="44805"/>
            <a:ext cx="1306997" cy="560270"/>
          </a:xfrm>
          <a:prstGeom prst="rect">
            <a:avLst/>
          </a:prstGeom>
        </p:spPr>
      </p:pic>
      <p:sp>
        <p:nvSpPr>
          <p:cNvPr id="12" name="TextBox 11">
            <a:extLst>
              <a:ext uri="{FF2B5EF4-FFF2-40B4-BE49-F238E27FC236}">
                <a16:creationId xmlns:a16="http://schemas.microsoft.com/office/drawing/2014/main" id="{95CA15AF-3654-C97F-CF02-D8F04B60F613}"/>
              </a:ext>
            </a:extLst>
          </p:cNvPr>
          <p:cNvSpPr txBox="1"/>
          <p:nvPr/>
        </p:nvSpPr>
        <p:spPr>
          <a:xfrm>
            <a:off x="0" y="524309"/>
            <a:ext cx="1751386" cy="261610"/>
          </a:xfrm>
          <a:prstGeom prst="rect">
            <a:avLst/>
          </a:prstGeom>
          <a:noFill/>
        </p:spPr>
        <p:txBody>
          <a:bodyPr wrap="square" rtlCol="0">
            <a:spAutoFit/>
          </a:bodyPr>
          <a:lstStyle/>
          <a:p>
            <a:r>
              <a:rPr lang="en-US" sz="1100" b="1" u="sng" dirty="0">
                <a:latin typeface="Times New Roman" panose="02020603050405020304" pitchFamily="18" charset="0"/>
                <a:cs typeface="Times New Roman" panose="02020603050405020304" pitchFamily="18" charset="0"/>
              </a:rPr>
              <a:t>Name:</a:t>
            </a:r>
            <a:r>
              <a:rPr lang="en-US" sz="1100" b="1" u="sng" dirty="0"/>
              <a:t> M</a:t>
            </a:r>
            <a:r>
              <a:rPr lang="en-US" sz="1100" b="1" u="sng" dirty="0">
                <a:latin typeface="Times New Roman" panose="02020603050405020304" pitchFamily="18" charset="0"/>
                <a:cs typeface="Times New Roman" panose="02020603050405020304" pitchFamily="18" charset="0"/>
              </a:rPr>
              <a:t>ayansh </a:t>
            </a:r>
            <a:endParaRPr lang="en-IN" sz="1100" b="1" u="sng"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64466F53-0EC5-B545-BFBD-AA6297436899}"/>
              </a:ext>
            </a:extLst>
          </p:cNvPr>
          <p:cNvSpPr txBox="1"/>
          <p:nvPr/>
        </p:nvSpPr>
        <p:spPr>
          <a:xfrm>
            <a:off x="6776087" y="533575"/>
            <a:ext cx="2367913" cy="261610"/>
          </a:xfrm>
          <a:prstGeom prst="rect">
            <a:avLst/>
          </a:prstGeom>
          <a:noFill/>
        </p:spPr>
        <p:txBody>
          <a:bodyPr wrap="square" rtlCol="0">
            <a:spAutoFit/>
          </a:bodyPr>
          <a:lstStyle/>
          <a:p>
            <a:r>
              <a:rPr lang="en-US" sz="1100" b="1" u="sng" dirty="0">
                <a:latin typeface="Times New Roman" panose="02020603050405020304" pitchFamily="18" charset="0"/>
                <a:cs typeface="Times New Roman" panose="02020603050405020304" pitchFamily="18" charset="0"/>
              </a:rPr>
              <a:t>Mentor: Dr. Sudhinder S. Chowhan </a:t>
            </a:r>
          </a:p>
        </p:txBody>
      </p:sp>
    </p:spTree>
    <p:extLst>
      <p:ext uri="{BB962C8B-B14F-4D97-AF65-F5344CB8AC3E}">
        <p14:creationId xmlns:p14="http://schemas.microsoft.com/office/powerpoint/2010/main" val="37651991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535</TotalTime>
  <Words>454</Words>
  <Application>Microsoft Office PowerPoint</Application>
  <PresentationFormat>On-screen Show (4:3)</PresentationFormat>
  <Paragraphs>58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Shivangi Mishra</dc:creator>
  <cp:lastModifiedBy>Sudhinder Singh Chowhan</cp:lastModifiedBy>
  <cp:revision>20</cp:revision>
  <dcterms:created xsi:type="dcterms:W3CDTF">2022-06-04T13:49:23Z</dcterms:created>
  <dcterms:modified xsi:type="dcterms:W3CDTF">2022-06-10T08:34:21Z</dcterms:modified>
</cp:coreProperties>
</file>