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752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0EF"/>
    <a:srgbClr val="00492D"/>
    <a:srgbClr val="82C7F6"/>
    <a:srgbClr val="49ADF1"/>
    <a:srgbClr val="9D8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1"/>
  </p:normalViewPr>
  <p:slideViewPr>
    <p:cSldViewPr snapToGrid="0" showGuides="1">
      <p:cViewPr>
        <p:scale>
          <a:sx n="25" d="100"/>
          <a:sy n="25" d="100"/>
        </p:scale>
        <p:origin x="720" y="-4044"/>
      </p:cViewPr>
      <p:guideLst>
        <p:guide orient="horz" pos="13752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stituteofhealthmanagemtin-my.sharepoint.com/personal/binita_j21_iihmr_in/Documents/Desktop/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NO OF ULBS COMPLETED FOR MADHYA PRADESH,UTTAR PRADESH,PUNJAB,ANDHRA PRADESH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52-4138-9DE2-BCA96EF4932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52-4138-9DE2-BCA96EF4932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52-4138-9DE2-BCA96EF4932E}"/>
              </c:ext>
            </c:extLst>
          </c:dPt>
          <c:dLbls>
            <c:dLbl>
              <c:idx val="1"/>
              <c:layout>
                <c:manualLayout>
                  <c:x val="0.20590326159605973"/>
                  <c:y val="-0.1049952938579406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52-4138-9DE2-BCA96EF493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Sheet1!$A$1:$C$1</c:f>
              <c:strCache>
                <c:ptCount val="3"/>
                <c:pt idx="0">
                  <c:v>DA PASS</c:v>
                </c:pt>
                <c:pt idx="1">
                  <c:v>DA FAIL </c:v>
                </c:pt>
                <c:pt idx="2">
                  <c:v>DA QUERY</c:v>
                </c:pt>
              </c:strCache>
            </c:strRef>
          </c:cat>
          <c:val>
            <c:numRef>
              <c:f>Sheet1!$A$2:$C$2</c:f>
              <c:numCache>
                <c:formatCode>General</c:formatCode>
                <c:ptCount val="3"/>
                <c:pt idx="0">
                  <c:v>40</c:v>
                </c:pt>
                <c:pt idx="1">
                  <c:v>1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52-4138-9DE2-BCA96EF4932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577" y="40965120"/>
            <a:ext cx="32909828" cy="2926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56" y="4857293"/>
            <a:ext cx="27157680" cy="2282342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28800" spc="-18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0137" y="28515974"/>
            <a:ext cx="27157680" cy="73152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8640" cap="all" spc="720" baseline="0">
                <a:solidFill>
                  <a:schemeClr val="tx2"/>
                </a:solidFill>
                <a:latin typeface="+mj-lt"/>
              </a:defRPr>
            </a:lvl1pPr>
            <a:lvl2pPr marL="1645920" indent="0" algn="ctr">
              <a:buNone/>
              <a:defRPr sz="8640"/>
            </a:lvl2pPr>
            <a:lvl3pPr marL="3291840" indent="0" algn="ctr">
              <a:buNone/>
              <a:defRPr sz="8640"/>
            </a:lvl3pPr>
            <a:lvl4pPr marL="4937760" indent="0" algn="ctr">
              <a:buNone/>
              <a:defRPr sz="7200"/>
            </a:lvl4pPr>
            <a:lvl5pPr marL="6583680" indent="0" algn="ctr">
              <a:buNone/>
              <a:defRPr sz="7200"/>
            </a:lvl5pPr>
            <a:lvl6pPr marL="8229600" indent="0" algn="ctr">
              <a:buNone/>
              <a:defRPr sz="7200"/>
            </a:lvl6pPr>
            <a:lvl7pPr marL="9875520" indent="0" algn="ctr">
              <a:buNone/>
              <a:defRPr sz="7200"/>
            </a:lvl7pPr>
            <a:lvl8pPr marL="11521440" indent="0" algn="ctr">
              <a:buNone/>
              <a:defRPr sz="7200"/>
            </a:lvl8pPr>
            <a:lvl9pPr marL="13167360" indent="0" algn="ctr">
              <a:buNone/>
              <a:defRPr sz="7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260678" y="27797760"/>
            <a:ext cx="266639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" y="40539619"/>
            <a:ext cx="32918404" cy="4223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3812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69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577" y="40965120"/>
            <a:ext cx="32909828" cy="2926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45" y="40539623"/>
            <a:ext cx="32918360" cy="4096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638733"/>
            <a:ext cx="7098030" cy="368633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638733"/>
            <a:ext cx="20882610" cy="368633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44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2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577" y="40965120"/>
            <a:ext cx="32909828" cy="2926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56" y="4857293"/>
            <a:ext cx="27157680" cy="22823424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88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2656" y="28500019"/>
            <a:ext cx="27157680" cy="73152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8640" cap="all" spc="720" baseline="0">
                <a:solidFill>
                  <a:schemeClr val="tx2"/>
                </a:solidFill>
                <a:latin typeface="+mj-lt"/>
              </a:defRPr>
            </a:lvl1pPr>
            <a:lvl2pPr marL="164592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260678" y="27797760"/>
            <a:ext cx="266639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" y="40539619"/>
            <a:ext cx="32918404" cy="4223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055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962656" y="1834269"/>
            <a:ext cx="27157680" cy="92848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62656" y="11812698"/>
            <a:ext cx="13331952" cy="25749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88384" y="11812704"/>
            <a:ext cx="13331952" cy="25749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17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62656" y="1834269"/>
            <a:ext cx="27157680" cy="92848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2656" y="11814733"/>
            <a:ext cx="13331952" cy="4712205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7200" b="0" cap="all" baseline="0">
                <a:solidFill>
                  <a:schemeClr val="tx2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2656" y="16526938"/>
            <a:ext cx="13331952" cy="2162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88384" y="11814733"/>
            <a:ext cx="13331952" cy="4712205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7200" b="0" cap="all" baseline="0">
                <a:solidFill>
                  <a:schemeClr val="tx2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88384" y="16526938"/>
            <a:ext cx="13331952" cy="2162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7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8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577" y="40965120"/>
            <a:ext cx="32909828" cy="2926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5" y="40539623"/>
            <a:ext cx="32909828" cy="4096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2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" y="0"/>
            <a:ext cx="10937135" cy="43891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908191" y="0"/>
            <a:ext cx="172822" cy="4389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440" y="3803898"/>
            <a:ext cx="8641080" cy="14630400"/>
          </a:xfrm>
        </p:spPr>
        <p:txBody>
          <a:bodyPr anchor="b">
            <a:normAutofit/>
          </a:bodyPr>
          <a:lstStyle>
            <a:lvl1pPr>
              <a:defRPr sz="1296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1620" y="4681728"/>
            <a:ext cx="17529048" cy="33649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4440" y="18726912"/>
            <a:ext cx="8641080" cy="2162639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5400">
                <a:solidFill>
                  <a:srgbClr val="FFFFFF"/>
                </a:solidFill>
              </a:defRPr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6884" y="41342634"/>
            <a:ext cx="7069979" cy="2336800"/>
          </a:xfrm>
        </p:spPr>
        <p:txBody>
          <a:bodyPr/>
          <a:lstStyle>
            <a:lvl1pPr algn="l">
              <a:defRPr/>
            </a:lvl1pPr>
          </a:lstStyle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961620" y="41342634"/>
            <a:ext cx="12550140" cy="23368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7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31699200"/>
            <a:ext cx="32909828" cy="1219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5" y="31456486"/>
            <a:ext cx="32909828" cy="4096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56" y="32479488"/>
            <a:ext cx="27306842" cy="5266944"/>
          </a:xfrm>
        </p:spPr>
        <p:txBody>
          <a:bodyPr tIns="0" bIns="0" anchor="b">
            <a:noAutofit/>
          </a:bodyPr>
          <a:lstStyle>
            <a:lvl1pPr>
              <a:defRPr sz="1296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" y="0"/>
            <a:ext cx="32918360" cy="3145648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2656" y="37804954"/>
            <a:ext cx="27322272" cy="3803904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2160"/>
              </a:spcAft>
              <a:buNone/>
              <a:defRPr sz="5400">
                <a:solidFill>
                  <a:srgbClr val="FFFFFF"/>
                </a:solidFill>
              </a:defRPr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02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40965120"/>
            <a:ext cx="32918404" cy="2926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40539619"/>
            <a:ext cx="32918404" cy="4223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2656" y="1834269"/>
            <a:ext cx="27157680" cy="9284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2654" y="11812698"/>
            <a:ext cx="27157684" cy="25749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62661" y="41342634"/>
            <a:ext cx="6675131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rgbClr val="FFFFFF"/>
                </a:solidFill>
              </a:defRPr>
            </a:lvl1pPr>
          </a:lstStyle>
          <a:p>
            <a:fld id="{B0C2FB45-4E98-44D4-B27D-2D13247A6FF4}" type="datetimeFigureOut">
              <a:rPr lang="en-US" smtClean="0"/>
              <a:t>10-Jun-22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52702" y="41342634"/>
            <a:ext cx="13021571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731240" y="41342634"/>
            <a:ext cx="3542468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rgbClr val="FFFFFF"/>
                </a:solidFill>
              </a:defRPr>
            </a:lvl1pPr>
          </a:lstStyle>
          <a:p>
            <a:fld id="{67FEA0E9-A211-4EA1-AB03-E244D444A99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222536" y="11122208"/>
            <a:ext cx="2691079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81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291840" rtl="0" eaLnBrk="1" latinLnBrk="0" hangingPunct="1">
        <a:lnSpc>
          <a:spcPct val="85000"/>
        </a:lnSpc>
        <a:spcBef>
          <a:spcPct val="0"/>
        </a:spcBef>
        <a:buNone/>
        <a:defRPr sz="17280" kern="1200" spc="-18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9184" indent="-329184" algn="l" defTabSz="3291840" rtl="0" eaLnBrk="1" latinLnBrk="0" hangingPunct="1">
        <a:lnSpc>
          <a:spcPct val="90000"/>
        </a:lnSpc>
        <a:spcBef>
          <a:spcPts val="4320"/>
        </a:spcBef>
        <a:spcAft>
          <a:spcPts val="72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7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382573" indent="-658368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64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040941" indent="-658368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699309" indent="-658368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357677" indent="-658368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960000" indent="-822960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680000" indent="-822960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400000" indent="-822960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120000" indent="-822960" algn="l" defTabSz="3291840" rtl="0" eaLnBrk="1" latinLnBrk="0" hangingPunct="1">
        <a:lnSpc>
          <a:spcPct val="90000"/>
        </a:lnSpc>
        <a:spcBef>
          <a:spcPts val="720"/>
        </a:spcBef>
        <a:spcAft>
          <a:spcPts val="1440"/>
        </a:spcAft>
        <a:buClr>
          <a:schemeClr val="accent1"/>
        </a:buClr>
        <a:buFont typeface="Calibri" pitchFamily="34" charset="0"/>
        <a:buChar char="◦"/>
        <a:defRPr sz="50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97AAB3-64EE-AC2F-145C-BB1ABEB0A257}"/>
              </a:ext>
            </a:extLst>
          </p:cNvPr>
          <p:cNvSpPr/>
          <p:nvPr/>
        </p:nvSpPr>
        <p:spPr>
          <a:xfrm>
            <a:off x="8243240" y="2192625"/>
            <a:ext cx="16046343" cy="414783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</a:pP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		Presented by 		:       	Mustafa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		R. No						:			0317 SPM - 13</a:t>
            </a:r>
            <a:endParaRPr lang="en-US" sz="4000" dirty="0">
              <a:solidFill>
                <a:schemeClr val="tx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		Faculty mentor	:        Dr. Sudhinder Singh Chowhan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		Industry mentor	:      	Mr. </a:t>
            </a:r>
            <a:r>
              <a:rPr lang="en-US" sz="4400" dirty="0" err="1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Rashi</a:t>
            </a: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Khare</a:t>
            </a: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chemeClr val="tx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		Organization :             IQVIA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769FFF-286E-5464-627D-337B6239D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576" y="2756840"/>
            <a:ext cx="6728970" cy="3247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7E223D-8C40-88D1-D55C-F3D642D2D2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55" t="28438" r="-235" b="39205"/>
          <a:stretch/>
        </p:blipFill>
        <p:spPr>
          <a:xfrm>
            <a:off x="24791966" y="2756840"/>
            <a:ext cx="6728970" cy="307246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ADC80B-EA12-261E-904C-7961AD0F638E}"/>
              </a:ext>
            </a:extLst>
          </p:cNvPr>
          <p:cNvSpPr/>
          <p:nvPr/>
        </p:nvSpPr>
        <p:spPr>
          <a:xfrm>
            <a:off x="3668089" y="7244065"/>
            <a:ext cx="7180851" cy="1741550"/>
          </a:xfrm>
          <a:prstGeom prst="roundRect">
            <a:avLst/>
          </a:prstGeom>
          <a:gradFill flip="none" rotWithShape="1">
            <a:gsLst>
              <a:gs pos="0">
                <a:srgbClr val="9D8567">
                  <a:shade val="30000"/>
                  <a:satMod val="115000"/>
                </a:srgbClr>
              </a:gs>
              <a:gs pos="50000">
                <a:srgbClr val="9D8567">
                  <a:shade val="67500"/>
                  <a:satMod val="115000"/>
                </a:srgbClr>
              </a:gs>
              <a:gs pos="100000">
                <a:srgbClr val="9D856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INTRODUCTION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F030E6-E812-65F8-A20D-E84EE1265768}"/>
              </a:ext>
            </a:extLst>
          </p:cNvPr>
          <p:cNvSpPr txBox="1"/>
          <p:nvPr/>
        </p:nvSpPr>
        <p:spPr>
          <a:xfrm>
            <a:off x="285750" y="9427810"/>
            <a:ext cx="15771160" cy="10556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4000" dirty="0">
                <a:latin typeface="Times" pitchFamily="2" charset="0"/>
              </a:rPr>
              <a:t>Swachh Bharat Mission (SBM), commonly referred to as Swachh Bharat Abhiyan or Clean India Mission, is a countrywide initiative started by the Indian government in 2014 to eliminate open defecation and improve solid waste management. This program was formally inaugurated on 2 October 2014 at Rajghat in New Delhi. India's largest-ever cleaning initiative, with 3 million government personnel and school and college students participating. The mission's goal is to have India free of open defecation in five years.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IN" sz="4000" dirty="0">
                <a:latin typeface="Times" pitchFamily="2" charset="0"/>
              </a:rPr>
              <a:t>IQVIA is a massive worldwide leader of advanced analytics, technological solutions, and clinical research services to the life sciences sector, devoted to delivering unique ideas and real-time insights through intelligent connections.</a:t>
            </a:r>
            <a:endParaRPr lang="en-US" sz="4000" dirty="0">
              <a:latin typeface="Times" pitchFamily="2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IN" sz="4000" dirty="0">
                <a:latin typeface="Times" pitchFamily="2" charset="0"/>
              </a:rPr>
              <a:t>VISION &amp; MISSION- </a:t>
            </a:r>
            <a:r>
              <a:rPr lang="en-IN" sz="4000" dirty="0">
                <a:effectLst/>
                <a:latin typeface="Times" pitchFamily="2" charset="0"/>
              </a:rPr>
              <a:t>Imagine a world where advances in data science and human ingenuity come together to provide creative solutions to improve human health. </a:t>
            </a:r>
            <a:r>
              <a:rPr lang="en-IN" sz="4000" dirty="0">
                <a:latin typeface="Times" pitchFamily="2" charset="0"/>
              </a:rPr>
              <a:t>E</a:t>
            </a:r>
            <a:r>
              <a:rPr lang="en-IN" sz="4000" dirty="0">
                <a:effectLst/>
                <a:latin typeface="Times" pitchFamily="2" charset="0"/>
              </a:rPr>
              <a:t>very challenge is seen as an opportunity to make a meaningful impact for customers, patients and people. Discover a career with purpose and help create a healthier world.</a:t>
            </a:r>
            <a:endParaRPr lang="en-US" sz="4000" dirty="0">
              <a:latin typeface="Times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4BEDDE-72C4-0F85-C26F-EDC37047457D}"/>
              </a:ext>
            </a:extLst>
          </p:cNvPr>
          <p:cNvSpPr/>
          <p:nvPr/>
        </p:nvSpPr>
        <p:spPr>
          <a:xfrm>
            <a:off x="3992438" y="20409733"/>
            <a:ext cx="6571253" cy="1200151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ABOUT 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780180-D483-9D36-1D0A-7A012B67FAB3}"/>
              </a:ext>
            </a:extLst>
          </p:cNvPr>
          <p:cNvSpPr txBox="1"/>
          <p:nvPr/>
        </p:nvSpPr>
        <p:spPr>
          <a:xfrm>
            <a:off x="285751" y="21945600"/>
            <a:ext cx="15771160" cy="44627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4000" dirty="0">
                <a:latin typeface="Times" pitchFamily="2" charset="0"/>
              </a:rPr>
              <a:t>As a commemoration of Mahatma Gandhi's 150th birth anniversary, the Government of India (GOI) announced the Swachh Bharat Mission (Urban) [SBM (U)] to guarantee cleanliness, waste management, and sanitation across the country. The Ministry of Housing and Urban Affairs is implementing SBM (Urban) (MOHUA)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IN" sz="4000" dirty="0">
                <a:latin typeface="Times" pitchFamily="2" charset="0"/>
              </a:rPr>
              <a:t>Nearly 3597 localities participated in the recently completed Garbage Free Cities accreditation exercise</a:t>
            </a:r>
            <a:r>
              <a:rPr lang="en-IN" sz="4400" dirty="0"/>
              <a:t>.</a:t>
            </a:r>
            <a:endParaRPr lang="en-US" sz="4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44A4E99-0E3C-124B-2EFA-560A3EBBD1B6}"/>
              </a:ext>
            </a:extLst>
          </p:cNvPr>
          <p:cNvSpPr/>
          <p:nvPr/>
        </p:nvSpPr>
        <p:spPr>
          <a:xfrm>
            <a:off x="17108732" y="7068265"/>
            <a:ext cx="7180851" cy="1559627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ORGANOGRAM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261EE3B-4FAD-2B13-0B3E-FD23B054867A}"/>
              </a:ext>
            </a:extLst>
          </p:cNvPr>
          <p:cNvSpPr/>
          <p:nvPr/>
        </p:nvSpPr>
        <p:spPr>
          <a:xfrm>
            <a:off x="17843157" y="8943511"/>
            <a:ext cx="5483870" cy="80386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SENIOR PRINCIPLE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65C377B-6517-A322-9123-0C5429FDB79A}"/>
              </a:ext>
            </a:extLst>
          </p:cNvPr>
          <p:cNvSpPr/>
          <p:nvPr/>
        </p:nvSpPr>
        <p:spPr>
          <a:xfrm>
            <a:off x="20394357" y="9883112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30517AF-A681-EA22-8DA4-FE736913FCF8}"/>
              </a:ext>
            </a:extLst>
          </p:cNvPr>
          <p:cNvSpPr/>
          <p:nvPr/>
        </p:nvSpPr>
        <p:spPr>
          <a:xfrm>
            <a:off x="17843157" y="10378610"/>
            <a:ext cx="5560540" cy="10884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WASH HEAD(WATER &amp; SANITIZATION)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B750401E-4225-EFA6-8280-CCC0A3323679}"/>
              </a:ext>
            </a:extLst>
          </p:cNvPr>
          <p:cNvSpPr/>
          <p:nvPr/>
        </p:nvSpPr>
        <p:spPr>
          <a:xfrm>
            <a:off x="20394357" y="11602806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328B621-1CB4-1049-E474-6C91C3F56597}"/>
              </a:ext>
            </a:extLst>
          </p:cNvPr>
          <p:cNvSpPr/>
          <p:nvPr/>
        </p:nvSpPr>
        <p:spPr>
          <a:xfrm>
            <a:off x="17843157" y="12098306"/>
            <a:ext cx="5560537" cy="5249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SENIOR CONSULTANT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C08B60F9-4149-6E1E-C7C8-80025289B242}"/>
              </a:ext>
            </a:extLst>
          </p:cNvPr>
          <p:cNvSpPr/>
          <p:nvPr/>
        </p:nvSpPr>
        <p:spPr>
          <a:xfrm>
            <a:off x="20349048" y="12623292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CBF715A-1CFC-B5FB-418D-3138F9A04964}"/>
              </a:ext>
            </a:extLst>
          </p:cNvPr>
          <p:cNvSpPr/>
          <p:nvPr/>
        </p:nvSpPr>
        <p:spPr>
          <a:xfrm>
            <a:off x="17843155" y="13118791"/>
            <a:ext cx="5560541" cy="840605"/>
          </a:xfrm>
          <a:prstGeom prst="roundRect">
            <a:avLst/>
          </a:prstGeom>
          <a:solidFill>
            <a:srgbClr val="F644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ASSOCIATE CONSULTANT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54B68EB-3008-BD5E-44EE-BF71B6158404}"/>
              </a:ext>
            </a:extLst>
          </p:cNvPr>
          <p:cNvSpPr/>
          <p:nvPr/>
        </p:nvSpPr>
        <p:spPr>
          <a:xfrm>
            <a:off x="20394357" y="14095131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D346FAF-6C21-F962-C5FD-344698B82BE7}"/>
              </a:ext>
            </a:extLst>
          </p:cNvPr>
          <p:cNvSpPr/>
          <p:nvPr/>
        </p:nvSpPr>
        <p:spPr>
          <a:xfrm>
            <a:off x="17843155" y="14528591"/>
            <a:ext cx="5560541" cy="84060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RESEARCH ASSOCIATE</a:t>
            </a: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976876BA-905D-4FC9-BD8A-89FECAC89D04}"/>
              </a:ext>
            </a:extLst>
          </p:cNvPr>
          <p:cNvSpPr/>
          <p:nvPr/>
        </p:nvSpPr>
        <p:spPr>
          <a:xfrm>
            <a:off x="20349048" y="15469724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B1B4AA8-4D5E-B0A2-BA87-EA10ED270743}"/>
              </a:ext>
            </a:extLst>
          </p:cNvPr>
          <p:cNvSpPr/>
          <p:nvPr/>
        </p:nvSpPr>
        <p:spPr>
          <a:xfrm>
            <a:off x="17843155" y="15970442"/>
            <a:ext cx="5560541" cy="840605"/>
          </a:xfrm>
          <a:prstGeom prst="roundRect">
            <a:avLst/>
          </a:prstGeom>
          <a:solidFill>
            <a:srgbClr val="CE3D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EXTERNAL CONSULTANT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19EF5E08-CE13-DF3A-F4C5-14E0F36CA39F}"/>
              </a:ext>
            </a:extLst>
          </p:cNvPr>
          <p:cNvSpPr/>
          <p:nvPr/>
        </p:nvSpPr>
        <p:spPr>
          <a:xfrm>
            <a:off x="20403924" y="17114191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C67750F-2033-CD46-8BBE-2EA3FFD48A28}"/>
              </a:ext>
            </a:extLst>
          </p:cNvPr>
          <p:cNvSpPr/>
          <p:nvPr/>
        </p:nvSpPr>
        <p:spPr>
          <a:xfrm>
            <a:off x="17843156" y="17550214"/>
            <a:ext cx="5560540" cy="97852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INTERNS</a:t>
            </a: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8DF6A6A9-7B84-C3DA-D675-50F6742E10B0}"/>
              </a:ext>
            </a:extLst>
          </p:cNvPr>
          <p:cNvSpPr/>
          <p:nvPr/>
        </p:nvSpPr>
        <p:spPr>
          <a:xfrm>
            <a:off x="20501448" y="18732806"/>
            <a:ext cx="304800" cy="359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95991AD-D0D8-A29B-3D50-640D538C24EF}"/>
              </a:ext>
            </a:extLst>
          </p:cNvPr>
          <p:cNvSpPr/>
          <p:nvPr/>
        </p:nvSpPr>
        <p:spPr>
          <a:xfrm>
            <a:off x="17843155" y="19296589"/>
            <a:ext cx="5560539" cy="95360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FIELD ASSESSORS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1747844-9D7E-2C07-BDAC-2C72FA769887}"/>
              </a:ext>
            </a:extLst>
          </p:cNvPr>
          <p:cNvSpPr/>
          <p:nvPr/>
        </p:nvSpPr>
        <p:spPr>
          <a:xfrm>
            <a:off x="457201" y="26804351"/>
            <a:ext cx="7419111" cy="166825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+mj-lt"/>
              </a:rPr>
              <a:t>LEARNING &amp; VALUE  ADDITION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208D5E-3BDF-1C2F-4D12-92B4E29FA778}"/>
              </a:ext>
            </a:extLst>
          </p:cNvPr>
          <p:cNvSpPr txBox="1"/>
          <p:nvPr/>
        </p:nvSpPr>
        <p:spPr>
          <a:xfrm>
            <a:off x="285751" y="29372698"/>
            <a:ext cx="6666330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742950" indent="-742950" algn="l">
              <a:buFont typeface="+mj-lt"/>
              <a:buAutoNum type="alphaUcPeriod"/>
            </a:pPr>
            <a:r>
              <a:rPr lang="en-US" sz="4000" dirty="0">
                <a:solidFill>
                  <a:srgbClr val="000000"/>
                </a:solidFill>
                <a:effectLst/>
                <a:latin typeface="Times" pitchFamily="2" charset="0"/>
              </a:rPr>
              <a:t>Networking Opportunities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4000" dirty="0">
                <a:solidFill>
                  <a:srgbClr val="000000"/>
                </a:solidFill>
                <a:effectLst/>
                <a:latin typeface="Times" pitchFamily="2" charset="0"/>
              </a:rPr>
              <a:t>Boost Self-Confidence  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4000" dirty="0">
                <a:solidFill>
                  <a:srgbClr val="000000"/>
                </a:solidFill>
                <a:latin typeface="Times" pitchFamily="2" charset="0"/>
              </a:rPr>
              <a:t>Gain the Real </a:t>
            </a:r>
            <a:r>
              <a:rPr lang="en-IN" sz="4000" dirty="0">
                <a:solidFill>
                  <a:srgbClr val="000000"/>
                </a:solidFill>
                <a:effectLst/>
                <a:latin typeface="Times" pitchFamily="2" charset="0"/>
              </a:rPr>
              <a:t>Work</a:t>
            </a:r>
            <a:r>
              <a:rPr lang="en-US" sz="4000" dirty="0">
                <a:solidFill>
                  <a:srgbClr val="000000"/>
                </a:solidFill>
                <a:effectLst/>
                <a:latin typeface="Times" pitchFamily="2" charset="0"/>
              </a:rPr>
              <a:t>                            </a:t>
            </a:r>
            <a:endParaRPr lang="en-IN" sz="4000" dirty="0">
              <a:solidFill>
                <a:srgbClr val="000000"/>
              </a:solidFill>
              <a:effectLst/>
              <a:latin typeface="Times" pitchFamily="2" charset="0"/>
            </a:endParaRPr>
          </a:p>
          <a:p>
            <a:r>
              <a:rPr lang="en-IN" sz="4000" dirty="0">
                <a:solidFill>
                  <a:srgbClr val="000000"/>
                </a:solidFill>
                <a:latin typeface="Times" pitchFamily="2" charset="0"/>
              </a:rPr>
              <a:t>     </a:t>
            </a:r>
            <a:r>
              <a:rPr lang="en-IN" sz="4000" dirty="0">
                <a:solidFill>
                  <a:srgbClr val="000000"/>
                </a:solidFill>
                <a:effectLst/>
                <a:latin typeface="Times" pitchFamily="2" charset="0"/>
              </a:rPr>
              <a:t> Experience.</a:t>
            </a:r>
          </a:p>
          <a:p>
            <a:r>
              <a:rPr lang="en-US" sz="4000" dirty="0">
                <a:effectLst/>
                <a:latin typeface="Times" pitchFamily="2" charset="0"/>
              </a:rPr>
              <a:t>D.  Enthusiasm is invaluable</a:t>
            </a:r>
            <a:endParaRPr lang="en-IN" sz="4000" b="1" i="0" dirty="0">
              <a:solidFill>
                <a:srgbClr val="000000"/>
              </a:solidFill>
              <a:effectLst/>
              <a:latin typeface="hg-grotesk"/>
            </a:endParaRPr>
          </a:p>
          <a:p>
            <a:pPr marL="742950" indent="-742950" algn="l">
              <a:buFont typeface="+mj-lt"/>
              <a:buAutoNum type="alphaUcPeriod"/>
            </a:pPr>
            <a:endParaRPr lang="en-US" sz="4000" b="1" i="0" dirty="0">
              <a:solidFill>
                <a:srgbClr val="000000"/>
              </a:solidFill>
              <a:effectLst/>
              <a:latin typeface="hg-grotesk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28830D3E-2564-420E-AFDB-3196717CF1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153155"/>
              </p:ext>
            </p:extLst>
          </p:nvPr>
        </p:nvGraphicFramePr>
        <p:xfrm>
          <a:off x="24898451" y="6212079"/>
          <a:ext cx="7290817" cy="5675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5" name="Picture 34" descr="Diagram&#10;&#10;Description automatically generated">
            <a:extLst>
              <a:ext uri="{FF2B5EF4-FFF2-40B4-BE49-F238E27FC236}">
                <a16:creationId xmlns:a16="http://schemas.microsoft.com/office/drawing/2014/main" id="{63B9B371-7E50-0E88-4874-29D4F1E528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" t="7700" r="4919" b="11584"/>
          <a:stretch/>
        </p:blipFill>
        <p:spPr>
          <a:xfrm>
            <a:off x="24898451" y="17541716"/>
            <a:ext cx="6516000" cy="4673318"/>
          </a:xfrm>
          <a:prstGeom prst="rect">
            <a:avLst/>
          </a:prstGeom>
        </p:spPr>
      </p:pic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22303F3-559C-EEAA-8D0A-002964C87A48}"/>
              </a:ext>
            </a:extLst>
          </p:cNvPr>
          <p:cNvSpPr/>
          <p:nvPr/>
        </p:nvSpPr>
        <p:spPr>
          <a:xfrm>
            <a:off x="18527069" y="22532748"/>
            <a:ext cx="9753250" cy="134112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  <a:shade val="30000"/>
                  <a:satMod val="115000"/>
                </a:schemeClr>
              </a:gs>
              <a:gs pos="50000">
                <a:schemeClr val="tx1">
                  <a:lumMod val="65000"/>
                  <a:lumOff val="35000"/>
                  <a:shade val="67500"/>
                  <a:satMod val="115000"/>
                </a:schemeClr>
              </a:gs>
              <a:gs pos="100000">
                <a:schemeClr val="tx1">
                  <a:lumMod val="65000"/>
                  <a:lumOff val="3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SWOT ANALYSIS</a:t>
            </a:r>
            <a:endParaRPr lang="en-US" sz="6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B5DEF5-5441-E1CC-4291-76038EC24BB5}"/>
              </a:ext>
            </a:extLst>
          </p:cNvPr>
          <p:cNvSpPr txBox="1"/>
          <p:nvPr/>
        </p:nvSpPr>
        <p:spPr>
          <a:xfrm>
            <a:off x="18684590" y="24036403"/>
            <a:ext cx="13948059" cy="107691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STRENGTH: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N" sz="4000" dirty="0">
                <a:latin typeface="Times" pitchFamily="2" charset="0"/>
              </a:rPr>
              <a:t>Raise awareness about cleanliness and its relationship to public health.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N" sz="4000" dirty="0">
                <a:latin typeface="Times" pitchFamily="2" charset="0"/>
              </a:rPr>
              <a:t>Strong information and training programs to improve waste management in the division.</a:t>
            </a:r>
          </a:p>
          <a:p>
            <a:r>
              <a:rPr 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WEAKNESS: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Times" pitchFamily="2" charset="0"/>
              </a:rPr>
              <a:t>Poor dumping management.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N" sz="4000" dirty="0">
                <a:latin typeface="Times" pitchFamily="2" charset="0"/>
              </a:rPr>
              <a:t>Insufficient waste infrastructure(waste bins, collection &amp; transfer vehicles).</a:t>
            </a:r>
          </a:p>
          <a:p>
            <a:r>
              <a:rPr 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OPPORTUNITIES: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N" sz="4000" dirty="0">
                <a:latin typeface="Times" pitchFamily="2" charset="0"/>
              </a:rPr>
              <a:t>Waste disposal using biogas/gobar gas plants/domestic biogas plants.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N" sz="4000" dirty="0">
                <a:latin typeface="Times" pitchFamily="2" charset="0"/>
              </a:rPr>
              <a:t>People’s concern about waste problems.</a:t>
            </a:r>
          </a:p>
          <a:p>
            <a:r>
              <a:rPr 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THREATS</a:t>
            </a:r>
            <a:r>
              <a:rPr lang="en-IN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Times" pitchFamily="2" charset="0"/>
              </a:rPr>
              <a:t>Insufficient attention to promoting environmental research.</a:t>
            </a:r>
            <a:endParaRPr lang="en-IN" sz="4000" dirty="0">
              <a:solidFill>
                <a:srgbClr val="000000"/>
              </a:solidFill>
              <a:latin typeface="Times" pitchFamily="2" charset="0"/>
            </a:endParaRPr>
          </a:p>
          <a:p>
            <a:endParaRPr lang="en-IN" sz="4000" b="1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endParaRPr lang="en-US" sz="40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3DFC9FB-9DA4-2F71-C7DA-7F2D0F454B6E}"/>
              </a:ext>
            </a:extLst>
          </p:cNvPr>
          <p:cNvSpPr/>
          <p:nvPr/>
        </p:nvSpPr>
        <p:spPr>
          <a:xfrm>
            <a:off x="457201" y="33792830"/>
            <a:ext cx="4629150" cy="134112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CHALLENGES</a:t>
            </a:r>
            <a:endParaRPr lang="en-US" sz="4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9C51A5-9688-B749-0D92-DB0DAC6ADD46}"/>
              </a:ext>
            </a:extLst>
          </p:cNvPr>
          <p:cNvSpPr txBox="1"/>
          <p:nvPr/>
        </p:nvSpPr>
        <p:spPr>
          <a:xfrm>
            <a:off x="58114" y="35917033"/>
            <a:ext cx="6893967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Ø"/>
            </a:pPr>
            <a:r>
              <a:rPr lang="en-US" sz="4000" dirty="0">
                <a:latin typeface="Times" pitchFamily="2" charset="0"/>
              </a:rPr>
              <a:t> There is far too much labor.</a:t>
            </a:r>
          </a:p>
          <a:p>
            <a:pPr marL="742950" indent="-742950">
              <a:buFont typeface="Wingdings" panose="05000000000000000000" pitchFamily="2" charset="2"/>
              <a:buChar char="Ø"/>
            </a:pPr>
            <a:r>
              <a:rPr lang="en-US" sz="4000" dirty="0">
                <a:latin typeface="Times" pitchFamily="2" charset="0"/>
              </a:rPr>
              <a:t> Time management.</a:t>
            </a:r>
          </a:p>
          <a:p>
            <a:pPr marL="742950" indent="-742950">
              <a:buFont typeface="Wingdings" panose="05000000000000000000" pitchFamily="2" charset="2"/>
              <a:buChar char="Ø"/>
            </a:pPr>
            <a:r>
              <a:rPr lang="en-US" sz="4000" dirty="0">
                <a:effectLst/>
                <a:latin typeface="Times" pitchFamily="2" charset="0"/>
              </a:rPr>
              <a:t> Competition with other interns.</a:t>
            </a:r>
          </a:p>
          <a:p>
            <a:pPr marL="742950" indent="-742950">
              <a:buFont typeface="Wingdings" panose="05000000000000000000" pitchFamily="2" charset="2"/>
              <a:buChar char="Ø"/>
            </a:pPr>
            <a:r>
              <a:rPr lang="en-US" sz="4000" dirty="0">
                <a:effectLst/>
                <a:latin typeface="Times" pitchFamily="2" charset="0"/>
              </a:rPr>
              <a:t> Understanding the office culture.</a:t>
            </a:r>
          </a:p>
          <a:p>
            <a:pPr marL="342900" indent="-342900">
              <a:buFont typeface="+mj-lt"/>
              <a:buAutoNum type="arabicPeriod"/>
            </a:pPr>
            <a:endParaRPr lang="en-US" sz="4000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49342AD-B315-F740-B823-3F771CE4E591}"/>
              </a:ext>
            </a:extLst>
          </p:cNvPr>
          <p:cNvSpPr/>
          <p:nvPr/>
        </p:nvSpPr>
        <p:spPr>
          <a:xfrm>
            <a:off x="18684590" y="33697711"/>
            <a:ext cx="10383963" cy="171451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USEFULNESS OF INTERNSHIP</a:t>
            </a:r>
            <a:endParaRPr lang="en-US" sz="6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580434-2B91-6DB9-A1B5-A2B53205DD96}"/>
              </a:ext>
            </a:extLst>
          </p:cNvPr>
          <p:cNvSpPr txBox="1"/>
          <p:nvPr/>
        </p:nvSpPr>
        <p:spPr>
          <a:xfrm>
            <a:off x="18614399" y="35737292"/>
            <a:ext cx="14018250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IN" sz="4000" dirty="0">
                <a:solidFill>
                  <a:srgbClr val="141414"/>
                </a:solidFill>
                <a:effectLst/>
                <a:latin typeface="Times" pitchFamily="2" charset="0"/>
              </a:rPr>
              <a:t>Cultivate adaptability and creativity in a dynamic world.</a:t>
            </a:r>
          </a:p>
          <a:p>
            <a:pPr marL="742950" indent="-742950">
              <a:buFont typeface="+mj-lt"/>
              <a:buAutoNum type="arabicPeriod"/>
            </a:pPr>
            <a:r>
              <a:rPr lang="en-IN" sz="4000" dirty="0">
                <a:solidFill>
                  <a:srgbClr val="141414"/>
                </a:solidFill>
                <a:effectLst/>
                <a:latin typeface="Times" pitchFamily="2" charset="0"/>
              </a:rPr>
              <a:t>Ease the transition from being a student to entering the workforce.</a:t>
            </a:r>
            <a:endParaRPr lang="en-IN" sz="4000" dirty="0">
              <a:solidFill>
                <a:srgbClr val="141414"/>
              </a:solidFill>
              <a:latin typeface="Times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IN" sz="4000" dirty="0">
                <a:solidFill>
                  <a:srgbClr val="141414"/>
                </a:solidFill>
                <a:effectLst/>
                <a:latin typeface="Times" pitchFamily="2" charset="0"/>
              </a:rPr>
              <a:t>Have hands-on opportunities to work with equipment and technology that may not be available on campus.</a:t>
            </a:r>
          </a:p>
          <a:p>
            <a:pPr marL="742950" indent="-742950">
              <a:buFont typeface="+mj-lt"/>
              <a:buAutoNum type="arabicPeriod"/>
            </a:pPr>
            <a:r>
              <a:rPr lang="en-IN" sz="4000" dirty="0">
                <a:solidFill>
                  <a:srgbClr val="141414"/>
                </a:solidFill>
                <a:effectLst/>
                <a:latin typeface="Times" pitchFamily="2" charset="0"/>
              </a:rPr>
              <a:t>Gain exposure to real-world problems and issues that perhaps are not found in textbooks.</a:t>
            </a:r>
          </a:p>
          <a:p>
            <a:pPr marL="742950" indent="-742950">
              <a:buFont typeface="+mj-lt"/>
              <a:buAutoNum type="arabicPeriod"/>
            </a:pPr>
            <a:endParaRPr lang="en-US" sz="4000" dirty="0"/>
          </a:p>
        </p:txBody>
      </p:sp>
      <p:pic>
        <p:nvPicPr>
          <p:cNvPr id="1026" name="Picture 2" descr="Star Rating Protocol of Garbage Free Cities">
            <a:extLst>
              <a:ext uri="{FF2B5EF4-FFF2-40B4-BE49-F238E27FC236}">
                <a16:creationId xmlns:a16="http://schemas.microsoft.com/office/drawing/2014/main" id="{9C91437C-4A87-2CC8-46E1-0C0808871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081" y="28663521"/>
            <a:ext cx="11184893" cy="1159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A5AA823-12C9-9CA2-4AB7-CD6DB507C97C}"/>
              </a:ext>
            </a:extLst>
          </p:cNvPr>
          <p:cNvSpPr/>
          <p:nvPr/>
        </p:nvSpPr>
        <p:spPr>
          <a:xfrm>
            <a:off x="9640730" y="26792442"/>
            <a:ext cx="6416180" cy="1604038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/>
              <a:t>CERTIFICATION BY (MOHUA. 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293F07-8E25-9ABC-1BFD-21FADFB80A2B}"/>
              </a:ext>
            </a:extLst>
          </p:cNvPr>
          <p:cNvSpPr txBox="1"/>
          <p:nvPr/>
        </p:nvSpPr>
        <p:spPr>
          <a:xfrm>
            <a:off x="24289583" y="12365933"/>
            <a:ext cx="82655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/>
              <a:t>Acc. to this graph, there are 3 components in DA assessment Pass, Fail, and Query.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/>
              <a:t>The graph shows that 67% pass city and 32% query &amp; 1% fail city acc. to this graph.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/>
              <a:t>Madhya Pradesh has a maximum number of the passed city during DA assessment.</a:t>
            </a:r>
          </a:p>
          <a:p>
            <a:endParaRPr lang="en-IN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C446FA-9B81-6006-B479-2E7F19DA682D}"/>
              </a:ext>
            </a:extLst>
          </p:cNvPr>
          <p:cNvSpPr txBox="1"/>
          <p:nvPr/>
        </p:nvSpPr>
        <p:spPr>
          <a:xfrm>
            <a:off x="9888889" y="37706572"/>
            <a:ext cx="2684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/>
              <a:t>Interns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E6F2354-63EA-D568-45F0-36DB9EBB39C9}"/>
              </a:ext>
            </a:extLst>
          </p:cNvPr>
          <p:cNvSpPr/>
          <p:nvPr/>
        </p:nvSpPr>
        <p:spPr>
          <a:xfrm>
            <a:off x="1805968" y="490294"/>
            <a:ext cx="29306464" cy="1107996"/>
          </a:xfrm>
          <a:prstGeom prst="rect">
            <a:avLst/>
          </a:prstGeom>
          <a:solidFill>
            <a:srgbClr val="00B0F0"/>
          </a:solidFill>
          <a:ln>
            <a:solidFill>
              <a:srgbClr val="2DA0E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492D"/>
                </a:solidFill>
                <a:effectLst/>
                <a:latin typeface="American Typewriter" panose="02090604020004020304" pitchFamily="18" charset="77"/>
              </a:rPr>
              <a:t>GARBAGE FREE CITY 2022 DESKTOP ASSESSMENT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492D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828614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383</TotalTime>
  <Words>592</Words>
  <Application>Microsoft Office PowerPoint</Application>
  <PresentationFormat>Custom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American Typewriter</vt:lpstr>
      <vt:lpstr>Arial</vt:lpstr>
      <vt:lpstr>Calibri</vt:lpstr>
      <vt:lpstr>Calibri Light</vt:lpstr>
      <vt:lpstr>hg-grotesk</vt:lpstr>
      <vt:lpstr>Times</vt:lpstr>
      <vt:lpstr>Wingdings</vt:lpstr>
      <vt:lpstr>Retrospect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Binita Lahiri</dc:creator>
  <cp:lastModifiedBy>Sudhinder Singh Chowhan</cp:lastModifiedBy>
  <cp:revision>8</cp:revision>
  <dcterms:created xsi:type="dcterms:W3CDTF">2022-06-07T10:26:07Z</dcterms:created>
  <dcterms:modified xsi:type="dcterms:W3CDTF">2022-06-10T06:13:26Z</dcterms:modified>
</cp:coreProperties>
</file>