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399288" cy="439197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833" userDrawn="1">
          <p15:clr>
            <a:srgbClr val="A4A3A4"/>
          </p15:clr>
        </p15:guide>
        <p15:guide id="2" pos="1020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2" d="100"/>
          <a:sy n="12" d="100"/>
        </p:scale>
        <p:origin x="2592" y="173"/>
      </p:cViewPr>
      <p:guideLst>
        <p:guide orient="horz" pos="13833"/>
        <p:guide pos="1020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Poster\GFC%202021%20statu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Poster\Aditi.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latin typeface="Amasis MT Pro Black" panose="020B0604020202020204" pitchFamily="18" charset="0"/>
              </a:rPr>
              <a:t>ULBs DONE BY 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7136482939632549E-2"/>
          <c:y val="0.29942184310294545"/>
          <c:w val="0.90286351706036749"/>
          <c:h val="0.42341134441528144"/>
        </c:manualLayout>
      </c:layout>
      <c:bar3DChart>
        <c:barDir val="col"/>
        <c:grouping val="clustered"/>
        <c:varyColors val="0"/>
        <c:ser>
          <c:idx val="0"/>
          <c:order val="0"/>
          <c:tx>
            <c:strRef>
              <c:f>Sheet1!$A$2</c:f>
              <c:strCache>
                <c:ptCount val="1"/>
                <c:pt idx="0">
                  <c:v>Total ULB</c:v>
                </c:pt>
              </c:strCache>
            </c:strRef>
          </c:tx>
          <c:spPr>
            <a:solidFill>
              <a:schemeClr val="accent1"/>
            </a:solidFill>
            <a:ln>
              <a:noFill/>
            </a:ln>
            <a:effectLst/>
            <a:sp3d/>
          </c:spPr>
          <c:invertIfNegative val="0"/>
          <c:cat>
            <c:strRef>
              <c:f>Sheet1!$B$1:$I$1</c:f>
              <c:strCache>
                <c:ptCount val="8"/>
                <c:pt idx="0">
                  <c:v>Tamil Nadu</c:v>
                </c:pt>
                <c:pt idx="1">
                  <c:v>Rajasthan</c:v>
                </c:pt>
                <c:pt idx="2">
                  <c:v>Uttar Pradesh</c:v>
                </c:pt>
                <c:pt idx="3">
                  <c:v>Telengana</c:v>
                </c:pt>
                <c:pt idx="4">
                  <c:v>Haryana</c:v>
                </c:pt>
                <c:pt idx="5">
                  <c:v>Punjab</c:v>
                </c:pt>
                <c:pt idx="6">
                  <c:v>Odisha</c:v>
                </c:pt>
                <c:pt idx="7">
                  <c:v>Madhya  Pradesh</c:v>
                </c:pt>
              </c:strCache>
            </c:strRef>
          </c:cat>
          <c:val>
            <c:numRef>
              <c:f>Sheet1!$B$2:$I$2</c:f>
              <c:numCache>
                <c:formatCode>General</c:formatCode>
                <c:ptCount val="8"/>
                <c:pt idx="0">
                  <c:v>7</c:v>
                </c:pt>
                <c:pt idx="1">
                  <c:v>12</c:v>
                </c:pt>
                <c:pt idx="2">
                  <c:v>7</c:v>
                </c:pt>
                <c:pt idx="3">
                  <c:v>2</c:v>
                </c:pt>
                <c:pt idx="4">
                  <c:v>5</c:v>
                </c:pt>
                <c:pt idx="5">
                  <c:v>4</c:v>
                </c:pt>
                <c:pt idx="6">
                  <c:v>1</c:v>
                </c:pt>
                <c:pt idx="7">
                  <c:v>8</c:v>
                </c:pt>
              </c:numCache>
            </c:numRef>
          </c:val>
          <c:extLst>
            <c:ext xmlns:c16="http://schemas.microsoft.com/office/drawing/2014/chart" uri="{C3380CC4-5D6E-409C-BE32-E72D297353CC}">
              <c16:uniqueId val="{00000000-5F23-4446-BEE7-F84492F11747}"/>
            </c:ext>
          </c:extLst>
        </c:ser>
        <c:ser>
          <c:idx val="1"/>
          <c:order val="1"/>
          <c:tx>
            <c:strRef>
              <c:f>Sheet1!$A$3</c:f>
              <c:strCache>
                <c:ptCount val="1"/>
                <c:pt idx="0">
                  <c:v>Total Pass</c:v>
                </c:pt>
              </c:strCache>
            </c:strRef>
          </c:tx>
          <c:spPr>
            <a:solidFill>
              <a:schemeClr val="accent2"/>
            </a:solidFill>
            <a:ln>
              <a:noFill/>
            </a:ln>
            <a:effectLst/>
            <a:sp3d/>
          </c:spPr>
          <c:invertIfNegative val="0"/>
          <c:cat>
            <c:strRef>
              <c:f>Sheet1!$B$1:$I$1</c:f>
              <c:strCache>
                <c:ptCount val="8"/>
                <c:pt idx="0">
                  <c:v>Tamil Nadu</c:v>
                </c:pt>
                <c:pt idx="1">
                  <c:v>Rajasthan</c:v>
                </c:pt>
                <c:pt idx="2">
                  <c:v>Uttar Pradesh</c:v>
                </c:pt>
                <c:pt idx="3">
                  <c:v>Telengana</c:v>
                </c:pt>
                <c:pt idx="4">
                  <c:v>Haryana</c:v>
                </c:pt>
                <c:pt idx="5">
                  <c:v>Punjab</c:v>
                </c:pt>
                <c:pt idx="6">
                  <c:v>Odisha</c:v>
                </c:pt>
                <c:pt idx="7">
                  <c:v>Madhya  Pradesh</c:v>
                </c:pt>
              </c:strCache>
            </c:strRef>
          </c:cat>
          <c:val>
            <c:numRef>
              <c:f>Sheet1!$B$3:$I$3</c:f>
              <c:numCache>
                <c:formatCode>General</c:formatCode>
                <c:ptCount val="8"/>
                <c:pt idx="0">
                  <c:v>0</c:v>
                </c:pt>
                <c:pt idx="1">
                  <c:v>0</c:v>
                </c:pt>
                <c:pt idx="2">
                  <c:v>0</c:v>
                </c:pt>
                <c:pt idx="3">
                  <c:v>2</c:v>
                </c:pt>
                <c:pt idx="4">
                  <c:v>0</c:v>
                </c:pt>
                <c:pt idx="5">
                  <c:v>2</c:v>
                </c:pt>
                <c:pt idx="6">
                  <c:v>0</c:v>
                </c:pt>
                <c:pt idx="7">
                  <c:v>8</c:v>
                </c:pt>
              </c:numCache>
            </c:numRef>
          </c:val>
          <c:extLst>
            <c:ext xmlns:c16="http://schemas.microsoft.com/office/drawing/2014/chart" uri="{C3380CC4-5D6E-409C-BE32-E72D297353CC}">
              <c16:uniqueId val="{00000001-5F23-4446-BEE7-F84492F11747}"/>
            </c:ext>
          </c:extLst>
        </c:ser>
        <c:ser>
          <c:idx val="2"/>
          <c:order val="2"/>
          <c:tx>
            <c:strRef>
              <c:f>Sheet1!$A$4</c:f>
              <c:strCache>
                <c:ptCount val="1"/>
                <c:pt idx="0">
                  <c:v>Total Fail</c:v>
                </c:pt>
              </c:strCache>
            </c:strRef>
          </c:tx>
          <c:spPr>
            <a:solidFill>
              <a:schemeClr val="accent3"/>
            </a:solidFill>
            <a:ln>
              <a:noFill/>
            </a:ln>
            <a:effectLst/>
            <a:sp3d/>
          </c:spPr>
          <c:invertIfNegative val="0"/>
          <c:cat>
            <c:strRef>
              <c:f>Sheet1!$B$1:$I$1</c:f>
              <c:strCache>
                <c:ptCount val="8"/>
                <c:pt idx="0">
                  <c:v>Tamil Nadu</c:v>
                </c:pt>
                <c:pt idx="1">
                  <c:v>Rajasthan</c:v>
                </c:pt>
                <c:pt idx="2">
                  <c:v>Uttar Pradesh</c:v>
                </c:pt>
                <c:pt idx="3">
                  <c:v>Telengana</c:v>
                </c:pt>
                <c:pt idx="4">
                  <c:v>Haryana</c:v>
                </c:pt>
                <c:pt idx="5">
                  <c:v>Punjab</c:v>
                </c:pt>
                <c:pt idx="6">
                  <c:v>Odisha</c:v>
                </c:pt>
                <c:pt idx="7">
                  <c:v>Madhya  Pradesh</c:v>
                </c:pt>
              </c:strCache>
            </c:strRef>
          </c:cat>
          <c:val>
            <c:numRef>
              <c:f>Sheet1!$B$4:$I$4</c:f>
              <c:numCache>
                <c:formatCode>General</c:formatCode>
                <c:ptCount val="8"/>
                <c:pt idx="0">
                  <c:v>2</c:v>
                </c:pt>
                <c:pt idx="1">
                  <c:v>0</c:v>
                </c:pt>
                <c:pt idx="2">
                  <c:v>0</c:v>
                </c:pt>
                <c:pt idx="3">
                  <c:v>0</c:v>
                </c:pt>
                <c:pt idx="4">
                  <c:v>0</c:v>
                </c:pt>
                <c:pt idx="5">
                  <c:v>2</c:v>
                </c:pt>
                <c:pt idx="6">
                  <c:v>0</c:v>
                </c:pt>
                <c:pt idx="7">
                  <c:v>0</c:v>
                </c:pt>
              </c:numCache>
            </c:numRef>
          </c:val>
          <c:extLst>
            <c:ext xmlns:c16="http://schemas.microsoft.com/office/drawing/2014/chart" uri="{C3380CC4-5D6E-409C-BE32-E72D297353CC}">
              <c16:uniqueId val="{00000002-5F23-4446-BEE7-F84492F11747}"/>
            </c:ext>
          </c:extLst>
        </c:ser>
        <c:ser>
          <c:idx val="3"/>
          <c:order val="3"/>
          <c:tx>
            <c:strRef>
              <c:f>Sheet1!$A$5</c:f>
              <c:strCache>
                <c:ptCount val="1"/>
                <c:pt idx="0">
                  <c:v>DA in Progress</c:v>
                </c:pt>
              </c:strCache>
            </c:strRef>
          </c:tx>
          <c:spPr>
            <a:solidFill>
              <a:schemeClr val="accent4"/>
            </a:solidFill>
            <a:ln>
              <a:noFill/>
            </a:ln>
            <a:effectLst/>
            <a:sp3d/>
          </c:spPr>
          <c:invertIfNegative val="0"/>
          <c:cat>
            <c:strRef>
              <c:f>Sheet1!$B$1:$I$1</c:f>
              <c:strCache>
                <c:ptCount val="8"/>
                <c:pt idx="0">
                  <c:v>Tamil Nadu</c:v>
                </c:pt>
                <c:pt idx="1">
                  <c:v>Rajasthan</c:v>
                </c:pt>
                <c:pt idx="2">
                  <c:v>Uttar Pradesh</c:v>
                </c:pt>
                <c:pt idx="3">
                  <c:v>Telengana</c:v>
                </c:pt>
                <c:pt idx="4">
                  <c:v>Haryana</c:v>
                </c:pt>
                <c:pt idx="5">
                  <c:v>Punjab</c:v>
                </c:pt>
                <c:pt idx="6">
                  <c:v>Odisha</c:v>
                </c:pt>
                <c:pt idx="7">
                  <c:v>Madhya  Pradesh</c:v>
                </c:pt>
              </c:strCache>
            </c:strRef>
          </c:cat>
          <c:val>
            <c:numRef>
              <c:f>Sheet1!$B$5:$I$5</c:f>
              <c:numCache>
                <c:formatCode>General</c:formatCode>
                <c:ptCount val="8"/>
                <c:pt idx="0">
                  <c:v>5</c:v>
                </c:pt>
                <c:pt idx="1">
                  <c:v>12</c:v>
                </c:pt>
                <c:pt idx="2">
                  <c:v>7</c:v>
                </c:pt>
                <c:pt idx="3">
                  <c:v>0</c:v>
                </c:pt>
                <c:pt idx="4">
                  <c:v>5</c:v>
                </c:pt>
                <c:pt idx="5">
                  <c:v>0</c:v>
                </c:pt>
                <c:pt idx="6">
                  <c:v>1</c:v>
                </c:pt>
                <c:pt idx="7">
                  <c:v>0</c:v>
                </c:pt>
              </c:numCache>
            </c:numRef>
          </c:val>
          <c:extLst>
            <c:ext xmlns:c16="http://schemas.microsoft.com/office/drawing/2014/chart" uri="{C3380CC4-5D6E-409C-BE32-E72D297353CC}">
              <c16:uniqueId val="{00000003-5F23-4446-BEE7-F84492F11747}"/>
            </c:ext>
          </c:extLst>
        </c:ser>
        <c:dLbls>
          <c:showLegendKey val="0"/>
          <c:showVal val="0"/>
          <c:showCatName val="0"/>
          <c:showSerName val="0"/>
          <c:showPercent val="0"/>
          <c:showBubbleSize val="0"/>
        </c:dLbls>
        <c:gapWidth val="150"/>
        <c:shape val="box"/>
        <c:axId val="612540352"/>
        <c:axId val="612538056"/>
        <c:axId val="0"/>
      </c:bar3DChart>
      <c:catAx>
        <c:axId val="6125403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2538056"/>
        <c:crosses val="autoZero"/>
        <c:auto val="1"/>
        <c:lblAlgn val="ctr"/>
        <c:lblOffset val="100"/>
        <c:noMultiLvlLbl val="0"/>
      </c:catAx>
      <c:valAx>
        <c:axId val="612538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2540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IN"/>
              <a:t>GFC 2021 Status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Sheet2!$A$1:$F$1</c:f>
              <c:strCache>
                <c:ptCount val="6"/>
                <c:pt idx="0">
                  <c:v>Total ULBs</c:v>
                </c:pt>
                <c:pt idx="1">
                  <c:v>ULB Applied 2021</c:v>
                </c:pt>
                <c:pt idx="2">
                  <c:v>Desktop Assessment pass 2021</c:v>
                </c:pt>
                <c:pt idx="3">
                  <c:v>Desktop Assessment fail 2021</c:v>
                </c:pt>
                <c:pt idx="4">
                  <c:v>Field Assessment Pass 2021</c:v>
                </c:pt>
                <c:pt idx="5">
                  <c:v>Field Assessment Fail 2021</c:v>
                </c:pt>
              </c:strCache>
            </c:strRef>
          </c:cat>
          <c:val>
            <c:numRef>
              <c:f>Sheet2!$A$2:$F$2</c:f>
              <c:numCache>
                <c:formatCode>General</c:formatCode>
                <c:ptCount val="6"/>
                <c:pt idx="0">
                  <c:v>4470</c:v>
                </c:pt>
                <c:pt idx="1">
                  <c:v>2238</c:v>
                </c:pt>
                <c:pt idx="2">
                  <c:v>1383</c:v>
                </c:pt>
                <c:pt idx="3">
                  <c:v>855</c:v>
                </c:pt>
                <c:pt idx="4">
                  <c:v>299</c:v>
                </c:pt>
                <c:pt idx="5">
                  <c:v>1084</c:v>
                </c:pt>
              </c:numCache>
            </c:numRef>
          </c:val>
          <c:extLst>
            <c:ext xmlns:c16="http://schemas.microsoft.com/office/drawing/2014/chart" uri="{C3380CC4-5D6E-409C-BE32-E72D297353CC}">
              <c16:uniqueId val="{00000000-A0F5-4810-BDDE-19EDAFB4CB8B}"/>
            </c:ext>
          </c:extLst>
        </c:ser>
        <c:dLbls>
          <c:showLegendKey val="0"/>
          <c:showVal val="1"/>
          <c:showCatName val="0"/>
          <c:showSerName val="0"/>
          <c:showPercent val="0"/>
          <c:showBubbleSize val="0"/>
        </c:dLbls>
        <c:gapWidth val="150"/>
        <c:shape val="box"/>
        <c:axId val="625304264"/>
        <c:axId val="625304592"/>
        <c:axId val="0"/>
      </c:bar3DChart>
      <c:catAx>
        <c:axId val="62530426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5304592"/>
        <c:crosses val="autoZero"/>
        <c:auto val="1"/>
        <c:lblAlgn val="ctr"/>
        <c:lblOffset val="100"/>
        <c:noMultiLvlLbl val="0"/>
      </c:catAx>
      <c:valAx>
        <c:axId val="62530459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5304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800" b="1">
                <a:solidFill>
                  <a:schemeClr val="accent1">
                    <a:lumMod val="75000"/>
                  </a:schemeClr>
                </a:solidFill>
                <a:latin typeface="Amasis MT Pro Black" panose="02040A04050005020304" pitchFamily="18" charset="0"/>
              </a:rPr>
              <a:t>GFC</a:t>
            </a:r>
            <a:r>
              <a:rPr lang="en-IN" sz="1800" b="1" baseline="0">
                <a:solidFill>
                  <a:schemeClr val="accent1">
                    <a:lumMod val="75000"/>
                  </a:schemeClr>
                </a:solidFill>
                <a:latin typeface="Amasis MT Pro Black" panose="02040A04050005020304" pitchFamily="18" charset="0"/>
              </a:rPr>
              <a:t> 2022 Status</a:t>
            </a:r>
            <a:endParaRPr lang="en-IN" sz="1800" b="1">
              <a:solidFill>
                <a:schemeClr val="accent1">
                  <a:lumMod val="75000"/>
                </a:schemeClr>
              </a:solidFill>
              <a:latin typeface="Amasis MT Pro Black" panose="02040A040500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246981627296588"/>
          <c:y val="4.9074074074074076E-2"/>
          <c:w val="0.87753018372703417"/>
          <c:h val="0.64915135608048991"/>
        </c:manualLayout>
      </c:layout>
      <c:bar3DChart>
        <c:barDir val="col"/>
        <c:grouping val="clustered"/>
        <c:varyColors val="0"/>
        <c:ser>
          <c:idx val="0"/>
          <c:order val="0"/>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Sheet2!$A$1:$D$1</c:f>
              <c:strCache>
                <c:ptCount val="4"/>
                <c:pt idx="0">
                  <c:v>Total Applicant</c:v>
                </c:pt>
                <c:pt idx="1">
                  <c:v>Self Assessmet Pass</c:v>
                </c:pt>
                <c:pt idx="2">
                  <c:v>Desktop Assessment Pass</c:v>
                </c:pt>
                <c:pt idx="3">
                  <c:v>Desktop Assessment fail</c:v>
                </c:pt>
              </c:strCache>
            </c:strRef>
          </c:cat>
          <c:val>
            <c:numRef>
              <c:f>Sheet2!$A$2:$D$2</c:f>
              <c:numCache>
                <c:formatCode>General</c:formatCode>
                <c:ptCount val="4"/>
                <c:pt idx="0">
                  <c:v>3597</c:v>
                </c:pt>
                <c:pt idx="1">
                  <c:v>1565</c:v>
                </c:pt>
                <c:pt idx="2">
                  <c:v>1148</c:v>
                </c:pt>
                <c:pt idx="3">
                  <c:v>238</c:v>
                </c:pt>
              </c:numCache>
            </c:numRef>
          </c:val>
          <c:extLst>
            <c:ext xmlns:c16="http://schemas.microsoft.com/office/drawing/2014/chart" uri="{C3380CC4-5D6E-409C-BE32-E72D297353CC}">
              <c16:uniqueId val="{00000000-70DF-4F3E-AC38-C5D2C1E165E6}"/>
            </c:ext>
          </c:extLst>
        </c:ser>
        <c:dLbls>
          <c:showLegendKey val="0"/>
          <c:showVal val="1"/>
          <c:showCatName val="0"/>
          <c:showSerName val="0"/>
          <c:showPercent val="0"/>
          <c:showBubbleSize val="0"/>
        </c:dLbls>
        <c:gapWidth val="150"/>
        <c:shape val="box"/>
        <c:axId val="420710136"/>
        <c:axId val="420716368"/>
        <c:axId val="0"/>
      </c:bar3DChart>
      <c:catAx>
        <c:axId val="4207101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0716368"/>
        <c:crosses val="autoZero"/>
        <c:auto val="1"/>
        <c:lblAlgn val="ctr"/>
        <c:lblOffset val="100"/>
        <c:noMultiLvlLbl val="0"/>
      </c:catAx>
      <c:valAx>
        <c:axId val="4207163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07101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072D41-11DA-42B8-9CA8-965195379763}"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n-IN"/>
        </a:p>
      </dgm:t>
    </dgm:pt>
    <dgm:pt modelId="{C642269B-1DD3-4C76-BB66-F1680B8F1D2B}">
      <dgm:prSet phldrT="[Text]" custT="1"/>
      <dgm:spPr/>
      <dgm:t>
        <a:bodyPr/>
        <a:lstStyle/>
        <a:p>
          <a:r>
            <a:rPr lang="en-IN" sz="4400" b="1" dirty="0">
              <a:latin typeface="Times New Roman" panose="02020603050405020304" pitchFamily="18" charset="0"/>
              <a:cs typeface="Times New Roman" panose="02020603050405020304" pitchFamily="18" charset="0"/>
            </a:rPr>
            <a:t>SWOT ANALYSIS</a:t>
          </a:r>
        </a:p>
      </dgm:t>
    </dgm:pt>
    <dgm:pt modelId="{8DC8C51E-028C-4250-8BFB-AD20B3CC2581}" type="parTrans" cxnId="{7F5D11BF-0CE4-4D8C-87C0-3B9F18783BC9}">
      <dgm:prSet/>
      <dgm:spPr/>
      <dgm:t>
        <a:bodyPr/>
        <a:lstStyle/>
        <a:p>
          <a:endParaRPr lang="en-IN"/>
        </a:p>
      </dgm:t>
    </dgm:pt>
    <dgm:pt modelId="{878AFE4A-CB43-4554-9C9C-BA618BBF0E94}" type="sibTrans" cxnId="{7F5D11BF-0CE4-4D8C-87C0-3B9F18783BC9}">
      <dgm:prSet/>
      <dgm:spPr/>
      <dgm:t>
        <a:bodyPr/>
        <a:lstStyle/>
        <a:p>
          <a:endParaRPr lang="en-IN"/>
        </a:p>
      </dgm:t>
    </dgm:pt>
    <dgm:pt modelId="{F29BA9AA-E128-4494-9B39-F56B5BAE1731}">
      <dgm:prSet phldrT="[Text]" custT="1"/>
      <dgm:spPr/>
      <dgm:t>
        <a:bodyPr/>
        <a:lstStyle/>
        <a:p>
          <a:r>
            <a:rPr lang="en-IN" sz="4000" b="1" u="sng" dirty="0">
              <a:latin typeface="Times New Roman" panose="02020603050405020304" pitchFamily="18" charset="0"/>
              <a:cs typeface="Times New Roman" panose="02020603050405020304" pitchFamily="18" charset="0"/>
            </a:rPr>
            <a:t>STRENGTHS</a:t>
          </a:r>
        </a:p>
        <a:p>
          <a:r>
            <a:rPr lang="en-US" sz="2800" b="1" dirty="0">
              <a:latin typeface="Times New Roman" panose="02020603050405020304" pitchFamily="18" charset="0"/>
              <a:cs typeface="Times New Roman" panose="02020603050405020304" pitchFamily="18" charset="0"/>
            </a:rPr>
            <a:t>Good waste management system.</a:t>
          </a:r>
          <a:endParaRPr lang="en-IN"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800" b="1" dirty="0">
              <a:latin typeface="Times New Roman" panose="02020603050405020304" pitchFamily="18" charset="0"/>
              <a:cs typeface="Times New Roman" panose="02020603050405020304" pitchFamily="18" charset="0"/>
            </a:rPr>
            <a:t>Availability of basic , supporting and environmental protection facilities for community and visitors.</a:t>
          </a:r>
          <a:endParaRPr lang="en-IN"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Future vision of the country</a:t>
          </a:r>
          <a:endParaRPr lang="en-IN" sz="2800" b="1" u="sng" dirty="0">
            <a:latin typeface="Times New Roman" panose="02020603050405020304" pitchFamily="18" charset="0"/>
            <a:cs typeface="Times New Roman" panose="02020603050405020304" pitchFamily="18" charset="0"/>
          </a:endParaRPr>
        </a:p>
      </dgm:t>
    </dgm:pt>
    <dgm:pt modelId="{9E5E51CA-FE53-49C2-9039-D39A53785D55}" type="parTrans" cxnId="{80A0C5F1-A084-44C2-BC45-0215E9AE1120}">
      <dgm:prSet/>
      <dgm:spPr/>
      <dgm:t>
        <a:bodyPr/>
        <a:lstStyle/>
        <a:p>
          <a:endParaRPr lang="en-IN"/>
        </a:p>
      </dgm:t>
    </dgm:pt>
    <dgm:pt modelId="{35D8CCCF-0313-479E-A895-DE904AC1B929}" type="sibTrans" cxnId="{80A0C5F1-A084-44C2-BC45-0215E9AE1120}">
      <dgm:prSet/>
      <dgm:spPr/>
      <dgm:t>
        <a:bodyPr/>
        <a:lstStyle/>
        <a:p>
          <a:endParaRPr lang="en-IN"/>
        </a:p>
      </dgm:t>
    </dgm:pt>
    <dgm:pt modelId="{1D6B01C3-020E-41E6-A578-DBEF70C07065}">
      <dgm:prSet phldrT="[Text]" custT="1"/>
      <dgm:spPr/>
      <dgm:t>
        <a:bodyPr/>
        <a:lstStyle/>
        <a:p>
          <a:r>
            <a:rPr lang="en-IN" sz="4000" b="1" u="sng" dirty="0">
              <a:latin typeface="Times New Roman" panose="02020603050405020304" pitchFamily="18" charset="0"/>
              <a:cs typeface="Times New Roman" panose="02020603050405020304" pitchFamily="18" charset="0"/>
            </a:rPr>
            <a:t>WEAKNESSES</a:t>
          </a:r>
        </a:p>
        <a:p>
          <a:r>
            <a:rPr lang="en-US" sz="2800" b="1" dirty="0">
              <a:latin typeface="Times New Roman" panose="02020603050405020304" pitchFamily="18" charset="0"/>
              <a:cs typeface="Times New Roman" panose="02020603050405020304" pitchFamily="18" charset="0"/>
            </a:rPr>
            <a:t>Some poor quality of operational human resources.</a:t>
          </a:r>
          <a:endParaRPr lang="en-IN" sz="2800" dirty="0">
            <a:latin typeface="Times New Roman" panose="02020603050405020304" pitchFamily="18" charset="0"/>
            <a:cs typeface="Times New Roman" panose="02020603050405020304" pitchFamily="18" charset="0"/>
          </a:endParaRPr>
        </a:p>
        <a:p>
          <a:endParaRPr lang="en-IN"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800" b="1" dirty="0">
              <a:latin typeface="Times New Roman" panose="02020603050405020304" pitchFamily="18" charset="0"/>
              <a:cs typeface="Times New Roman" panose="02020603050405020304" pitchFamily="18" charset="0"/>
            </a:rPr>
            <a:t>Poor dumping management.</a:t>
          </a:r>
          <a:endParaRPr lang="en-IN" sz="2800" b="1" u="sng" dirty="0">
            <a:latin typeface="Times New Roman" panose="02020603050405020304" pitchFamily="18" charset="0"/>
            <a:cs typeface="Times New Roman" panose="02020603050405020304" pitchFamily="18" charset="0"/>
          </a:endParaRPr>
        </a:p>
        <a:p>
          <a:endParaRPr lang="en-IN" sz="1600" b="1" u="sng" dirty="0">
            <a:latin typeface="Times New Roman" panose="02020603050405020304" pitchFamily="18" charset="0"/>
            <a:cs typeface="Times New Roman" panose="02020603050405020304" pitchFamily="18" charset="0"/>
          </a:endParaRPr>
        </a:p>
      </dgm:t>
    </dgm:pt>
    <dgm:pt modelId="{669CA4CA-26CC-483C-BB68-70807C922809}" type="parTrans" cxnId="{B5885A61-6F36-4293-9D7E-D9F4DB252973}">
      <dgm:prSet/>
      <dgm:spPr/>
      <dgm:t>
        <a:bodyPr/>
        <a:lstStyle/>
        <a:p>
          <a:endParaRPr lang="en-IN"/>
        </a:p>
      </dgm:t>
    </dgm:pt>
    <dgm:pt modelId="{50E241CA-5CCB-4FBF-9E41-CA1ACAA4CF26}" type="sibTrans" cxnId="{B5885A61-6F36-4293-9D7E-D9F4DB252973}">
      <dgm:prSet/>
      <dgm:spPr/>
      <dgm:t>
        <a:bodyPr/>
        <a:lstStyle/>
        <a:p>
          <a:endParaRPr lang="en-IN"/>
        </a:p>
      </dgm:t>
    </dgm:pt>
    <dgm:pt modelId="{5D849670-6BDD-4184-8E95-60DE5EF4BD64}">
      <dgm:prSet phldrT="[Text]" custT="1"/>
      <dgm:spPr/>
      <dgm:t>
        <a:bodyPr/>
        <a:lstStyle/>
        <a:p>
          <a:r>
            <a:rPr lang="en-IN" sz="4000" b="1" u="sng" dirty="0">
              <a:latin typeface="Times New Roman" panose="02020603050405020304" pitchFamily="18" charset="0"/>
              <a:cs typeface="Times New Roman" panose="02020603050405020304" pitchFamily="18" charset="0"/>
            </a:rPr>
            <a:t>OPPORTUNITIES</a:t>
          </a:r>
        </a:p>
        <a:p>
          <a:r>
            <a:rPr lang="en-US" sz="2800" b="1" dirty="0">
              <a:latin typeface="Times New Roman" panose="02020603050405020304" pitchFamily="18" charset="0"/>
              <a:cs typeface="Times New Roman" panose="02020603050405020304" pitchFamily="18" charset="0"/>
            </a:rPr>
            <a:t>Local government supporting for landfill improvements.</a:t>
          </a:r>
          <a:endParaRPr lang="en-IN" sz="2800" b="1" dirty="0">
            <a:latin typeface="Times New Roman" panose="02020603050405020304" pitchFamily="18" charset="0"/>
            <a:cs typeface="Times New Roman" panose="02020603050405020304" pitchFamily="18" charset="0"/>
          </a:endParaRPr>
        </a:p>
        <a:p>
          <a:endParaRPr lang="en-IN" sz="28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800" b="1" dirty="0">
              <a:latin typeface="Times New Roman" panose="02020603050405020304" pitchFamily="18" charset="0"/>
              <a:cs typeface="Times New Roman" panose="02020603050405020304" pitchFamily="18" charset="0"/>
            </a:rPr>
            <a:t>Waste management through biogas/ gobar gas plant/ domestic biogas plants</a:t>
          </a:r>
          <a:r>
            <a:rPr lang="en-US" sz="2800" b="1" dirty="0"/>
            <a:t>.</a:t>
          </a:r>
          <a:endParaRPr lang="en-IN" sz="2800" b="1" u="sng" dirty="0">
            <a:latin typeface="Times New Roman" panose="02020603050405020304" pitchFamily="18" charset="0"/>
            <a:cs typeface="Times New Roman" panose="02020603050405020304" pitchFamily="18" charset="0"/>
          </a:endParaRPr>
        </a:p>
        <a:p>
          <a:endParaRPr lang="en-IN" sz="1600" b="1" u="sng" dirty="0">
            <a:latin typeface="Times New Roman" panose="02020603050405020304" pitchFamily="18" charset="0"/>
            <a:cs typeface="Times New Roman" panose="02020603050405020304" pitchFamily="18" charset="0"/>
          </a:endParaRPr>
        </a:p>
      </dgm:t>
    </dgm:pt>
    <dgm:pt modelId="{D69590BC-17B6-4059-8EC2-5734945D5760}" type="parTrans" cxnId="{E8E21232-E2AA-409B-8DD5-3827498E928B}">
      <dgm:prSet/>
      <dgm:spPr/>
      <dgm:t>
        <a:bodyPr/>
        <a:lstStyle/>
        <a:p>
          <a:endParaRPr lang="en-IN"/>
        </a:p>
      </dgm:t>
    </dgm:pt>
    <dgm:pt modelId="{49854637-B9DF-41E2-8567-E4D7792078E9}" type="sibTrans" cxnId="{E8E21232-E2AA-409B-8DD5-3827498E928B}">
      <dgm:prSet/>
      <dgm:spPr/>
      <dgm:t>
        <a:bodyPr/>
        <a:lstStyle/>
        <a:p>
          <a:endParaRPr lang="en-IN"/>
        </a:p>
      </dgm:t>
    </dgm:pt>
    <dgm:pt modelId="{59BA18E3-2B74-4288-9C9E-D26F00A5729A}">
      <dgm:prSet phldrT="[Text]" custT="1"/>
      <dgm:spPr/>
      <dgm:t>
        <a:bodyPr/>
        <a:lstStyle/>
        <a:p>
          <a:r>
            <a:rPr lang="en-IN" sz="4000" b="1" u="sng" dirty="0">
              <a:latin typeface="Times New Roman" panose="02020603050405020304" pitchFamily="18" charset="0"/>
              <a:cs typeface="Times New Roman" panose="02020603050405020304" pitchFamily="18" charset="0"/>
            </a:rPr>
            <a:t>THREATS</a:t>
          </a:r>
          <a:r>
            <a:rPr lang="en-IN" sz="4000" dirty="0"/>
            <a:t>:</a:t>
          </a:r>
        </a:p>
        <a:p>
          <a:r>
            <a:rPr lang="en-US" sz="2800" b="1" dirty="0">
              <a:latin typeface="Times New Roman" panose="02020603050405020304" pitchFamily="18" charset="0"/>
              <a:cs typeface="Times New Roman" panose="02020603050405020304" pitchFamily="18" charset="0"/>
            </a:rPr>
            <a:t>Low budget or financial support for operational facilities.</a:t>
          </a:r>
          <a:endParaRPr lang="en-IN" sz="2800" b="1" dirty="0">
            <a:latin typeface="Times New Roman" panose="02020603050405020304" pitchFamily="18" charset="0"/>
            <a:cs typeface="Times New Roman" panose="02020603050405020304" pitchFamily="18" charset="0"/>
          </a:endParaRPr>
        </a:p>
        <a:p>
          <a:endParaRPr lang="en-IN" sz="28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800" b="1" dirty="0">
              <a:latin typeface="Times New Roman" panose="02020603050405020304" pitchFamily="18" charset="0"/>
              <a:cs typeface="Times New Roman" panose="02020603050405020304" pitchFamily="18" charset="0"/>
            </a:rPr>
            <a:t>Uncertain political effect to management assembly.</a:t>
          </a:r>
          <a:endParaRPr lang="en-IN" sz="2800" b="1" dirty="0">
            <a:latin typeface="Times New Roman" panose="02020603050405020304" pitchFamily="18" charset="0"/>
            <a:cs typeface="Times New Roman" panose="02020603050405020304" pitchFamily="18" charset="0"/>
          </a:endParaRPr>
        </a:p>
        <a:p>
          <a:endParaRPr lang="en-IN" sz="28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800" b="1" dirty="0">
              <a:latin typeface="Times New Roman" panose="02020603050405020304" pitchFamily="18" charset="0"/>
              <a:cs typeface="Times New Roman" panose="02020603050405020304" pitchFamily="18" charset="0"/>
            </a:rPr>
            <a:t>Change the mindsets of the people.</a:t>
          </a:r>
          <a:endParaRPr lang="en-IN" sz="2800" b="1" dirty="0">
            <a:latin typeface="Times New Roman" panose="02020603050405020304" pitchFamily="18" charset="0"/>
            <a:cs typeface="Times New Roman" panose="02020603050405020304" pitchFamily="18" charset="0"/>
          </a:endParaRPr>
        </a:p>
      </dgm:t>
    </dgm:pt>
    <dgm:pt modelId="{6B6D8942-33A9-441C-8D7B-32CBFCBF28B8}" type="parTrans" cxnId="{98CD7FC4-FDD6-45FB-8B97-EC4786AD894D}">
      <dgm:prSet/>
      <dgm:spPr/>
      <dgm:t>
        <a:bodyPr/>
        <a:lstStyle/>
        <a:p>
          <a:endParaRPr lang="en-IN"/>
        </a:p>
      </dgm:t>
    </dgm:pt>
    <dgm:pt modelId="{675A634C-FBC8-4C82-B973-A71D5DB59C6F}" type="sibTrans" cxnId="{98CD7FC4-FDD6-45FB-8B97-EC4786AD894D}">
      <dgm:prSet/>
      <dgm:spPr/>
      <dgm:t>
        <a:bodyPr/>
        <a:lstStyle/>
        <a:p>
          <a:endParaRPr lang="en-IN"/>
        </a:p>
      </dgm:t>
    </dgm:pt>
    <dgm:pt modelId="{A41F3D8F-FF37-49FC-A084-EA964A5DADB8}" type="pres">
      <dgm:prSet presAssocID="{ED072D41-11DA-42B8-9CA8-965195379763}" presName="diagram" presStyleCnt="0">
        <dgm:presLayoutVars>
          <dgm:chMax val="1"/>
          <dgm:dir/>
          <dgm:animLvl val="ctr"/>
          <dgm:resizeHandles val="exact"/>
        </dgm:presLayoutVars>
      </dgm:prSet>
      <dgm:spPr/>
    </dgm:pt>
    <dgm:pt modelId="{B3A9EABE-B979-4F58-BD83-050560BFDF1A}" type="pres">
      <dgm:prSet presAssocID="{ED072D41-11DA-42B8-9CA8-965195379763}" presName="matrix" presStyleCnt="0"/>
      <dgm:spPr/>
    </dgm:pt>
    <dgm:pt modelId="{0876C32F-68FD-4B42-AC33-3876C82A089A}" type="pres">
      <dgm:prSet presAssocID="{ED072D41-11DA-42B8-9CA8-965195379763}" presName="tile1" presStyleLbl="node1" presStyleIdx="0" presStyleCnt="4"/>
      <dgm:spPr/>
    </dgm:pt>
    <dgm:pt modelId="{0B97913E-7C48-4B85-9919-78477242F6D1}" type="pres">
      <dgm:prSet presAssocID="{ED072D41-11DA-42B8-9CA8-965195379763}" presName="tile1text" presStyleLbl="node1" presStyleIdx="0" presStyleCnt="4">
        <dgm:presLayoutVars>
          <dgm:chMax val="0"/>
          <dgm:chPref val="0"/>
          <dgm:bulletEnabled val="1"/>
        </dgm:presLayoutVars>
      </dgm:prSet>
      <dgm:spPr/>
    </dgm:pt>
    <dgm:pt modelId="{FC6AF4B3-5CA8-4A40-A78F-77023550669F}" type="pres">
      <dgm:prSet presAssocID="{ED072D41-11DA-42B8-9CA8-965195379763}" presName="tile2" presStyleLbl="node1" presStyleIdx="1" presStyleCnt="4"/>
      <dgm:spPr/>
    </dgm:pt>
    <dgm:pt modelId="{EB2A8203-123F-4ADC-BCCC-FEF7B920E5B2}" type="pres">
      <dgm:prSet presAssocID="{ED072D41-11DA-42B8-9CA8-965195379763}" presName="tile2text" presStyleLbl="node1" presStyleIdx="1" presStyleCnt="4">
        <dgm:presLayoutVars>
          <dgm:chMax val="0"/>
          <dgm:chPref val="0"/>
          <dgm:bulletEnabled val="1"/>
        </dgm:presLayoutVars>
      </dgm:prSet>
      <dgm:spPr/>
    </dgm:pt>
    <dgm:pt modelId="{B6979A36-CE93-48F0-95E4-8D41A0017381}" type="pres">
      <dgm:prSet presAssocID="{ED072D41-11DA-42B8-9CA8-965195379763}" presName="tile3" presStyleLbl="node1" presStyleIdx="2" presStyleCnt="4"/>
      <dgm:spPr/>
    </dgm:pt>
    <dgm:pt modelId="{E1307160-963C-42C4-8BCE-41D2DA797283}" type="pres">
      <dgm:prSet presAssocID="{ED072D41-11DA-42B8-9CA8-965195379763}" presName="tile3text" presStyleLbl="node1" presStyleIdx="2" presStyleCnt="4">
        <dgm:presLayoutVars>
          <dgm:chMax val="0"/>
          <dgm:chPref val="0"/>
          <dgm:bulletEnabled val="1"/>
        </dgm:presLayoutVars>
      </dgm:prSet>
      <dgm:spPr/>
    </dgm:pt>
    <dgm:pt modelId="{E927D437-6880-4F10-98F6-5E595FF07CAC}" type="pres">
      <dgm:prSet presAssocID="{ED072D41-11DA-42B8-9CA8-965195379763}" presName="tile4" presStyleLbl="node1" presStyleIdx="3" presStyleCnt="4" custLinFactNeighborY="0"/>
      <dgm:spPr/>
    </dgm:pt>
    <dgm:pt modelId="{61E2E2F7-54FF-4663-802F-53D71E5EFC5E}" type="pres">
      <dgm:prSet presAssocID="{ED072D41-11DA-42B8-9CA8-965195379763}" presName="tile4text" presStyleLbl="node1" presStyleIdx="3" presStyleCnt="4">
        <dgm:presLayoutVars>
          <dgm:chMax val="0"/>
          <dgm:chPref val="0"/>
          <dgm:bulletEnabled val="1"/>
        </dgm:presLayoutVars>
      </dgm:prSet>
      <dgm:spPr/>
    </dgm:pt>
    <dgm:pt modelId="{C60EE80A-E668-4EB8-BECF-93D3B4896AAB}" type="pres">
      <dgm:prSet presAssocID="{ED072D41-11DA-42B8-9CA8-965195379763}" presName="centerTile" presStyleLbl="fgShp" presStyleIdx="0" presStyleCnt="1" custLinFactNeighborX="761" custLinFactNeighborY="-819">
        <dgm:presLayoutVars>
          <dgm:chMax val="0"/>
          <dgm:chPref val="0"/>
        </dgm:presLayoutVars>
      </dgm:prSet>
      <dgm:spPr/>
    </dgm:pt>
  </dgm:ptLst>
  <dgm:cxnLst>
    <dgm:cxn modelId="{A46F6904-4AB9-468F-92EF-FEA778A56D25}" type="presOf" srcId="{F29BA9AA-E128-4494-9B39-F56B5BAE1731}" destId="{0B97913E-7C48-4B85-9919-78477242F6D1}" srcOrd="1" destOrd="0" presId="urn:microsoft.com/office/officeart/2005/8/layout/matrix1"/>
    <dgm:cxn modelId="{E44C8A1B-5734-47E0-B6C5-0A60E0B96318}" type="presOf" srcId="{59BA18E3-2B74-4288-9C9E-D26F00A5729A}" destId="{61E2E2F7-54FF-4663-802F-53D71E5EFC5E}" srcOrd="1" destOrd="0" presId="urn:microsoft.com/office/officeart/2005/8/layout/matrix1"/>
    <dgm:cxn modelId="{E8E21232-E2AA-409B-8DD5-3827498E928B}" srcId="{C642269B-1DD3-4C76-BB66-F1680B8F1D2B}" destId="{5D849670-6BDD-4184-8E95-60DE5EF4BD64}" srcOrd="2" destOrd="0" parTransId="{D69590BC-17B6-4059-8EC2-5734945D5760}" sibTransId="{49854637-B9DF-41E2-8567-E4D7792078E9}"/>
    <dgm:cxn modelId="{93C71D34-064E-4641-805C-DB2596064EF7}" type="presOf" srcId="{C642269B-1DD3-4C76-BB66-F1680B8F1D2B}" destId="{C60EE80A-E668-4EB8-BECF-93D3B4896AAB}" srcOrd="0" destOrd="0" presId="urn:microsoft.com/office/officeart/2005/8/layout/matrix1"/>
    <dgm:cxn modelId="{B5885A61-6F36-4293-9D7E-D9F4DB252973}" srcId="{C642269B-1DD3-4C76-BB66-F1680B8F1D2B}" destId="{1D6B01C3-020E-41E6-A578-DBEF70C07065}" srcOrd="1" destOrd="0" parTransId="{669CA4CA-26CC-483C-BB68-70807C922809}" sibTransId="{50E241CA-5CCB-4FBF-9E41-CA1ACAA4CF26}"/>
    <dgm:cxn modelId="{F700B741-90AC-4A82-A656-6B3AF8AE482A}" type="presOf" srcId="{59BA18E3-2B74-4288-9C9E-D26F00A5729A}" destId="{E927D437-6880-4F10-98F6-5E595FF07CAC}" srcOrd="0" destOrd="0" presId="urn:microsoft.com/office/officeart/2005/8/layout/matrix1"/>
    <dgm:cxn modelId="{D8B9B163-B7D5-40E5-9744-FFDCD7D705EF}" type="presOf" srcId="{5D849670-6BDD-4184-8E95-60DE5EF4BD64}" destId="{B6979A36-CE93-48F0-95E4-8D41A0017381}" srcOrd="0" destOrd="0" presId="urn:microsoft.com/office/officeart/2005/8/layout/matrix1"/>
    <dgm:cxn modelId="{78663D4A-1B0E-4CBC-A60F-A3D979687299}" type="presOf" srcId="{1D6B01C3-020E-41E6-A578-DBEF70C07065}" destId="{EB2A8203-123F-4ADC-BCCC-FEF7B920E5B2}" srcOrd="1" destOrd="0" presId="urn:microsoft.com/office/officeart/2005/8/layout/matrix1"/>
    <dgm:cxn modelId="{CCA5BE78-4372-478C-8743-997E6668C93E}" type="presOf" srcId="{ED072D41-11DA-42B8-9CA8-965195379763}" destId="{A41F3D8F-FF37-49FC-A084-EA964A5DADB8}" srcOrd="0" destOrd="0" presId="urn:microsoft.com/office/officeart/2005/8/layout/matrix1"/>
    <dgm:cxn modelId="{C128028E-0CA0-4B4F-A5A3-CF928358C851}" type="presOf" srcId="{F29BA9AA-E128-4494-9B39-F56B5BAE1731}" destId="{0876C32F-68FD-4B42-AC33-3876C82A089A}" srcOrd="0" destOrd="0" presId="urn:microsoft.com/office/officeart/2005/8/layout/matrix1"/>
    <dgm:cxn modelId="{34AD42A3-9F52-439A-9138-68580BB70E5E}" type="presOf" srcId="{5D849670-6BDD-4184-8E95-60DE5EF4BD64}" destId="{E1307160-963C-42C4-8BCE-41D2DA797283}" srcOrd="1" destOrd="0" presId="urn:microsoft.com/office/officeart/2005/8/layout/matrix1"/>
    <dgm:cxn modelId="{7F5D11BF-0CE4-4D8C-87C0-3B9F18783BC9}" srcId="{ED072D41-11DA-42B8-9CA8-965195379763}" destId="{C642269B-1DD3-4C76-BB66-F1680B8F1D2B}" srcOrd="0" destOrd="0" parTransId="{8DC8C51E-028C-4250-8BFB-AD20B3CC2581}" sibTransId="{878AFE4A-CB43-4554-9C9C-BA618BBF0E94}"/>
    <dgm:cxn modelId="{98CD7FC4-FDD6-45FB-8B97-EC4786AD894D}" srcId="{C642269B-1DD3-4C76-BB66-F1680B8F1D2B}" destId="{59BA18E3-2B74-4288-9C9E-D26F00A5729A}" srcOrd="3" destOrd="0" parTransId="{6B6D8942-33A9-441C-8D7B-32CBFCBF28B8}" sibTransId="{675A634C-FBC8-4C82-B973-A71D5DB59C6F}"/>
    <dgm:cxn modelId="{148F63CB-E4F1-43B1-9DAF-F5432FBFA7FE}" type="presOf" srcId="{1D6B01C3-020E-41E6-A578-DBEF70C07065}" destId="{FC6AF4B3-5CA8-4A40-A78F-77023550669F}" srcOrd="0" destOrd="0" presId="urn:microsoft.com/office/officeart/2005/8/layout/matrix1"/>
    <dgm:cxn modelId="{80A0C5F1-A084-44C2-BC45-0215E9AE1120}" srcId="{C642269B-1DD3-4C76-BB66-F1680B8F1D2B}" destId="{F29BA9AA-E128-4494-9B39-F56B5BAE1731}" srcOrd="0" destOrd="0" parTransId="{9E5E51CA-FE53-49C2-9039-D39A53785D55}" sibTransId="{35D8CCCF-0313-479E-A895-DE904AC1B929}"/>
    <dgm:cxn modelId="{7B4B7990-82E2-4829-BB79-A03F0418BF4F}" type="presParOf" srcId="{A41F3D8F-FF37-49FC-A084-EA964A5DADB8}" destId="{B3A9EABE-B979-4F58-BD83-050560BFDF1A}" srcOrd="0" destOrd="0" presId="urn:microsoft.com/office/officeart/2005/8/layout/matrix1"/>
    <dgm:cxn modelId="{D5E2152F-57BC-4A7B-B26F-6DF555FE7A4D}" type="presParOf" srcId="{B3A9EABE-B979-4F58-BD83-050560BFDF1A}" destId="{0876C32F-68FD-4B42-AC33-3876C82A089A}" srcOrd="0" destOrd="0" presId="urn:microsoft.com/office/officeart/2005/8/layout/matrix1"/>
    <dgm:cxn modelId="{8D0F9D1E-D018-4337-9F6F-A1411F279939}" type="presParOf" srcId="{B3A9EABE-B979-4F58-BD83-050560BFDF1A}" destId="{0B97913E-7C48-4B85-9919-78477242F6D1}" srcOrd="1" destOrd="0" presId="urn:microsoft.com/office/officeart/2005/8/layout/matrix1"/>
    <dgm:cxn modelId="{92C82F28-4FA7-4017-8980-1E36DF749D10}" type="presParOf" srcId="{B3A9EABE-B979-4F58-BD83-050560BFDF1A}" destId="{FC6AF4B3-5CA8-4A40-A78F-77023550669F}" srcOrd="2" destOrd="0" presId="urn:microsoft.com/office/officeart/2005/8/layout/matrix1"/>
    <dgm:cxn modelId="{8225899C-633C-4C10-93BF-8F895C704599}" type="presParOf" srcId="{B3A9EABE-B979-4F58-BD83-050560BFDF1A}" destId="{EB2A8203-123F-4ADC-BCCC-FEF7B920E5B2}" srcOrd="3" destOrd="0" presId="urn:microsoft.com/office/officeart/2005/8/layout/matrix1"/>
    <dgm:cxn modelId="{3F425F5F-78ED-4F4D-B8BF-3898F724CF91}" type="presParOf" srcId="{B3A9EABE-B979-4F58-BD83-050560BFDF1A}" destId="{B6979A36-CE93-48F0-95E4-8D41A0017381}" srcOrd="4" destOrd="0" presId="urn:microsoft.com/office/officeart/2005/8/layout/matrix1"/>
    <dgm:cxn modelId="{971CA703-8241-4E41-8977-52EBDE477601}" type="presParOf" srcId="{B3A9EABE-B979-4F58-BD83-050560BFDF1A}" destId="{E1307160-963C-42C4-8BCE-41D2DA797283}" srcOrd="5" destOrd="0" presId="urn:microsoft.com/office/officeart/2005/8/layout/matrix1"/>
    <dgm:cxn modelId="{B720D860-7A41-48EE-870B-18F58B2CE3B3}" type="presParOf" srcId="{B3A9EABE-B979-4F58-BD83-050560BFDF1A}" destId="{E927D437-6880-4F10-98F6-5E595FF07CAC}" srcOrd="6" destOrd="0" presId="urn:microsoft.com/office/officeart/2005/8/layout/matrix1"/>
    <dgm:cxn modelId="{97D2C74D-1553-49E3-BF52-A7B3E2E80B23}" type="presParOf" srcId="{B3A9EABE-B979-4F58-BD83-050560BFDF1A}" destId="{61E2E2F7-54FF-4663-802F-53D71E5EFC5E}" srcOrd="7" destOrd="0" presId="urn:microsoft.com/office/officeart/2005/8/layout/matrix1"/>
    <dgm:cxn modelId="{3D168FB8-29AC-4D8C-9717-9D907E637837}" type="presParOf" srcId="{A41F3D8F-FF37-49FC-A084-EA964A5DADB8}" destId="{C60EE80A-E668-4EB8-BECF-93D3B4896AAB}" srcOrd="1" destOrd="0" presId="urn:microsoft.com/office/officeart/2005/8/layout/matrix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6C32F-68FD-4B42-AC33-3876C82A089A}">
      <dsp:nvSpPr>
        <dsp:cNvPr id="0" name=""/>
        <dsp:cNvSpPr/>
      </dsp:nvSpPr>
      <dsp:spPr>
        <a:xfrm rot="16200000">
          <a:off x="172411" y="-172411"/>
          <a:ext cx="5546428" cy="5891251"/>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IN" sz="4000" b="1" u="sng" kern="1200" dirty="0">
              <a:latin typeface="Times New Roman" panose="02020603050405020304" pitchFamily="18" charset="0"/>
              <a:cs typeface="Times New Roman" panose="02020603050405020304" pitchFamily="18" charset="0"/>
            </a:rPr>
            <a:t>STRENGTHS</a:t>
          </a:r>
        </a:p>
        <a:p>
          <a:pPr marL="0" lvl="0" indent="0" algn="ctr" defTabSz="17780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Good waste management system.</a:t>
          </a:r>
          <a:endParaRPr lang="en-IN" sz="2800"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Font typeface="Wingdings" panose="05000000000000000000" pitchFamily="2" charset="2"/>
            <a:buNone/>
          </a:pPr>
          <a:r>
            <a:rPr lang="en-US" sz="2800" b="1" kern="1200" dirty="0">
              <a:latin typeface="Times New Roman" panose="02020603050405020304" pitchFamily="18" charset="0"/>
              <a:cs typeface="Times New Roman" panose="02020603050405020304" pitchFamily="18" charset="0"/>
            </a:rPr>
            <a:t>Availability of basic , supporting and environmental protection facilities for community and visitors.</a:t>
          </a:r>
          <a:endParaRPr lang="en-IN" sz="2800"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Future vision of the country</a:t>
          </a:r>
          <a:endParaRPr lang="en-IN" sz="2800" b="1" u="sng" kern="1200" dirty="0">
            <a:latin typeface="Times New Roman" panose="02020603050405020304" pitchFamily="18" charset="0"/>
            <a:cs typeface="Times New Roman" panose="02020603050405020304" pitchFamily="18" charset="0"/>
          </a:endParaRPr>
        </a:p>
      </dsp:txBody>
      <dsp:txXfrm rot="5400000">
        <a:off x="-1" y="1"/>
        <a:ext cx="5891251" cy="4159821"/>
      </dsp:txXfrm>
    </dsp:sp>
    <dsp:sp modelId="{FC6AF4B3-5CA8-4A40-A78F-77023550669F}">
      <dsp:nvSpPr>
        <dsp:cNvPr id="0" name=""/>
        <dsp:cNvSpPr/>
      </dsp:nvSpPr>
      <dsp:spPr>
        <a:xfrm>
          <a:off x="5891251" y="0"/>
          <a:ext cx="5891251" cy="5546428"/>
        </a:xfrm>
        <a:prstGeom prst="round1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IN" sz="4000" b="1" u="sng" kern="1200" dirty="0">
              <a:latin typeface="Times New Roman" panose="02020603050405020304" pitchFamily="18" charset="0"/>
              <a:cs typeface="Times New Roman" panose="02020603050405020304" pitchFamily="18" charset="0"/>
            </a:rPr>
            <a:t>WEAKNESSES</a:t>
          </a:r>
        </a:p>
        <a:p>
          <a:pPr marL="0" lvl="0" indent="0" algn="ctr" defTabSz="17780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Some poor quality of operational human resources.</a:t>
          </a:r>
          <a:endParaRPr lang="en-IN" sz="2800"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None/>
          </a:pPr>
          <a:endParaRPr lang="en-IN" sz="2800"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Font typeface="Wingdings" panose="05000000000000000000" pitchFamily="2" charset="2"/>
            <a:buNone/>
          </a:pPr>
          <a:r>
            <a:rPr lang="en-US" sz="2800" b="1" kern="1200" dirty="0">
              <a:latin typeface="Times New Roman" panose="02020603050405020304" pitchFamily="18" charset="0"/>
              <a:cs typeface="Times New Roman" panose="02020603050405020304" pitchFamily="18" charset="0"/>
            </a:rPr>
            <a:t>Poor dumping management.</a:t>
          </a:r>
          <a:endParaRPr lang="en-IN" sz="2800" b="1" u="sng"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None/>
          </a:pPr>
          <a:endParaRPr lang="en-IN" sz="1600" b="1" u="sng" kern="1200" dirty="0">
            <a:latin typeface="Times New Roman" panose="02020603050405020304" pitchFamily="18" charset="0"/>
            <a:cs typeface="Times New Roman" panose="02020603050405020304" pitchFamily="18" charset="0"/>
          </a:endParaRPr>
        </a:p>
      </dsp:txBody>
      <dsp:txXfrm>
        <a:off x="5891251" y="0"/>
        <a:ext cx="5891251" cy="4159821"/>
      </dsp:txXfrm>
    </dsp:sp>
    <dsp:sp modelId="{B6979A36-CE93-48F0-95E4-8D41A0017381}">
      <dsp:nvSpPr>
        <dsp:cNvPr id="0" name=""/>
        <dsp:cNvSpPr/>
      </dsp:nvSpPr>
      <dsp:spPr>
        <a:xfrm rot="10800000">
          <a:off x="0" y="5546428"/>
          <a:ext cx="5891251" cy="5546428"/>
        </a:xfrm>
        <a:prstGeom prst="round1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IN" sz="4000" b="1" u="sng" kern="1200" dirty="0">
              <a:latin typeface="Times New Roman" panose="02020603050405020304" pitchFamily="18" charset="0"/>
              <a:cs typeface="Times New Roman" panose="02020603050405020304" pitchFamily="18" charset="0"/>
            </a:rPr>
            <a:t>OPPORTUNITIES</a:t>
          </a:r>
        </a:p>
        <a:p>
          <a:pPr marL="0" lvl="0" indent="0" algn="ctr" defTabSz="17780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Local government supporting for landfill improvements.</a:t>
          </a:r>
          <a:endParaRPr lang="en-IN" sz="2800" b="1"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None/>
          </a:pPr>
          <a:endParaRPr lang="en-IN" sz="2800" b="1"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Font typeface="Wingdings" panose="05000000000000000000" pitchFamily="2" charset="2"/>
            <a:buNone/>
          </a:pPr>
          <a:r>
            <a:rPr lang="en-US" sz="2800" b="1" kern="1200" dirty="0">
              <a:latin typeface="Times New Roman" panose="02020603050405020304" pitchFamily="18" charset="0"/>
              <a:cs typeface="Times New Roman" panose="02020603050405020304" pitchFamily="18" charset="0"/>
            </a:rPr>
            <a:t>Waste management through biogas/ gobar gas plant/ domestic biogas plants</a:t>
          </a:r>
          <a:r>
            <a:rPr lang="en-US" sz="2800" b="1" kern="1200" dirty="0"/>
            <a:t>.</a:t>
          </a:r>
          <a:endParaRPr lang="en-IN" sz="2800" b="1" u="sng"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None/>
          </a:pPr>
          <a:endParaRPr lang="en-IN" sz="1600" b="1" u="sng" kern="1200" dirty="0">
            <a:latin typeface="Times New Roman" panose="02020603050405020304" pitchFamily="18" charset="0"/>
            <a:cs typeface="Times New Roman" panose="02020603050405020304" pitchFamily="18" charset="0"/>
          </a:endParaRPr>
        </a:p>
      </dsp:txBody>
      <dsp:txXfrm rot="10800000">
        <a:off x="0" y="6933035"/>
        <a:ext cx="5891251" cy="4159821"/>
      </dsp:txXfrm>
    </dsp:sp>
    <dsp:sp modelId="{E927D437-6880-4F10-98F6-5E595FF07CAC}">
      <dsp:nvSpPr>
        <dsp:cNvPr id="0" name=""/>
        <dsp:cNvSpPr/>
      </dsp:nvSpPr>
      <dsp:spPr>
        <a:xfrm rot="5400000">
          <a:off x="6063662" y="5374017"/>
          <a:ext cx="5546428" cy="5891251"/>
        </a:xfrm>
        <a:prstGeom prst="round1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IN" sz="4000" b="1" u="sng" kern="1200" dirty="0">
              <a:latin typeface="Times New Roman" panose="02020603050405020304" pitchFamily="18" charset="0"/>
              <a:cs typeface="Times New Roman" panose="02020603050405020304" pitchFamily="18" charset="0"/>
            </a:rPr>
            <a:t>THREATS</a:t>
          </a:r>
          <a:r>
            <a:rPr lang="en-IN" sz="4000" kern="1200" dirty="0"/>
            <a:t>:</a:t>
          </a:r>
        </a:p>
        <a:p>
          <a:pPr marL="0" lvl="0" indent="0" algn="ctr" defTabSz="17780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Low budget or financial support for operational facilities.</a:t>
          </a:r>
          <a:endParaRPr lang="en-IN" sz="2800" b="1"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None/>
          </a:pPr>
          <a:endParaRPr lang="en-IN" sz="2800" b="1"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Font typeface="Wingdings" panose="05000000000000000000" pitchFamily="2" charset="2"/>
            <a:buNone/>
          </a:pPr>
          <a:r>
            <a:rPr lang="en-US" sz="2800" b="1" kern="1200" dirty="0">
              <a:latin typeface="Times New Roman" panose="02020603050405020304" pitchFamily="18" charset="0"/>
              <a:cs typeface="Times New Roman" panose="02020603050405020304" pitchFamily="18" charset="0"/>
            </a:rPr>
            <a:t>Uncertain political effect to management assembly.</a:t>
          </a:r>
          <a:endParaRPr lang="en-IN" sz="2800" b="1"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None/>
          </a:pPr>
          <a:endParaRPr lang="en-IN" sz="2800" b="1" kern="1200" dirty="0">
            <a:latin typeface="Times New Roman" panose="02020603050405020304" pitchFamily="18" charset="0"/>
            <a:cs typeface="Times New Roman" panose="02020603050405020304" pitchFamily="18" charset="0"/>
          </a:endParaRPr>
        </a:p>
        <a:p>
          <a:pPr marL="0" lvl="0" indent="0" algn="ctr" defTabSz="1778000">
            <a:lnSpc>
              <a:spcPct val="90000"/>
            </a:lnSpc>
            <a:spcBef>
              <a:spcPct val="0"/>
            </a:spcBef>
            <a:spcAft>
              <a:spcPct val="35000"/>
            </a:spcAft>
            <a:buFont typeface="Wingdings" panose="05000000000000000000" pitchFamily="2" charset="2"/>
            <a:buNone/>
          </a:pPr>
          <a:r>
            <a:rPr lang="en-US" sz="2800" b="1" kern="1200" dirty="0">
              <a:latin typeface="Times New Roman" panose="02020603050405020304" pitchFamily="18" charset="0"/>
              <a:cs typeface="Times New Roman" panose="02020603050405020304" pitchFamily="18" charset="0"/>
            </a:rPr>
            <a:t>Change the mindsets of the people.</a:t>
          </a:r>
          <a:endParaRPr lang="en-IN" sz="2800" b="1" kern="1200" dirty="0">
            <a:latin typeface="Times New Roman" panose="02020603050405020304" pitchFamily="18" charset="0"/>
            <a:cs typeface="Times New Roman" panose="02020603050405020304" pitchFamily="18" charset="0"/>
          </a:endParaRPr>
        </a:p>
      </dsp:txBody>
      <dsp:txXfrm rot="-5400000">
        <a:off x="5891250" y="6933035"/>
        <a:ext cx="5891251" cy="4159821"/>
      </dsp:txXfrm>
    </dsp:sp>
    <dsp:sp modelId="{C60EE80A-E668-4EB8-BECF-93D3B4896AAB}">
      <dsp:nvSpPr>
        <dsp:cNvPr id="0" name=""/>
        <dsp:cNvSpPr/>
      </dsp:nvSpPr>
      <dsp:spPr>
        <a:xfrm>
          <a:off x="4150775" y="4137108"/>
          <a:ext cx="3534750" cy="2773214"/>
        </a:xfrm>
        <a:prstGeom prst="roundRect">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IN" sz="4400" b="1" kern="1200" dirty="0">
              <a:latin typeface="Times New Roman" panose="02020603050405020304" pitchFamily="18" charset="0"/>
              <a:cs typeface="Times New Roman" panose="02020603050405020304" pitchFamily="18" charset="0"/>
            </a:rPr>
            <a:t>SWOT ANALYSIS</a:t>
          </a:r>
        </a:p>
      </dsp:txBody>
      <dsp:txXfrm>
        <a:off x="4286152" y="4272485"/>
        <a:ext cx="3263996" cy="2502460"/>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7187800"/>
            <a:ext cx="27539395" cy="15290588"/>
          </a:xfrm>
        </p:spPr>
        <p:txBody>
          <a:bodyPr anchor="b"/>
          <a:lstStyle>
            <a:lvl1pPr algn="ctr">
              <a:defRPr sz="21259"/>
            </a:lvl1pPr>
          </a:lstStyle>
          <a:p>
            <a:r>
              <a:rPr lang="en-US"/>
              <a:t>Click to edit Master title style</a:t>
            </a:r>
            <a:endParaRPr lang="en-US" dirty="0"/>
          </a:p>
        </p:txBody>
      </p:sp>
      <p:sp>
        <p:nvSpPr>
          <p:cNvPr id="3" name="Subtitle 2"/>
          <p:cNvSpPr>
            <a:spLocks noGrp="1"/>
          </p:cNvSpPr>
          <p:nvPr>
            <p:ph type="subTitle" idx="1"/>
          </p:nvPr>
        </p:nvSpPr>
        <p:spPr>
          <a:xfrm>
            <a:off x="4049911" y="23068052"/>
            <a:ext cx="24299466" cy="10603776"/>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D5FB55-F4D5-460B-9C4D-A3AC103F25E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828584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D5FB55-F4D5-460B-9C4D-A3AC103F25E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3132766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338321"/>
            <a:ext cx="6986096" cy="372199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27453" y="2338321"/>
            <a:ext cx="20553298" cy="372199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D5FB55-F4D5-460B-9C4D-A3AC103F25E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3754175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D5FB55-F4D5-460B-9C4D-A3AC103F25E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259505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10578" y="10949457"/>
            <a:ext cx="27944386" cy="18269403"/>
          </a:xfrm>
        </p:spPr>
        <p:txBody>
          <a:bodyPr anchor="b"/>
          <a:lstStyle>
            <a:lvl1pPr>
              <a:defRPr sz="21259"/>
            </a:lvl1pPr>
          </a:lstStyle>
          <a:p>
            <a:r>
              <a:rPr lang="en-US"/>
              <a:t>Click to edit Master title style</a:t>
            </a:r>
            <a:endParaRPr lang="en-US" dirty="0"/>
          </a:p>
        </p:txBody>
      </p:sp>
      <p:sp>
        <p:nvSpPr>
          <p:cNvPr id="3" name="Text Placeholder 2"/>
          <p:cNvSpPr>
            <a:spLocks noGrp="1"/>
          </p:cNvSpPr>
          <p:nvPr>
            <p:ph type="body" idx="1"/>
          </p:nvPr>
        </p:nvSpPr>
        <p:spPr>
          <a:xfrm>
            <a:off x="2210578" y="29391695"/>
            <a:ext cx="27944386" cy="9607448"/>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D5FB55-F4D5-460B-9C4D-A3AC103F25E6}"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1555047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27451" y="11691607"/>
            <a:ext cx="13769697" cy="27866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402140" y="11691607"/>
            <a:ext cx="13769697" cy="27866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5FB55-F4D5-460B-9C4D-A3AC103F25E6}"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1668935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338331"/>
            <a:ext cx="27944386" cy="8489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31675" y="10766448"/>
            <a:ext cx="13706415" cy="5276470"/>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n-US"/>
              <a:t>Click to edit Master text styles</a:t>
            </a:r>
          </a:p>
        </p:txBody>
      </p:sp>
      <p:sp>
        <p:nvSpPr>
          <p:cNvPr id="4" name="Content Placeholder 3"/>
          <p:cNvSpPr>
            <a:spLocks noGrp="1"/>
          </p:cNvSpPr>
          <p:nvPr>
            <p:ph sz="half" idx="2"/>
          </p:nvPr>
        </p:nvSpPr>
        <p:spPr>
          <a:xfrm>
            <a:off x="2231675" y="16042918"/>
            <a:ext cx="13706415" cy="235967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402142" y="10766448"/>
            <a:ext cx="13773917" cy="5276470"/>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n-US"/>
              <a:t>Click to edit Master text styles</a:t>
            </a:r>
          </a:p>
        </p:txBody>
      </p:sp>
      <p:sp>
        <p:nvSpPr>
          <p:cNvPr id="6" name="Content Placeholder 5"/>
          <p:cNvSpPr>
            <a:spLocks noGrp="1"/>
          </p:cNvSpPr>
          <p:nvPr>
            <p:ph sz="quarter" idx="4"/>
          </p:nvPr>
        </p:nvSpPr>
        <p:spPr>
          <a:xfrm>
            <a:off x="16402142" y="16042918"/>
            <a:ext cx="13773917" cy="235967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D5FB55-F4D5-460B-9C4D-A3AC103F25E6}" type="datetimeFigureOut">
              <a:rPr lang="en-IN" smtClean="0"/>
              <a:t>10-06-2022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872497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D5FB55-F4D5-460B-9C4D-A3AC103F25E6}" type="datetimeFigureOut">
              <a:rPr lang="en-IN" smtClean="0"/>
              <a:t>10-06-2022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567002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D5FB55-F4D5-460B-9C4D-A3AC103F25E6}" type="datetimeFigureOut">
              <a:rPr lang="en-IN" smtClean="0"/>
              <a:t>10-06-2022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4043666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927985"/>
            <a:ext cx="10449614" cy="10247948"/>
          </a:xfrm>
        </p:spPr>
        <p:txBody>
          <a:bodyPr anchor="b"/>
          <a:lstStyle>
            <a:lvl1pPr>
              <a:defRPr sz="11338"/>
            </a:lvl1pPr>
          </a:lstStyle>
          <a:p>
            <a:r>
              <a:rPr lang="en-US"/>
              <a:t>Click to edit Master title style</a:t>
            </a:r>
            <a:endParaRPr lang="en-US" dirty="0"/>
          </a:p>
        </p:txBody>
      </p:sp>
      <p:sp>
        <p:nvSpPr>
          <p:cNvPr id="3" name="Content Placeholder 2"/>
          <p:cNvSpPr>
            <a:spLocks noGrp="1"/>
          </p:cNvSpPr>
          <p:nvPr>
            <p:ph idx="1"/>
          </p:nvPr>
        </p:nvSpPr>
        <p:spPr>
          <a:xfrm>
            <a:off x="13773917" y="6323644"/>
            <a:ext cx="16402140" cy="31211507"/>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31671" y="13175932"/>
            <a:ext cx="10449614" cy="24410045"/>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n-US"/>
              <a:t>Click to edit Master text styles</a:t>
            </a:r>
          </a:p>
        </p:txBody>
      </p:sp>
      <p:sp>
        <p:nvSpPr>
          <p:cNvPr id="5" name="Date Placeholder 4"/>
          <p:cNvSpPr>
            <a:spLocks noGrp="1"/>
          </p:cNvSpPr>
          <p:nvPr>
            <p:ph type="dt" sz="half" idx="10"/>
          </p:nvPr>
        </p:nvSpPr>
        <p:spPr/>
        <p:txBody>
          <a:bodyPr/>
          <a:lstStyle/>
          <a:p>
            <a:fld id="{3BD5FB55-F4D5-460B-9C4D-A3AC103F25E6}"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2300849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927985"/>
            <a:ext cx="10449614" cy="10247948"/>
          </a:xfrm>
        </p:spPr>
        <p:txBody>
          <a:bodyPr anchor="b"/>
          <a:lstStyle>
            <a:lvl1pPr>
              <a:defRPr sz="11338"/>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73917" y="6323644"/>
            <a:ext cx="16402140" cy="31211507"/>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en-US"/>
              <a:t>Click icon to add picture</a:t>
            </a:r>
            <a:endParaRPr lang="en-US" dirty="0"/>
          </a:p>
        </p:txBody>
      </p:sp>
      <p:sp>
        <p:nvSpPr>
          <p:cNvPr id="4" name="Text Placeholder 3"/>
          <p:cNvSpPr>
            <a:spLocks noGrp="1"/>
          </p:cNvSpPr>
          <p:nvPr>
            <p:ph type="body" sz="half" idx="2"/>
          </p:nvPr>
        </p:nvSpPr>
        <p:spPr>
          <a:xfrm>
            <a:off x="2231671" y="13175932"/>
            <a:ext cx="10449614" cy="24410045"/>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n-US"/>
              <a:t>Click to edit Master text styles</a:t>
            </a:r>
          </a:p>
        </p:txBody>
      </p:sp>
      <p:sp>
        <p:nvSpPr>
          <p:cNvPr id="5" name="Date Placeholder 4"/>
          <p:cNvSpPr>
            <a:spLocks noGrp="1"/>
          </p:cNvSpPr>
          <p:nvPr>
            <p:ph type="dt" sz="half" idx="10"/>
          </p:nvPr>
        </p:nvSpPr>
        <p:spPr/>
        <p:txBody>
          <a:bodyPr/>
          <a:lstStyle/>
          <a:p>
            <a:fld id="{3BD5FB55-F4D5-460B-9C4D-A3AC103F25E6}"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CD139E6-F631-4917-8A33-9A0ABE4B4FC8}" type="slidenum">
              <a:rPr lang="en-IN" smtClean="0"/>
              <a:t>‹#›</a:t>
            </a:fld>
            <a:endParaRPr lang="en-IN"/>
          </a:p>
        </p:txBody>
      </p:sp>
    </p:spTree>
    <p:extLst>
      <p:ext uri="{BB962C8B-B14F-4D97-AF65-F5344CB8AC3E}">
        <p14:creationId xmlns:p14="http://schemas.microsoft.com/office/powerpoint/2010/main" val="60691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338331"/>
            <a:ext cx="27944386" cy="8489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27451" y="11691607"/>
            <a:ext cx="27944386" cy="278666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27451" y="40707135"/>
            <a:ext cx="7289840" cy="2338321"/>
          </a:xfrm>
          <a:prstGeom prst="rect">
            <a:avLst/>
          </a:prstGeom>
        </p:spPr>
        <p:txBody>
          <a:bodyPr vert="horz" lIns="91440" tIns="45720" rIns="91440" bIns="45720" rtlCol="0" anchor="ctr"/>
          <a:lstStyle>
            <a:lvl1pPr algn="l">
              <a:defRPr sz="4252">
                <a:solidFill>
                  <a:schemeClr val="tx1">
                    <a:tint val="75000"/>
                  </a:schemeClr>
                </a:solidFill>
              </a:defRPr>
            </a:lvl1pPr>
          </a:lstStyle>
          <a:p>
            <a:fld id="{3BD5FB55-F4D5-460B-9C4D-A3AC103F25E6}" type="datetimeFigureOut">
              <a:rPr lang="en-IN" smtClean="0"/>
              <a:t>10-06-2022</a:t>
            </a:fld>
            <a:endParaRPr lang="en-IN"/>
          </a:p>
        </p:txBody>
      </p:sp>
      <p:sp>
        <p:nvSpPr>
          <p:cNvPr id="5" name="Footer Placeholder 4"/>
          <p:cNvSpPr>
            <a:spLocks noGrp="1"/>
          </p:cNvSpPr>
          <p:nvPr>
            <p:ph type="ftr" sz="quarter" idx="3"/>
          </p:nvPr>
        </p:nvSpPr>
        <p:spPr>
          <a:xfrm>
            <a:off x="10732264" y="40707135"/>
            <a:ext cx="10934760" cy="2338321"/>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2881997" y="40707135"/>
            <a:ext cx="7289840" cy="2338321"/>
          </a:xfrm>
          <a:prstGeom prst="rect">
            <a:avLst/>
          </a:prstGeom>
        </p:spPr>
        <p:txBody>
          <a:bodyPr vert="horz" lIns="91440" tIns="45720" rIns="91440" bIns="45720" rtlCol="0" anchor="ctr"/>
          <a:lstStyle>
            <a:lvl1pPr algn="r">
              <a:defRPr sz="4252">
                <a:solidFill>
                  <a:schemeClr val="tx1">
                    <a:tint val="75000"/>
                  </a:schemeClr>
                </a:solidFill>
              </a:defRPr>
            </a:lvl1pPr>
          </a:lstStyle>
          <a:p>
            <a:fld id="{0CD139E6-F631-4917-8A33-9A0ABE4B4FC8}" type="slidenum">
              <a:rPr lang="en-IN" smtClean="0"/>
              <a:t>‹#›</a:t>
            </a:fld>
            <a:endParaRPr lang="en-IN"/>
          </a:p>
        </p:txBody>
      </p:sp>
    </p:spTree>
    <p:extLst>
      <p:ext uri="{BB962C8B-B14F-4D97-AF65-F5344CB8AC3E}">
        <p14:creationId xmlns:p14="http://schemas.microsoft.com/office/powerpoint/2010/main" val="12504996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diagramLayout" Target="../diagrams/layout1.xml"/><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diagramData" Target="../diagrams/data1.xml"/><Relationship Id="rId2" Type="http://schemas.openxmlformats.org/officeDocument/2006/relationships/image" Target="../media/image1.png"/><Relationship Id="rId16" Type="http://schemas.microsoft.com/office/2007/relationships/diagramDrawing" Target="../diagrams/drawing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chart" Target="../charts/chart3.xml"/><Relationship Id="rId5" Type="http://schemas.openxmlformats.org/officeDocument/2006/relationships/image" Target="../media/image4.jpg"/><Relationship Id="rId15" Type="http://schemas.openxmlformats.org/officeDocument/2006/relationships/diagramColors" Target="../diagrams/colors1.xml"/><Relationship Id="rId10" Type="http://schemas.openxmlformats.org/officeDocument/2006/relationships/chart" Target="../charts/chart2.xml"/><Relationship Id="rId4" Type="http://schemas.openxmlformats.org/officeDocument/2006/relationships/image" Target="../media/image3.jpg"/><Relationship Id="rId9" Type="http://schemas.openxmlformats.org/officeDocument/2006/relationships/chart" Target="../charts/chart1.xml"/><Relationship Id="rId1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B42173B-0254-6EB1-3117-551828103A58}"/>
              </a:ext>
            </a:extLst>
          </p:cNvPr>
          <p:cNvSpPr txBox="1"/>
          <p:nvPr/>
        </p:nvSpPr>
        <p:spPr>
          <a:xfrm rot="10800000" flipH="1" flipV="1">
            <a:off x="5667921" y="455943"/>
            <a:ext cx="21907512" cy="4093428"/>
          </a:xfrm>
          <a:prstGeom prst="rect">
            <a:avLst/>
          </a:prstGeom>
          <a:ln>
            <a:solidFill>
              <a:schemeClr val="accent6">
                <a:lumMod val="50000"/>
              </a:schemeClr>
            </a:solidFill>
          </a:ln>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6000" b="1" u="sng" dirty="0"/>
              <a:t>GARBAGE FREE CITY 2022 DESKTOP ASSESSMENT</a:t>
            </a:r>
          </a:p>
          <a:p>
            <a:pPr algn="ctr"/>
            <a:r>
              <a:rPr lang="en-US" sz="6000" b="1" u="sng" dirty="0"/>
              <a:t>Swachh Bharat Mission Project in Association with MoHUA</a:t>
            </a:r>
          </a:p>
          <a:p>
            <a:pPr algn="ctr"/>
            <a:endParaRPr lang="en-US" sz="4400" b="1" u="sng" dirty="0"/>
          </a:p>
          <a:p>
            <a:pPr algn="ctr"/>
            <a:r>
              <a:rPr lang="en-US" sz="4800" b="1" dirty="0"/>
              <a:t>Presented By : Muzammel Ali Ahmed       Roll No: 0318    Stream: PM 13 </a:t>
            </a:r>
          </a:p>
          <a:p>
            <a:pPr algn="ctr"/>
            <a:r>
              <a:rPr lang="en-US" sz="4800" b="1" dirty="0"/>
              <a:t>Faculty Mentor : Dr. Sudhinder Singh Chowhan</a:t>
            </a:r>
            <a:endParaRPr lang="en-IN" sz="4800" b="1" dirty="0"/>
          </a:p>
        </p:txBody>
      </p:sp>
      <p:pic>
        <p:nvPicPr>
          <p:cNvPr id="7" name="Picture 6">
            <a:extLst>
              <a:ext uri="{FF2B5EF4-FFF2-40B4-BE49-F238E27FC236}">
                <a16:creationId xmlns:a16="http://schemas.microsoft.com/office/drawing/2014/main" id="{5AC85453-53BF-0C76-7716-3347C43082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07" y="290991"/>
            <a:ext cx="4889505" cy="2109032"/>
          </a:xfrm>
          <a:prstGeom prst="rect">
            <a:avLst/>
          </a:prstGeom>
        </p:spPr>
      </p:pic>
      <p:pic>
        <p:nvPicPr>
          <p:cNvPr id="9" name="Picture 8" descr="Icon&#10;&#10;Description automatically generated">
            <a:extLst>
              <a:ext uri="{FF2B5EF4-FFF2-40B4-BE49-F238E27FC236}">
                <a16:creationId xmlns:a16="http://schemas.microsoft.com/office/drawing/2014/main" id="{1E3B37D9-C096-AAC7-8785-BFE9CBEF9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797" y="2919410"/>
            <a:ext cx="5124815" cy="1629962"/>
          </a:xfrm>
          <a:prstGeom prst="rect">
            <a:avLst/>
          </a:prstGeom>
        </p:spPr>
      </p:pic>
      <p:pic>
        <p:nvPicPr>
          <p:cNvPr id="11" name="Picture 10" descr="A picture containing text, clipart&#10;&#10;Description automatically generated">
            <a:extLst>
              <a:ext uri="{FF2B5EF4-FFF2-40B4-BE49-F238E27FC236}">
                <a16:creationId xmlns:a16="http://schemas.microsoft.com/office/drawing/2014/main" id="{70065FF8-A43D-DD5B-94D0-F841ACA634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26446" y="455942"/>
            <a:ext cx="4331289" cy="3878541"/>
          </a:xfrm>
          <a:prstGeom prst="rect">
            <a:avLst/>
          </a:prstGeom>
        </p:spPr>
      </p:pic>
      <p:sp>
        <p:nvSpPr>
          <p:cNvPr id="18" name="TextBox 17">
            <a:extLst>
              <a:ext uri="{FF2B5EF4-FFF2-40B4-BE49-F238E27FC236}">
                <a16:creationId xmlns:a16="http://schemas.microsoft.com/office/drawing/2014/main" id="{16974B8A-3592-DC83-42CB-FB740A316640}"/>
              </a:ext>
            </a:extLst>
          </p:cNvPr>
          <p:cNvSpPr txBox="1"/>
          <p:nvPr/>
        </p:nvSpPr>
        <p:spPr>
          <a:xfrm rot="10800000" flipH="1" flipV="1">
            <a:off x="543107" y="5571015"/>
            <a:ext cx="15417912" cy="12709248"/>
          </a:xfrm>
          <a:prstGeom prst="rect">
            <a:avLst/>
          </a:prstGeom>
          <a:solidFill>
            <a:schemeClr val="accent4">
              <a:lumMod val="20000"/>
              <a:lumOff val="80000"/>
            </a:schemeClr>
          </a:solidFill>
          <a:ln>
            <a:solidFill>
              <a:schemeClr val="tx1"/>
            </a:solidFill>
          </a:ln>
        </p:spPr>
        <p:txBody>
          <a:bodyPr wrap="square" rtlCol="0">
            <a:spAutoFit/>
          </a:bodyPr>
          <a:lstStyle/>
          <a:p>
            <a:pPr marL="0" marR="0">
              <a:lnSpc>
                <a:spcPct val="107000"/>
              </a:lnSpc>
              <a:spcBef>
                <a:spcPts val="0"/>
              </a:spcBef>
              <a:spcAft>
                <a:spcPts val="800"/>
              </a:spcAft>
            </a:pPr>
            <a:r>
              <a:rPr lang="en-US" sz="4000" b="1" u="sng"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INTRODUCTION</a:t>
            </a:r>
          </a:p>
          <a:p>
            <a:pPr marL="0" marR="0" algn="just">
              <a:lnSpc>
                <a:spcPct val="107000"/>
              </a:lnSpc>
              <a:spcBef>
                <a:spcPts val="0"/>
              </a:spcBef>
              <a:spcAft>
                <a:spcPts val="800"/>
              </a:spcAft>
            </a:pPr>
            <a:r>
              <a:rPr lang="en-US" sz="3200" b="1"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IQVIA</a:t>
            </a:r>
            <a:r>
              <a:rPr lang="en-US" sz="3200"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 formerly </a:t>
            </a:r>
            <a:r>
              <a:rPr lang="en-US" sz="3200" b="1"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Quintiles and IMS Health, Inc.</a:t>
            </a:r>
            <a:r>
              <a:rPr lang="en-US" sz="3200"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 is an American multinational company serving the combined industries of health information technology and </a:t>
            </a:r>
            <a:r>
              <a:rPr lang="en-US" sz="3200" dirty="0">
                <a:latin typeface="Times New Roman" panose="02020603050405020304" pitchFamily="18" charset="0"/>
                <a:ea typeface="Calibri" panose="020F0502020204030204" pitchFamily="34" charset="0"/>
                <a:cs typeface="Times New Roman" panose="02020603050405020304" pitchFamily="18" charset="0"/>
              </a:rPr>
              <a:t>clinical research</a:t>
            </a:r>
            <a:r>
              <a:rPr lang="en-US" sz="3200"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 IQVIA is a provider of biopharmaceutical development and commercial outsourcing services, focused primarily on Phase I-IV </a:t>
            </a:r>
            <a:r>
              <a:rPr lang="en-US" sz="3200" dirty="0">
                <a:latin typeface="Times New Roman" panose="02020603050405020304" pitchFamily="18" charset="0"/>
                <a:ea typeface="Calibri" panose="020F0502020204030204" pitchFamily="34" charset="0"/>
                <a:cs typeface="Times New Roman" panose="02020603050405020304" pitchFamily="18" charset="0"/>
              </a:rPr>
              <a:t>clinical trials</a:t>
            </a:r>
            <a:r>
              <a:rPr lang="en-US" sz="3200"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 and associated laboratory and analytical services, including consulting services. It has a network of more than 88,000 employees in more than 100 countries and a market capitalization of $49 Billion as of August 2021. As of 2017, IQVIA was reported to be one of the world's largest </a:t>
            </a:r>
            <a:r>
              <a:rPr lang="en-US" sz="3200" dirty="0">
                <a:latin typeface="Times New Roman" panose="02020603050405020304" pitchFamily="18" charset="0"/>
                <a:ea typeface="Calibri" panose="020F0502020204030204" pitchFamily="34" charset="0"/>
                <a:cs typeface="Times New Roman" panose="02020603050405020304" pitchFamily="18" charset="0"/>
              </a:rPr>
              <a:t>contract research organization.</a:t>
            </a:r>
          </a:p>
          <a:p>
            <a:pPr algn="just">
              <a:lnSpc>
                <a:spcPct val="107000"/>
              </a:lnSpc>
              <a:spcAft>
                <a:spcPts val="8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Our Mission</a:t>
            </a:r>
          </a:p>
          <a:p>
            <a:pPr algn="just">
              <a:lnSpc>
                <a:spcPct val="107000"/>
              </a:lnSpc>
              <a:spcAft>
                <a:spcPts val="80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Our Mission is to help create a healthier world . We believe by accelerating innovations and making intelligent connections across the healthcare ecosystem, we can make exponential progress.</a:t>
            </a:r>
          </a:p>
          <a:p>
            <a:pPr marL="0" marR="0" algn="just">
              <a:lnSpc>
                <a:spcPct val="107000"/>
              </a:lnSpc>
              <a:spcBef>
                <a:spcPts val="0"/>
              </a:spcBef>
              <a:spcAft>
                <a:spcPts val="8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Our Vision</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 We deliver integrated information and technology solutions to drive healthcare forward. Our industry is working to improve real-world patient outcomes through treatment innovations, care provision, and access to healthcare. For the information, technology, and service solutions they need to drive new insights and approaches, they rely on us. Our team harnesses insights, commercial and scientific depth, and executional expertise to empower clients to achieve some of their most important goals: Improving clinical, scientific, and commercial results. Realizing the full potential of innovations. And, ultimately, driving healthcare forward.</a:t>
            </a:r>
          </a:p>
          <a:p>
            <a:endParaRPr lang="en-IN" dirty="0"/>
          </a:p>
        </p:txBody>
      </p:sp>
      <p:sp>
        <p:nvSpPr>
          <p:cNvPr id="20" name="TextBox 19">
            <a:extLst>
              <a:ext uri="{FF2B5EF4-FFF2-40B4-BE49-F238E27FC236}">
                <a16:creationId xmlns:a16="http://schemas.microsoft.com/office/drawing/2014/main" id="{170F78B7-AB9B-69E5-4F6E-1EB2503EE650}"/>
              </a:ext>
            </a:extLst>
          </p:cNvPr>
          <p:cNvSpPr txBox="1"/>
          <p:nvPr/>
        </p:nvSpPr>
        <p:spPr>
          <a:xfrm>
            <a:off x="9692640" y="13472160"/>
            <a:ext cx="184731" cy="369332"/>
          </a:xfrm>
          <a:prstGeom prst="rect">
            <a:avLst/>
          </a:prstGeom>
          <a:noFill/>
        </p:spPr>
        <p:txBody>
          <a:bodyPr wrap="none" rtlCol="0">
            <a:spAutoFit/>
          </a:bodyPr>
          <a:lstStyle/>
          <a:p>
            <a:endParaRPr lang="en-IN"/>
          </a:p>
        </p:txBody>
      </p:sp>
      <p:sp>
        <p:nvSpPr>
          <p:cNvPr id="4" name="TextBox 3">
            <a:extLst>
              <a:ext uri="{FF2B5EF4-FFF2-40B4-BE49-F238E27FC236}">
                <a16:creationId xmlns:a16="http://schemas.microsoft.com/office/drawing/2014/main" id="{E07DE183-F117-B0D1-FBC8-64B71A586E03}"/>
              </a:ext>
            </a:extLst>
          </p:cNvPr>
          <p:cNvSpPr txBox="1"/>
          <p:nvPr/>
        </p:nvSpPr>
        <p:spPr>
          <a:xfrm>
            <a:off x="536396" y="18799650"/>
            <a:ext cx="15417913" cy="4472250"/>
          </a:xfrm>
          <a:prstGeom prst="rect">
            <a:avLst/>
          </a:prstGeom>
          <a:solidFill>
            <a:schemeClr val="accent6">
              <a:lumMod val="40000"/>
              <a:lumOff val="60000"/>
            </a:schemeClr>
          </a:solidFill>
          <a:ln>
            <a:solidFill>
              <a:schemeClr val="tx1"/>
            </a:solidFill>
          </a:ln>
        </p:spPr>
        <p:txBody>
          <a:bodyPr wrap="square" rtlCol="0">
            <a:spAutoFit/>
          </a:bodyPr>
          <a:lstStyle/>
          <a:p>
            <a:pPr>
              <a:lnSpc>
                <a:spcPct val="107000"/>
              </a:lnSpc>
              <a:spcAft>
                <a:spcPts val="800"/>
              </a:spcAft>
            </a:pPr>
            <a:r>
              <a:rPr lang="en-US" sz="4000" b="1" u="sng" dirty="0">
                <a:effectLst/>
                <a:latin typeface="Times New Roman" panose="02020603050405020304" pitchFamily="18" charset="0"/>
                <a:ea typeface="Calibri" panose="020F0502020204030204" pitchFamily="34" charset="0"/>
                <a:cs typeface="Times New Roman" panose="02020603050405020304" pitchFamily="18" charset="0"/>
              </a:rPr>
              <a:t>Swachh Bharat Mission:</a:t>
            </a:r>
            <a:endParaRPr lang="en-IN" sz="4000" b="1" u="sng"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IN"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The Swachh Bharat Mission (SBM) was launched in 2014 to fulfil the vision of a cleaner India by 2 October 2019, as a tribute to Mahatma Gandhi on his 150th birth anniversary.</a:t>
            </a:r>
            <a:endParaRPr lang="en-IN"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IN"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IN"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The campaign is one of the biggest-ever drives to accelerate efforts towards achieving universal sanitation coverage, improving cleanliness and eliminating open defecation in India. The Mission comprises components such as the construction of individual household toilets, community and public toilets, and solid and liquid waste management, etc. </a:t>
            </a:r>
            <a:endParaRPr lang="en-IN" sz="3200" dirty="0">
              <a:latin typeface="Times New Roman" panose="02020603050405020304" pitchFamily="18" charset="0"/>
              <a:cs typeface="Times New Roman" panose="02020603050405020304" pitchFamily="18" charset="0"/>
            </a:endParaRPr>
          </a:p>
        </p:txBody>
      </p:sp>
      <p:pic>
        <p:nvPicPr>
          <p:cNvPr id="6" name="Picture 5" descr="A group of people carrying bags&#10;&#10;Description automatically generated with low confidence">
            <a:extLst>
              <a:ext uri="{FF2B5EF4-FFF2-40B4-BE49-F238E27FC236}">
                <a16:creationId xmlns:a16="http://schemas.microsoft.com/office/drawing/2014/main" id="{09B757AD-EF9D-B448-4A54-EE553EC4E3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5299" y="23791287"/>
            <a:ext cx="6890409" cy="3875611"/>
          </a:xfrm>
          <a:prstGeom prst="rect">
            <a:avLst/>
          </a:prstGeom>
        </p:spPr>
      </p:pic>
      <p:sp>
        <p:nvSpPr>
          <p:cNvPr id="8" name="TextBox 7">
            <a:extLst>
              <a:ext uri="{FF2B5EF4-FFF2-40B4-BE49-F238E27FC236}">
                <a16:creationId xmlns:a16="http://schemas.microsoft.com/office/drawing/2014/main" id="{65B8D940-210F-FC91-D899-0D7BC08AC75E}"/>
              </a:ext>
            </a:extLst>
          </p:cNvPr>
          <p:cNvSpPr txBox="1"/>
          <p:nvPr/>
        </p:nvSpPr>
        <p:spPr>
          <a:xfrm>
            <a:off x="371003" y="23791287"/>
            <a:ext cx="8115157" cy="3662541"/>
          </a:xfrm>
          <a:prstGeom prst="rect">
            <a:avLst/>
          </a:prstGeom>
          <a:solidFill>
            <a:schemeClr val="accent1">
              <a:lumMod val="20000"/>
              <a:lumOff val="80000"/>
            </a:schemeClr>
          </a:solidFill>
          <a:ln>
            <a:solidFill>
              <a:schemeClr val="tx1"/>
            </a:solidFill>
          </a:ln>
        </p:spPr>
        <p:txBody>
          <a:bodyPr wrap="square" rtlCol="0">
            <a:spAutoFit/>
          </a:bodyPr>
          <a:lstStyle/>
          <a:p>
            <a:r>
              <a:rPr lang="en-US" sz="4000" b="1" u="sng" dirty="0">
                <a:latin typeface="Times New Roman" panose="02020603050405020304" pitchFamily="18" charset="0"/>
                <a:cs typeface="Times New Roman" panose="02020603050405020304" pitchFamily="18" charset="0"/>
              </a:rPr>
              <a:t>GFC:</a:t>
            </a:r>
          </a:p>
          <a:p>
            <a:pPr algn="just"/>
            <a:r>
              <a:rPr lang="en-US" sz="3200" dirty="0">
                <a:latin typeface="Times New Roman" panose="02020603050405020304" pitchFamily="18" charset="0"/>
                <a:cs typeface="Times New Roman" panose="02020603050405020304" pitchFamily="18" charset="0"/>
              </a:rPr>
              <a:t>The Swachh Bharat Mission includes garbage-free city certification, which is offered to cities after both a desktop and field assessment, based on the documentation presented and field assessment scores, certification is then  issued by the MoHUA</a:t>
            </a:r>
            <a:r>
              <a:rPr lang="en-US" sz="2400" dirty="0">
                <a:latin typeface="Times New Roman" panose="02020603050405020304" pitchFamily="18" charset="0"/>
                <a:cs typeface="Times New Roman" panose="02020603050405020304" pitchFamily="18" charset="0"/>
              </a:rPr>
              <a:t>.</a:t>
            </a:r>
            <a:endParaRPr lang="en-IN" sz="24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0E9F10E-C684-3EA6-4B83-16E091E38BFD}"/>
              </a:ext>
            </a:extLst>
          </p:cNvPr>
          <p:cNvSpPr txBox="1"/>
          <p:nvPr/>
        </p:nvSpPr>
        <p:spPr>
          <a:xfrm>
            <a:off x="275808" y="28220222"/>
            <a:ext cx="8210352" cy="8525411"/>
          </a:xfrm>
          <a:prstGeom prst="rect">
            <a:avLst/>
          </a:prstGeom>
          <a:solidFill>
            <a:schemeClr val="accent2">
              <a:lumMod val="40000"/>
              <a:lumOff val="60000"/>
            </a:schemeClr>
          </a:solidFill>
          <a:ln>
            <a:solidFill>
              <a:schemeClr val="tx1"/>
            </a:solidFill>
          </a:ln>
        </p:spPr>
        <p:txBody>
          <a:bodyPr wrap="square" rtlCol="0">
            <a:spAutoFit/>
          </a:bodyPr>
          <a:lstStyle/>
          <a:p>
            <a:r>
              <a:rPr lang="en-US" sz="4000" b="1" u="sng" dirty="0">
                <a:latin typeface="Times New Roman" panose="02020603050405020304" pitchFamily="18" charset="0"/>
                <a:cs typeface="Times New Roman" panose="02020603050405020304" pitchFamily="18" charset="0"/>
              </a:rPr>
              <a:t>MY ROLES IN DA:</a:t>
            </a:r>
          </a:p>
          <a:p>
            <a:endParaRPr lang="en-US" sz="2800" b="1" u="sng" dirty="0">
              <a:latin typeface="Times New Roman" panose="02020603050405020304" pitchFamily="18" charset="0"/>
              <a:cs typeface="Times New Roman" panose="02020603050405020304" pitchFamily="18" charset="0"/>
            </a:endParaRPr>
          </a:p>
          <a:p>
            <a:pPr algn="just"/>
            <a:r>
              <a:rPr lang="en-I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IQVIA is the technical consultant for the Swachh Bharat Mission (Urban) under the Ministry of Housing and Urban Affairs for conducting an on-ground assessment of Star Rating for Garbage Free Cities and Open Defecation Free Protocols.</a:t>
            </a:r>
          </a:p>
          <a:p>
            <a:pPr algn="just"/>
            <a:endParaRPr lang="en-IN"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IN" sz="3200" dirty="0">
                <a:effectLst/>
                <a:latin typeface="Times New Roman" panose="02020603050405020304" pitchFamily="18" charset="0"/>
                <a:ea typeface="Calibri" panose="020F0502020204030204" pitchFamily="34" charset="0"/>
                <a:cs typeface="Times New Roman" panose="02020603050405020304" pitchFamily="18" charset="0"/>
              </a:rPr>
              <a:t>I was working as a desktop assessor in the GFC team of the project. Individual Id was provided by the core team members and then cities of different states were allotted on my user Id which I needed to check and query them if there were any irrelevant or no documents that were provided. We need to check 16 components for 1-star and 3-star certifications and 24 components for 5- star and 7- star certifications.</a:t>
            </a:r>
            <a:endParaRPr lang="en-IN" sz="3200" b="1" u="sng" dirty="0">
              <a:latin typeface="Times New Roman" panose="02020603050405020304" pitchFamily="18" charset="0"/>
              <a:cs typeface="Times New Roman" panose="02020603050405020304" pitchFamily="18" charset="0"/>
            </a:endParaRPr>
          </a:p>
        </p:txBody>
      </p:sp>
      <p:pic>
        <p:nvPicPr>
          <p:cNvPr id="15" name="Picture 14" descr="Diagram&#10;&#10;Description automatically generated">
            <a:extLst>
              <a:ext uri="{FF2B5EF4-FFF2-40B4-BE49-F238E27FC236}">
                <a16:creationId xmlns:a16="http://schemas.microsoft.com/office/drawing/2014/main" id="{4687529F-7353-1ECB-50D6-3711FEC1DD4C}"/>
              </a:ext>
            </a:extLst>
          </p:cNvPr>
          <p:cNvPicPr>
            <a:picLocks noChangeAspect="1"/>
          </p:cNvPicPr>
          <p:nvPr/>
        </p:nvPicPr>
        <p:blipFill>
          <a:blip r:embed="rId6"/>
          <a:stretch>
            <a:fillRect/>
          </a:stretch>
        </p:blipFill>
        <p:spPr>
          <a:xfrm>
            <a:off x="8835298" y="28286381"/>
            <a:ext cx="6890410" cy="5625685"/>
          </a:xfrm>
          <a:prstGeom prst="rect">
            <a:avLst/>
          </a:prstGeom>
        </p:spPr>
      </p:pic>
      <p:pic>
        <p:nvPicPr>
          <p:cNvPr id="16" name="Picture 15" descr="Table&#10;&#10;Description automatically generated">
            <a:extLst>
              <a:ext uri="{FF2B5EF4-FFF2-40B4-BE49-F238E27FC236}">
                <a16:creationId xmlns:a16="http://schemas.microsoft.com/office/drawing/2014/main" id="{BF8711AE-7284-0D67-8420-EBA269A7CE15}"/>
              </a:ext>
            </a:extLst>
          </p:cNvPr>
          <p:cNvPicPr>
            <a:picLocks noChangeAspect="1"/>
          </p:cNvPicPr>
          <p:nvPr/>
        </p:nvPicPr>
        <p:blipFill>
          <a:blip r:embed="rId7"/>
          <a:stretch>
            <a:fillRect/>
          </a:stretch>
        </p:blipFill>
        <p:spPr>
          <a:xfrm>
            <a:off x="8835299" y="34219517"/>
            <a:ext cx="6829025" cy="2218665"/>
          </a:xfrm>
          <a:prstGeom prst="rect">
            <a:avLst/>
          </a:prstGeom>
        </p:spPr>
      </p:pic>
      <p:pic>
        <p:nvPicPr>
          <p:cNvPr id="17" name="Picture 16" descr="Chart&#10;&#10;Description automatically generated with low confidence">
            <a:extLst>
              <a:ext uri="{FF2B5EF4-FFF2-40B4-BE49-F238E27FC236}">
                <a16:creationId xmlns:a16="http://schemas.microsoft.com/office/drawing/2014/main" id="{BE2BCA69-52BC-C3C0-702D-E1FF009E6FCD}"/>
              </a:ext>
            </a:extLst>
          </p:cNvPr>
          <p:cNvPicPr>
            <a:picLocks noChangeAspect="1"/>
          </p:cNvPicPr>
          <p:nvPr/>
        </p:nvPicPr>
        <p:blipFill>
          <a:blip r:embed="rId8"/>
          <a:stretch>
            <a:fillRect/>
          </a:stretch>
        </p:blipFill>
        <p:spPr>
          <a:xfrm>
            <a:off x="275808" y="37578186"/>
            <a:ext cx="8115157" cy="3892543"/>
          </a:xfrm>
          <a:prstGeom prst="rect">
            <a:avLst/>
          </a:prstGeom>
        </p:spPr>
      </p:pic>
      <p:graphicFrame>
        <p:nvGraphicFramePr>
          <p:cNvPr id="22" name="Chart 21">
            <a:extLst>
              <a:ext uri="{FF2B5EF4-FFF2-40B4-BE49-F238E27FC236}">
                <a16:creationId xmlns:a16="http://schemas.microsoft.com/office/drawing/2014/main" id="{1691FE14-48B5-CBFA-2D6A-DE80BF3C9BF8}"/>
              </a:ext>
            </a:extLst>
          </p:cNvPr>
          <p:cNvGraphicFramePr/>
          <p:nvPr>
            <p:extLst>
              <p:ext uri="{D42A27DB-BD31-4B8C-83A1-F6EECF244321}">
                <p14:modId xmlns:p14="http://schemas.microsoft.com/office/powerpoint/2010/main" val="2730992546"/>
              </p:ext>
            </p:extLst>
          </p:nvPr>
        </p:nvGraphicFramePr>
        <p:xfrm>
          <a:off x="8835298" y="37554947"/>
          <a:ext cx="6890409" cy="3915782"/>
        </p:xfrm>
        <a:graphic>
          <a:graphicData uri="http://schemas.openxmlformats.org/drawingml/2006/chart">
            <c:chart xmlns:c="http://schemas.openxmlformats.org/drawingml/2006/chart" xmlns:r="http://schemas.openxmlformats.org/officeDocument/2006/relationships" r:id="rId9"/>
          </a:graphicData>
        </a:graphic>
      </p:graphicFrame>
      <p:sp>
        <p:nvSpPr>
          <p:cNvPr id="2" name="TextBox 1">
            <a:extLst>
              <a:ext uri="{FF2B5EF4-FFF2-40B4-BE49-F238E27FC236}">
                <a16:creationId xmlns:a16="http://schemas.microsoft.com/office/drawing/2014/main" id="{1D26D750-B56B-E57D-C654-189BE6438EE8}"/>
              </a:ext>
            </a:extLst>
          </p:cNvPr>
          <p:cNvSpPr txBox="1"/>
          <p:nvPr/>
        </p:nvSpPr>
        <p:spPr>
          <a:xfrm>
            <a:off x="16438271" y="4794069"/>
            <a:ext cx="3822220" cy="707886"/>
          </a:xfrm>
          <a:prstGeom prst="rect">
            <a:avLst/>
          </a:prstGeom>
          <a:noFill/>
        </p:spPr>
        <p:txBody>
          <a:bodyPr wrap="square" rtlCol="0">
            <a:spAutoFit/>
          </a:bodyPr>
          <a:lstStyle/>
          <a:p>
            <a:r>
              <a:rPr lang="en-US" sz="4000" b="1" u="sng" dirty="0">
                <a:latin typeface="Times New Roman" panose="02020603050405020304" pitchFamily="18" charset="0"/>
                <a:cs typeface="Times New Roman" panose="02020603050405020304" pitchFamily="18" charset="0"/>
              </a:rPr>
              <a:t>GFC STATUS</a:t>
            </a:r>
            <a:endParaRPr lang="en-IN" sz="4000" b="1" u="sng" dirty="0">
              <a:latin typeface="Times New Roman" panose="02020603050405020304" pitchFamily="18" charset="0"/>
              <a:cs typeface="Times New Roman" panose="02020603050405020304" pitchFamily="18" charset="0"/>
            </a:endParaRPr>
          </a:p>
        </p:txBody>
      </p:sp>
      <p:graphicFrame>
        <p:nvGraphicFramePr>
          <p:cNvPr id="19" name="Chart 18">
            <a:extLst>
              <a:ext uri="{FF2B5EF4-FFF2-40B4-BE49-F238E27FC236}">
                <a16:creationId xmlns:a16="http://schemas.microsoft.com/office/drawing/2014/main" id="{5F788AC8-9F96-15B3-8A10-71997ED2AABE}"/>
              </a:ext>
            </a:extLst>
          </p:cNvPr>
          <p:cNvGraphicFramePr/>
          <p:nvPr>
            <p:extLst>
              <p:ext uri="{D42A27DB-BD31-4B8C-83A1-F6EECF244321}">
                <p14:modId xmlns:p14="http://schemas.microsoft.com/office/powerpoint/2010/main" val="571598541"/>
              </p:ext>
            </p:extLst>
          </p:nvPr>
        </p:nvGraphicFramePr>
        <p:xfrm>
          <a:off x="16442638" y="5746651"/>
          <a:ext cx="7815856" cy="4688267"/>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21" name="Chart 20">
            <a:extLst>
              <a:ext uri="{FF2B5EF4-FFF2-40B4-BE49-F238E27FC236}">
                <a16:creationId xmlns:a16="http://schemas.microsoft.com/office/drawing/2014/main" id="{6F39B85B-94BF-A801-DFB0-89C904DD501E}"/>
              </a:ext>
            </a:extLst>
          </p:cNvPr>
          <p:cNvGraphicFramePr/>
          <p:nvPr>
            <p:extLst>
              <p:ext uri="{D42A27DB-BD31-4B8C-83A1-F6EECF244321}">
                <p14:modId xmlns:p14="http://schemas.microsoft.com/office/powerpoint/2010/main" val="367466613"/>
              </p:ext>
            </p:extLst>
          </p:nvPr>
        </p:nvGraphicFramePr>
        <p:xfrm>
          <a:off x="24524959" y="5746650"/>
          <a:ext cx="6699112" cy="4688267"/>
        </p:xfrm>
        <a:graphic>
          <a:graphicData uri="http://schemas.openxmlformats.org/drawingml/2006/chart">
            <c:chart xmlns:c="http://schemas.openxmlformats.org/drawingml/2006/chart" xmlns:r="http://schemas.openxmlformats.org/officeDocument/2006/relationships" r:id="rId11"/>
          </a:graphicData>
        </a:graphic>
      </p:graphicFrame>
      <p:sp>
        <p:nvSpPr>
          <p:cNvPr id="5" name="TextBox 4">
            <a:extLst>
              <a:ext uri="{FF2B5EF4-FFF2-40B4-BE49-F238E27FC236}">
                <a16:creationId xmlns:a16="http://schemas.microsoft.com/office/drawing/2014/main" id="{DBDD3C39-75D1-4786-C1BE-CA4BF5E71229}"/>
              </a:ext>
            </a:extLst>
          </p:cNvPr>
          <p:cNvSpPr txBox="1"/>
          <p:nvPr/>
        </p:nvSpPr>
        <p:spPr>
          <a:xfrm>
            <a:off x="16200438" y="11261505"/>
            <a:ext cx="15023633" cy="3385542"/>
          </a:xfrm>
          <a:prstGeom prst="rect">
            <a:avLst/>
          </a:prstGeom>
          <a:solidFill>
            <a:schemeClr val="accent6">
              <a:lumMod val="40000"/>
              <a:lumOff val="60000"/>
            </a:schemeClr>
          </a:solidFill>
          <a:ln>
            <a:solidFill>
              <a:schemeClr val="tx1"/>
            </a:solidFill>
          </a:ln>
        </p:spPr>
        <p:txBody>
          <a:bodyPr wrap="square" rtlCol="0">
            <a:spAutoFit/>
          </a:bodyPr>
          <a:lstStyle/>
          <a:p>
            <a:r>
              <a:rPr lang="en-US" sz="3600" b="1" u="sng" dirty="0">
                <a:effectLst/>
                <a:latin typeface="Times New Roman" panose="02020603050405020304" pitchFamily="18" charset="0"/>
                <a:ea typeface="Calibri" panose="020F0502020204030204" pitchFamily="34" charset="0"/>
                <a:cs typeface="Times New Roman" panose="02020603050405020304" pitchFamily="18" charset="0"/>
              </a:rPr>
              <a:t>LEARNING AND VALUE ADDITIONS DONE DURING INTERNSHIP:</a:t>
            </a:r>
          </a:p>
          <a:p>
            <a:pPr marL="571500" indent="-5715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Professional communication with the HR, heads of the project, and other core team members and seniors.</a:t>
            </a:r>
            <a:endParaRPr lang="en-US" sz="3200" b="1" u="sng" dirty="0">
              <a:latin typeface="Times New Roman" panose="02020603050405020304" pitchFamily="18" charset="0"/>
              <a:cs typeface="Times New Roman" panose="02020603050405020304" pitchFamily="18" charset="0"/>
            </a:endParaRPr>
          </a:p>
          <a:p>
            <a:pPr marL="571500" indent="-5715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New and improved technical skills for live project</a:t>
            </a:r>
            <a:endParaRPr lang="en-US" sz="3200" b="1" u="sng" dirty="0">
              <a:latin typeface="Times New Roman" panose="02020603050405020304" pitchFamily="18" charset="0"/>
              <a:cs typeface="Times New Roman" panose="02020603050405020304" pitchFamily="18" charset="0"/>
            </a:endParaRPr>
          </a:p>
          <a:p>
            <a:pPr marL="571500" indent="-571500">
              <a:buFont typeface="Wingdings" panose="05000000000000000000" pitchFamily="2" charset="2"/>
              <a:buChar char="Ø"/>
            </a:pPr>
            <a:r>
              <a:rPr lang="en-IN" sz="3200" dirty="0">
                <a:latin typeface="Times New Roman" panose="02020603050405020304" pitchFamily="18" charset="0"/>
                <a:cs typeface="Times New Roman" panose="02020603050405020304" pitchFamily="18" charset="0"/>
              </a:rPr>
              <a:t>Organizational behaviour</a:t>
            </a:r>
            <a:endParaRPr lang="en-US" sz="3200" b="1" u="sng" dirty="0">
              <a:latin typeface="Times New Roman" panose="02020603050405020304" pitchFamily="18" charset="0"/>
              <a:cs typeface="Times New Roman" panose="02020603050405020304" pitchFamily="18" charset="0"/>
            </a:endParaRPr>
          </a:p>
          <a:p>
            <a:pPr marL="571500" indent="-571500">
              <a:buFont typeface="Wingdings" panose="05000000000000000000" pitchFamily="2" charset="2"/>
              <a:buChar char="Ø"/>
            </a:pPr>
            <a:r>
              <a:rPr lang="en-IN" sz="3200" dirty="0">
                <a:latin typeface="Times New Roman" panose="02020603050405020304" pitchFamily="18" charset="0"/>
                <a:cs typeface="Times New Roman" panose="02020603050405020304" pitchFamily="18" charset="0"/>
              </a:rPr>
              <a:t>Time and traveling management</a:t>
            </a:r>
            <a:endParaRPr lang="en-IN" sz="3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grpSp>
        <p:nvGrpSpPr>
          <p:cNvPr id="106" name="Group 105">
            <a:extLst>
              <a:ext uri="{FF2B5EF4-FFF2-40B4-BE49-F238E27FC236}">
                <a16:creationId xmlns:a16="http://schemas.microsoft.com/office/drawing/2014/main" id="{04D84D11-C8F8-BCA6-98D6-15BCAC007335}"/>
              </a:ext>
            </a:extLst>
          </p:cNvPr>
          <p:cNvGrpSpPr/>
          <p:nvPr/>
        </p:nvGrpSpPr>
        <p:grpSpPr>
          <a:xfrm>
            <a:off x="17791424" y="16194468"/>
            <a:ext cx="3947068" cy="1291634"/>
            <a:chOff x="0" y="1348"/>
            <a:chExt cx="2148840" cy="487079"/>
          </a:xfrm>
        </p:grpSpPr>
        <p:sp>
          <p:nvSpPr>
            <p:cNvPr id="107" name="Callout: Up Arrow 106">
              <a:extLst>
                <a:ext uri="{FF2B5EF4-FFF2-40B4-BE49-F238E27FC236}">
                  <a16:creationId xmlns:a16="http://schemas.microsoft.com/office/drawing/2014/main" id="{34FA79E8-CF9B-3C77-3570-0E1AB60B4824}"/>
                </a:ext>
              </a:extLst>
            </p:cNvPr>
            <p:cNvSpPr/>
            <p:nvPr/>
          </p:nvSpPr>
          <p:spPr>
            <a:xfrm rot="10800000">
              <a:off x="0" y="1348"/>
              <a:ext cx="2148840" cy="487079"/>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8" name="Callout: Up Arrow 18">
              <a:extLst>
                <a:ext uri="{FF2B5EF4-FFF2-40B4-BE49-F238E27FC236}">
                  <a16:creationId xmlns:a16="http://schemas.microsoft.com/office/drawing/2014/main" id="{91484243-496A-6051-21E9-05063F9F5DEC}"/>
                </a:ext>
              </a:extLst>
            </p:cNvPr>
            <p:cNvSpPr txBox="1"/>
            <p:nvPr/>
          </p:nvSpPr>
          <p:spPr>
            <a:xfrm>
              <a:off x="52316" y="13386"/>
              <a:ext cx="2043274" cy="2405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SENIOR</a:t>
              </a:r>
              <a:r>
                <a:rPr lang="en-IN" sz="3200" kern="1200" dirty="0"/>
                <a:t> </a:t>
              </a:r>
              <a:r>
                <a:rPr lang="en-IN" sz="2400" kern="1200" dirty="0">
                  <a:latin typeface="Times New Roman" panose="02020603050405020304" pitchFamily="18" charset="0"/>
                  <a:cs typeface="Times New Roman" panose="02020603050405020304" pitchFamily="18" charset="0"/>
                </a:rPr>
                <a:t>PRINCIPLE</a:t>
              </a:r>
            </a:p>
          </p:txBody>
        </p:sp>
      </p:grpSp>
      <p:grpSp>
        <p:nvGrpSpPr>
          <p:cNvPr id="99" name="Group 98">
            <a:extLst>
              <a:ext uri="{FF2B5EF4-FFF2-40B4-BE49-F238E27FC236}">
                <a16:creationId xmlns:a16="http://schemas.microsoft.com/office/drawing/2014/main" id="{E3A3D199-4D33-94D0-D4A7-160E031F9B8D}"/>
              </a:ext>
            </a:extLst>
          </p:cNvPr>
          <p:cNvGrpSpPr/>
          <p:nvPr/>
        </p:nvGrpSpPr>
        <p:grpSpPr>
          <a:xfrm>
            <a:off x="17791418" y="25006216"/>
            <a:ext cx="3945519" cy="724668"/>
            <a:chOff x="0" y="3377654"/>
            <a:chExt cx="2148840" cy="316696"/>
          </a:xfrm>
        </p:grpSpPr>
        <p:sp>
          <p:nvSpPr>
            <p:cNvPr id="121" name="Rectangle 120">
              <a:extLst>
                <a:ext uri="{FF2B5EF4-FFF2-40B4-BE49-F238E27FC236}">
                  <a16:creationId xmlns:a16="http://schemas.microsoft.com/office/drawing/2014/main" id="{07854434-1780-11EB-4210-81135C87EC84}"/>
                </a:ext>
              </a:extLst>
            </p:cNvPr>
            <p:cNvSpPr/>
            <p:nvPr/>
          </p:nvSpPr>
          <p:spPr>
            <a:xfrm>
              <a:off x="0" y="3377654"/>
              <a:ext cx="2148840" cy="31669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2" name="TextBox 121">
              <a:extLst>
                <a:ext uri="{FF2B5EF4-FFF2-40B4-BE49-F238E27FC236}">
                  <a16:creationId xmlns:a16="http://schemas.microsoft.com/office/drawing/2014/main" id="{F5948EC2-812C-27F5-0696-D9C35B8D727B}"/>
                </a:ext>
              </a:extLst>
            </p:cNvPr>
            <p:cNvSpPr txBox="1"/>
            <p:nvPr/>
          </p:nvSpPr>
          <p:spPr>
            <a:xfrm>
              <a:off x="0" y="3377654"/>
              <a:ext cx="2148840" cy="3166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FIELD ASSESSOR</a:t>
              </a:r>
            </a:p>
          </p:txBody>
        </p:sp>
      </p:grpSp>
      <p:grpSp>
        <p:nvGrpSpPr>
          <p:cNvPr id="100" name="Group 99">
            <a:extLst>
              <a:ext uri="{FF2B5EF4-FFF2-40B4-BE49-F238E27FC236}">
                <a16:creationId xmlns:a16="http://schemas.microsoft.com/office/drawing/2014/main" id="{680914CF-D39C-9F74-3277-B1AE1FAFCCDF}"/>
              </a:ext>
            </a:extLst>
          </p:cNvPr>
          <p:cNvGrpSpPr/>
          <p:nvPr/>
        </p:nvGrpSpPr>
        <p:grpSpPr>
          <a:xfrm>
            <a:off x="17791419" y="23676602"/>
            <a:ext cx="3945518" cy="1253364"/>
            <a:chOff x="0" y="2895325"/>
            <a:chExt cx="2148840" cy="487079"/>
          </a:xfrm>
        </p:grpSpPr>
        <p:sp>
          <p:nvSpPr>
            <p:cNvPr id="119" name="Callout: Up Arrow 118">
              <a:extLst>
                <a:ext uri="{FF2B5EF4-FFF2-40B4-BE49-F238E27FC236}">
                  <a16:creationId xmlns:a16="http://schemas.microsoft.com/office/drawing/2014/main" id="{FCC25921-1612-8599-A308-4C3ACBCF1D88}"/>
                </a:ext>
              </a:extLst>
            </p:cNvPr>
            <p:cNvSpPr/>
            <p:nvPr/>
          </p:nvSpPr>
          <p:spPr>
            <a:xfrm rot="10800000">
              <a:off x="0" y="2895325"/>
              <a:ext cx="2148840" cy="487079"/>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0" name="Callout: Up Arrow 6">
              <a:extLst>
                <a:ext uri="{FF2B5EF4-FFF2-40B4-BE49-F238E27FC236}">
                  <a16:creationId xmlns:a16="http://schemas.microsoft.com/office/drawing/2014/main" id="{AA1F5E70-651F-7E09-4DE1-10672F8D45C2}"/>
                </a:ext>
              </a:extLst>
            </p:cNvPr>
            <p:cNvSpPr txBox="1"/>
            <p:nvPr/>
          </p:nvSpPr>
          <p:spPr>
            <a:xfrm rot="21600000">
              <a:off x="0" y="2895325"/>
              <a:ext cx="2148840" cy="3164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INTERNS</a:t>
              </a:r>
            </a:p>
          </p:txBody>
        </p:sp>
      </p:grpSp>
      <p:grpSp>
        <p:nvGrpSpPr>
          <p:cNvPr id="101" name="Group 100">
            <a:extLst>
              <a:ext uri="{FF2B5EF4-FFF2-40B4-BE49-F238E27FC236}">
                <a16:creationId xmlns:a16="http://schemas.microsoft.com/office/drawing/2014/main" id="{6B75CDBE-3509-1D1E-3DF1-41CCBE61CB00}"/>
              </a:ext>
            </a:extLst>
          </p:cNvPr>
          <p:cNvGrpSpPr/>
          <p:nvPr/>
        </p:nvGrpSpPr>
        <p:grpSpPr>
          <a:xfrm>
            <a:off x="17791420" y="22360540"/>
            <a:ext cx="3945517" cy="1271082"/>
            <a:chOff x="0" y="2412995"/>
            <a:chExt cx="2148840" cy="487079"/>
          </a:xfrm>
        </p:grpSpPr>
        <p:sp>
          <p:nvSpPr>
            <p:cNvPr id="117" name="Callout: Up Arrow 116">
              <a:extLst>
                <a:ext uri="{FF2B5EF4-FFF2-40B4-BE49-F238E27FC236}">
                  <a16:creationId xmlns:a16="http://schemas.microsoft.com/office/drawing/2014/main" id="{3F97FC1B-8393-B78F-D19F-37B244DEA811}"/>
                </a:ext>
              </a:extLst>
            </p:cNvPr>
            <p:cNvSpPr/>
            <p:nvPr/>
          </p:nvSpPr>
          <p:spPr>
            <a:xfrm rot="10800000">
              <a:off x="0" y="2412995"/>
              <a:ext cx="2148840" cy="487079"/>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8" name="Callout: Up Arrow 8">
              <a:extLst>
                <a:ext uri="{FF2B5EF4-FFF2-40B4-BE49-F238E27FC236}">
                  <a16:creationId xmlns:a16="http://schemas.microsoft.com/office/drawing/2014/main" id="{1564F2FF-92CF-E580-925C-3B6FDE55A317}"/>
                </a:ext>
              </a:extLst>
            </p:cNvPr>
            <p:cNvSpPr txBox="1"/>
            <p:nvPr/>
          </p:nvSpPr>
          <p:spPr>
            <a:xfrm rot="21600000">
              <a:off x="0" y="2412995"/>
              <a:ext cx="2148840" cy="3164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EXTERNAL CONSULTANT</a:t>
              </a:r>
            </a:p>
          </p:txBody>
        </p:sp>
      </p:grpSp>
      <p:grpSp>
        <p:nvGrpSpPr>
          <p:cNvPr id="102" name="Group 101">
            <a:extLst>
              <a:ext uri="{FF2B5EF4-FFF2-40B4-BE49-F238E27FC236}">
                <a16:creationId xmlns:a16="http://schemas.microsoft.com/office/drawing/2014/main" id="{5BCC02F9-CC3E-1A23-DFBC-5059A1F5D2F8}"/>
              </a:ext>
            </a:extLst>
          </p:cNvPr>
          <p:cNvGrpSpPr/>
          <p:nvPr/>
        </p:nvGrpSpPr>
        <p:grpSpPr>
          <a:xfrm>
            <a:off x="17791421" y="21183797"/>
            <a:ext cx="3945516" cy="1148137"/>
            <a:chOff x="0" y="1930666"/>
            <a:chExt cx="2148840" cy="487079"/>
          </a:xfrm>
        </p:grpSpPr>
        <p:sp>
          <p:nvSpPr>
            <p:cNvPr id="115" name="Callout: Up Arrow 114">
              <a:extLst>
                <a:ext uri="{FF2B5EF4-FFF2-40B4-BE49-F238E27FC236}">
                  <a16:creationId xmlns:a16="http://schemas.microsoft.com/office/drawing/2014/main" id="{FA0E03A5-D185-4926-2B0C-8AF592F67FCB}"/>
                </a:ext>
              </a:extLst>
            </p:cNvPr>
            <p:cNvSpPr/>
            <p:nvPr/>
          </p:nvSpPr>
          <p:spPr>
            <a:xfrm rot="10800000">
              <a:off x="0" y="1930666"/>
              <a:ext cx="2148840" cy="487079"/>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6" name="Callout: Up Arrow 10">
              <a:extLst>
                <a:ext uri="{FF2B5EF4-FFF2-40B4-BE49-F238E27FC236}">
                  <a16:creationId xmlns:a16="http://schemas.microsoft.com/office/drawing/2014/main" id="{F13E6FE4-0B32-7E8E-450A-7C95CBC0DD45}"/>
                </a:ext>
              </a:extLst>
            </p:cNvPr>
            <p:cNvSpPr txBox="1"/>
            <p:nvPr/>
          </p:nvSpPr>
          <p:spPr>
            <a:xfrm rot="21600000">
              <a:off x="0" y="1930666"/>
              <a:ext cx="2148840" cy="3164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RESEARCH ASSOCIATE </a:t>
              </a:r>
            </a:p>
          </p:txBody>
        </p:sp>
      </p:grpSp>
      <p:grpSp>
        <p:nvGrpSpPr>
          <p:cNvPr id="103" name="Group 102">
            <a:extLst>
              <a:ext uri="{FF2B5EF4-FFF2-40B4-BE49-F238E27FC236}">
                <a16:creationId xmlns:a16="http://schemas.microsoft.com/office/drawing/2014/main" id="{215ED2AE-957A-5124-B1FE-241CDAEF08DF}"/>
              </a:ext>
            </a:extLst>
          </p:cNvPr>
          <p:cNvGrpSpPr/>
          <p:nvPr/>
        </p:nvGrpSpPr>
        <p:grpSpPr>
          <a:xfrm>
            <a:off x="17791422" y="19966271"/>
            <a:ext cx="3945515" cy="1165896"/>
            <a:chOff x="0" y="1448336"/>
            <a:chExt cx="2148840" cy="487079"/>
          </a:xfrm>
        </p:grpSpPr>
        <p:sp>
          <p:nvSpPr>
            <p:cNvPr id="113" name="Callout: Up Arrow 112">
              <a:extLst>
                <a:ext uri="{FF2B5EF4-FFF2-40B4-BE49-F238E27FC236}">
                  <a16:creationId xmlns:a16="http://schemas.microsoft.com/office/drawing/2014/main" id="{216B6BFF-4889-6AF1-1E03-8B39479A9732}"/>
                </a:ext>
              </a:extLst>
            </p:cNvPr>
            <p:cNvSpPr/>
            <p:nvPr/>
          </p:nvSpPr>
          <p:spPr>
            <a:xfrm rot="10800000">
              <a:off x="0" y="1448336"/>
              <a:ext cx="2148840" cy="487079"/>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4" name="Callout: Up Arrow 12">
              <a:extLst>
                <a:ext uri="{FF2B5EF4-FFF2-40B4-BE49-F238E27FC236}">
                  <a16:creationId xmlns:a16="http://schemas.microsoft.com/office/drawing/2014/main" id="{560846EA-EFD6-AFE1-5C6F-A26CA0B98E21}"/>
                </a:ext>
              </a:extLst>
            </p:cNvPr>
            <p:cNvSpPr txBox="1"/>
            <p:nvPr/>
          </p:nvSpPr>
          <p:spPr>
            <a:xfrm rot="21600000">
              <a:off x="0" y="1448336"/>
              <a:ext cx="2148840" cy="3164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ASSOCIATE CONSULTANT</a:t>
              </a:r>
            </a:p>
          </p:txBody>
        </p:sp>
      </p:grpSp>
      <p:grpSp>
        <p:nvGrpSpPr>
          <p:cNvPr id="104" name="Group 103">
            <a:extLst>
              <a:ext uri="{FF2B5EF4-FFF2-40B4-BE49-F238E27FC236}">
                <a16:creationId xmlns:a16="http://schemas.microsoft.com/office/drawing/2014/main" id="{48FD92C2-DCF5-1829-ABE8-2D52B7AE4B89}"/>
              </a:ext>
            </a:extLst>
          </p:cNvPr>
          <p:cNvGrpSpPr/>
          <p:nvPr/>
        </p:nvGrpSpPr>
        <p:grpSpPr>
          <a:xfrm>
            <a:off x="17792976" y="18755840"/>
            <a:ext cx="3945515" cy="1178086"/>
            <a:chOff x="0" y="943148"/>
            <a:chExt cx="2148840" cy="487079"/>
          </a:xfrm>
        </p:grpSpPr>
        <p:sp>
          <p:nvSpPr>
            <p:cNvPr id="111" name="Callout: Up Arrow 110">
              <a:extLst>
                <a:ext uri="{FF2B5EF4-FFF2-40B4-BE49-F238E27FC236}">
                  <a16:creationId xmlns:a16="http://schemas.microsoft.com/office/drawing/2014/main" id="{9976CB19-6C5D-69C0-3D28-8FB65C478A0A}"/>
                </a:ext>
              </a:extLst>
            </p:cNvPr>
            <p:cNvSpPr/>
            <p:nvPr/>
          </p:nvSpPr>
          <p:spPr>
            <a:xfrm rot="10800000">
              <a:off x="0" y="943148"/>
              <a:ext cx="2148840" cy="487079"/>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2" name="Callout: Up Arrow 14">
              <a:extLst>
                <a:ext uri="{FF2B5EF4-FFF2-40B4-BE49-F238E27FC236}">
                  <a16:creationId xmlns:a16="http://schemas.microsoft.com/office/drawing/2014/main" id="{5F561764-3933-8F1F-B762-F85BA08FBFE0}"/>
                </a:ext>
              </a:extLst>
            </p:cNvPr>
            <p:cNvSpPr txBox="1"/>
            <p:nvPr/>
          </p:nvSpPr>
          <p:spPr>
            <a:xfrm>
              <a:off x="0" y="943148"/>
              <a:ext cx="2148840" cy="3164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SENIOR CONSULTANT</a:t>
              </a:r>
            </a:p>
          </p:txBody>
        </p:sp>
      </p:grpSp>
      <p:grpSp>
        <p:nvGrpSpPr>
          <p:cNvPr id="105" name="Group 104">
            <a:extLst>
              <a:ext uri="{FF2B5EF4-FFF2-40B4-BE49-F238E27FC236}">
                <a16:creationId xmlns:a16="http://schemas.microsoft.com/office/drawing/2014/main" id="{2CA7E4D0-E6B3-4A8C-5213-2674E0407B4A}"/>
              </a:ext>
            </a:extLst>
          </p:cNvPr>
          <p:cNvGrpSpPr/>
          <p:nvPr/>
        </p:nvGrpSpPr>
        <p:grpSpPr>
          <a:xfrm>
            <a:off x="17789869" y="17514707"/>
            <a:ext cx="3947068" cy="1192368"/>
            <a:chOff x="0" y="483677"/>
            <a:chExt cx="2148840" cy="487079"/>
          </a:xfrm>
        </p:grpSpPr>
        <p:sp>
          <p:nvSpPr>
            <p:cNvPr id="109" name="Callout: Up Arrow 108">
              <a:extLst>
                <a:ext uri="{FF2B5EF4-FFF2-40B4-BE49-F238E27FC236}">
                  <a16:creationId xmlns:a16="http://schemas.microsoft.com/office/drawing/2014/main" id="{FBE1B78C-5610-FE6E-1EFD-D18C7245DC59}"/>
                </a:ext>
              </a:extLst>
            </p:cNvPr>
            <p:cNvSpPr/>
            <p:nvPr/>
          </p:nvSpPr>
          <p:spPr>
            <a:xfrm rot="10800000">
              <a:off x="0" y="483677"/>
              <a:ext cx="2148840" cy="487079"/>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0" name="Callout: Up Arrow 16">
              <a:extLst>
                <a:ext uri="{FF2B5EF4-FFF2-40B4-BE49-F238E27FC236}">
                  <a16:creationId xmlns:a16="http://schemas.microsoft.com/office/drawing/2014/main" id="{66C27A69-AAA0-8289-EA50-46529E0E694F}"/>
                </a:ext>
              </a:extLst>
            </p:cNvPr>
            <p:cNvSpPr txBox="1"/>
            <p:nvPr/>
          </p:nvSpPr>
          <p:spPr>
            <a:xfrm>
              <a:off x="52316" y="483677"/>
              <a:ext cx="2096524" cy="3164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WASH HEAD(WATER AND SANITIZATION</a:t>
              </a:r>
            </a:p>
          </p:txBody>
        </p:sp>
      </p:grpSp>
      <p:sp>
        <p:nvSpPr>
          <p:cNvPr id="12" name="Rectangle 11">
            <a:extLst>
              <a:ext uri="{FF2B5EF4-FFF2-40B4-BE49-F238E27FC236}">
                <a16:creationId xmlns:a16="http://schemas.microsoft.com/office/drawing/2014/main" id="{DC02E2A4-24BB-EBFA-AC06-2000567E68BB}"/>
              </a:ext>
            </a:extLst>
          </p:cNvPr>
          <p:cNvSpPr/>
          <p:nvPr/>
        </p:nvSpPr>
        <p:spPr>
          <a:xfrm>
            <a:off x="16621677" y="14780525"/>
            <a:ext cx="5965368" cy="11362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ORGANOGRAM</a:t>
            </a:r>
            <a:endParaRPr lang="en-IN" sz="3600" b="1" dirty="0">
              <a:latin typeface="Times New Roman" panose="02020603050405020304" pitchFamily="18" charset="0"/>
              <a:cs typeface="Times New Roman" panose="02020603050405020304" pitchFamily="18" charset="0"/>
            </a:endParaRPr>
          </a:p>
        </p:txBody>
      </p:sp>
      <p:sp>
        <p:nvSpPr>
          <p:cNvPr id="209" name="Rectangle 208">
            <a:extLst>
              <a:ext uri="{FF2B5EF4-FFF2-40B4-BE49-F238E27FC236}">
                <a16:creationId xmlns:a16="http://schemas.microsoft.com/office/drawing/2014/main" id="{AD6590B5-4D94-0981-7F66-87028B2D7F69}"/>
              </a:ext>
            </a:extLst>
          </p:cNvPr>
          <p:cNvSpPr/>
          <p:nvPr/>
        </p:nvSpPr>
        <p:spPr>
          <a:xfrm>
            <a:off x="23287549" y="16115427"/>
            <a:ext cx="8575767" cy="88286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b="1" dirty="0">
                <a:latin typeface="Times New Roman" panose="02020603050405020304" pitchFamily="18" charset="0"/>
                <a:cs typeface="Times New Roman" panose="02020603050405020304" pitchFamily="18" charset="0"/>
              </a:rPr>
              <a:t>USEFULNESS OF INTERNSHIP</a:t>
            </a:r>
            <a:endParaRPr lang="en-IN" sz="3600" b="1" dirty="0">
              <a:latin typeface="Times New Roman" panose="02020603050405020304" pitchFamily="18" charset="0"/>
              <a:cs typeface="Times New Roman" panose="02020603050405020304" pitchFamily="18" charset="0"/>
            </a:endParaRPr>
          </a:p>
        </p:txBody>
      </p:sp>
      <p:sp>
        <p:nvSpPr>
          <p:cNvPr id="210" name="Rectangle: Rounded Corners 209">
            <a:extLst>
              <a:ext uri="{FF2B5EF4-FFF2-40B4-BE49-F238E27FC236}">
                <a16:creationId xmlns:a16="http://schemas.microsoft.com/office/drawing/2014/main" id="{80D7451D-E043-4741-3EDA-A7FF8B90DCA8}"/>
              </a:ext>
            </a:extLst>
          </p:cNvPr>
          <p:cNvSpPr/>
          <p:nvPr/>
        </p:nvSpPr>
        <p:spPr>
          <a:xfrm>
            <a:off x="23564193" y="17825545"/>
            <a:ext cx="8124497" cy="68317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Familiarize with working environment</a:t>
            </a:r>
            <a:endParaRPr lang="en-IN" sz="2400" b="1" dirty="0">
              <a:latin typeface="Times New Roman" panose="02020603050405020304" pitchFamily="18" charset="0"/>
              <a:cs typeface="Times New Roman" panose="02020603050405020304" pitchFamily="18" charset="0"/>
            </a:endParaRPr>
          </a:p>
        </p:txBody>
      </p:sp>
      <p:sp>
        <p:nvSpPr>
          <p:cNvPr id="211" name="Rectangle: Rounded Corners 210">
            <a:extLst>
              <a:ext uri="{FF2B5EF4-FFF2-40B4-BE49-F238E27FC236}">
                <a16:creationId xmlns:a16="http://schemas.microsoft.com/office/drawing/2014/main" id="{D9313688-BE31-A816-702B-633B6CC04C1C}"/>
              </a:ext>
            </a:extLst>
          </p:cNvPr>
          <p:cNvSpPr/>
          <p:nvPr/>
        </p:nvSpPr>
        <p:spPr>
          <a:xfrm>
            <a:off x="23564193" y="18992193"/>
            <a:ext cx="8124497" cy="68317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Help to build and expand professional network</a:t>
            </a:r>
            <a:r>
              <a:rPr lang="en-US" dirty="0"/>
              <a:t>.</a:t>
            </a:r>
            <a:endParaRPr lang="en-IN" dirty="0"/>
          </a:p>
        </p:txBody>
      </p:sp>
      <p:sp>
        <p:nvSpPr>
          <p:cNvPr id="212" name="Rectangle: Rounded Corners 211">
            <a:extLst>
              <a:ext uri="{FF2B5EF4-FFF2-40B4-BE49-F238E27FC236}">
                <a16:creationId xmlns:a16="http://schemas.microsoft.com/office/drawing/2014/main" id="{637A0755-2940-3727-D47E-EF22C4EE48DF}"/>
              </a:ext>
            </a:extLst>
          </p:cNvPr>
          <p:cNvSpPr/>
          <p:nvPr/>
        </p:nvSpPr>
        <p:spPr>
          <a:xfrm>
            <a:off x="23564193" y="20232414"/>
            <a:ext cx="8124497" cy="68317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An internship experience creates a positive impact on resume</a:t>
            </a:r>
            <a:endParaRPr lang="en-IN" sz="2400" b="1" dirty="0">
              <a:latin typeface="Times New Roman" panose="02020603050405020304" pitchFamily="18" charset="0"/>
              <a:cs typeface="Times New Roman" panose="02020603050405020304" pitchFamily="18" charset="0"/>
            </a:endParaRPr>
          </a:p>
        </p:txBody>
      </p:sp>
      <p:sp>
        <p:nvSpPr>
          <p:cNvPr id="213" name="Rectangle: Rounded Corners 212">
            <a:extLst>
              <a:ext uri="{FF2B5EF4-FFF2-40B4-BE49-F238E27FC236}">
                <a16:creationId xmlns:a16="http://schemas.microsoft.com/office/drawing/2014/main" id="{C422FB5C-8DB2-093E-A12C-FA06B0EC7D70}"/>
              </a:ext>
            </a:extLst>
          </p:cNvPr>
          <p:cNvSpPr/>
          <p:nvPr/>
        </p:nvSpPr>
        <p:spPr>
          <a:xfrm>
            <a:off x="23564193" y="21449775"/>
            <a:ext cx="8124497" cy="68317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Boosts confidence level</a:t>
            </a:r>
            <a:endParaRPr lang="en-IN" sz="2400" b="1" dirty="0">
              <a:latin typeface="Times New Roman" panose="02020603050405020304" pitchFamily="18" charset="0"/>
              <a:cs typeface="Times New Roman" panose="02020603050405020304" pitchFamily="18" charset="0"/>
            </a:endParaRPr>
          </a:p>
        </p:txBody>
      </p:sp>
      <p:sp>
        <p:nvSpPr>
          <p:cNvPr id="214" name="Rectangle: Rounded Corners 213">
            <a:extLst>
              <a:ext uri="{FF2B5EF4-FFF2-40B4-BE49-F238E27FC236}">
                <a16:creationId xmlns:a16="http://schemas.microsoft.com/office/drawing/2014/main" id="{54CD3112-5AB3-140B-6BC1-626A5EFE1B49}"/>
              </a:ext>
            </a:extLst>
          </p:cNvPr>
          <p:cNvSpPr/>
          <p:nvPr/>
        </p:nvSpPr>
        <p:spPr>
          <a:xfrm>
            <a:off x="23564193" y="22754897"/>
            <a:ext cx="8124497" cy="82591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Receive financial compensation</a:t>
            </a:r>
            <a:endParaRPr lang="en-IN" sz="2400" b="1" dirty="0">
              <a:latin typeface="Times New Roman" panose="02020603050405020304" pitchFamily="18" charset="0"/>
              <a:cs typeface="Times New Roman" panose="02020603050405020304" pitchFamily="18" charset="0"/>
            </a:endParaRPr>
          </a:p>
        </p:txBody>
      </p:sp>
      <p:sp>
        <p:nvSpPr>
          <p:cNvPr id="215" name="Arrow: Down 214">
            <a:extLst>
              <a:ext uri="{FF2B5EF4-FFF2-40B4-BE49-F238E27FC236}">
                <a16:creationId xmlns:a16="http://schemas.microsoft.com/office/drawing/2014/main" id="{43A4B93D-32B5-534B-20CA-9B49B930BDF7}"/>
              </a:ext>
            </a:extLst>
          </p:cNvPr>
          <p:cNvSpPr/>
          <p:nvPr/>
        </p:nvSpPr>
        <p:spPr>
          <a:xfrm>
            <a:off x="27454562" y="17084556"/>
            <a:ext cx="371883" cy="53569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graphicFrame>
        <p:nvGraphicFramePr>
          <p:cNvPr id="219" name="Diagram 218">
            <a:extLst>
              <a:ext uri="{FF2B5EF4-FFF2-40B4-BE49-F238E27FC236}">
                <a16:creationId xmlns:a16="http://schemas.microsoft.com/office/drawing/2014/main" id="{CAC15BB5-F908-9771-11E0-4CE798083CDC}"/>
              </a:ext>
            </a:extLst>
          </p:cNvPr>
          <p:cNvGraphicFramePr/>
          <p:nvPr>
            <p:extLst>
              <p:ext uri="{D42A27DB-BD31-4B8C-83A1-F6EECF244321}">
                <p14:modId xmlns:p14="http://schemas.microsoft.com/office/powerpoint/2010/main" val="2653324524"/>
              </p:ext>
            </p:extLst>
          </p:nvPr>
        </p:nvGraphicFramePr>
        <p:xfrm>
          <a:off x="18415000" y="26899347"/>
          <a:ext cx="11782502" cy="1109285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3" name="TextBox 2">
            <a:extLst>
              <a:ext uri="{FF2B5EF4-FFF2-40B4-BE49-F238E27FC236}">
                <a16:creationId xmlns:a16="http://schemas.microsoft.com/office/drawing/2014/main" id="{79CB8E94-32CD-AB31-31B9-383FDC072FD1}"/>
              </a:ext>
            </a:extLst>
          </p:cNvPr>
          <p:cNvSpPr txBox="1"/>
          <p:nvPr/>
        </p:nvSpPr>
        <p:spPr>
          <a:xfrm>
            <a:off x="16580980" y="39478737"/>
            <a:ext cx="15355027" cy="2800767"/>
          </a:xfrm>
          <a:prstGeom prst="rect">
            <a:avLst/>
          </a:prstGeom>
          <a:solidFill>
            <a:schemeClr val="accent5">
              <a:lumMod val="20000"/>
              <a:lumOff val="80000"/>
            </a:schemeClr>
          </a:solidFill>
          <a:ln>
            <a:solidFill>
              <a:schemeClr val="tx1"/>
            </a:solidFill>
          </a:ln>
        </p:spPr>
        <p:txBody>
          <a:bodyPr wrap="square" rtlCol="0">
            <a:spAutoFit/>
          </a:bodyPr>
          <a:lstStyle/>
          <a:p>
            <a:r>
              <a:rPr lang="en-US" sz="4000" b="1" dirty="0">
                <a:latin typeface="Times New Roman" panose="02020603050405020304" pitchFamily="18" charset="0"/>
                <a:cs typeface="Times New Roman" panose="02020603050405020304" pitchFamily="18" charset="0"/>
              </a:rPr>
              <a:t>CHALLENGES FACED DURING INTERNSHIP:</a:t>
            </a:r>
          </a:p>
          <a:p>
            <a:endParaRPr lang="en-US" sz="4000" b="1"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Difficulty in traveling due to relocation of the office.</a:t>
            </a:r>
          </a:p>
          <a:p>
            <a:pPr marL="457200" indent="-4572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Sometimes multiple tasks were given to complete within the allotted time.</a:t>
            </a:r>
          </a:p>
          <a:p>
            <a:pPr marL="457200" indent="-4572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Afraid to ask questions.</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48642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502</TotalTime>
  <Words>758</Words>
  <Application>Microsoft Office PowerPoint</Application>
  <PresentationFormat>Custom</PresentationFormat>
  <Paragraphs>70</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Amasis MT Pro Black</vt:lpstr>
      <vt:lpstr>Arial</vt:lpstr>
      <vt:lpstr>Calibri</vt:lpstr>
      <vt:lpstr>Calibri Light</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Muzammel Ali</dc:creator>
  <cp:lastModifiedBy>Muzammel Ali</cp:lastModifiedBy>
  <cp:revision>14</cp:revision>
  <dcterms:created xsi:type="dcterms:W3CDTF">2022-06-07T05:31:33Z</dcterms:created>
  <dcterms:modified xsi:type="dcterms:W3CDTF">2022-06-10T05:04:08Z</dcterms:modified>
</cp:coreProperties>
</file>