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Lst>
  <p:sldSz cx="35798125" cy="4389120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40" d="100"/>
          <a:sy n="40" d="100"/>
        </p:scale>
        <p:origin x="-134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hiva\Downloads\Docs%20C9%20Graphs%20Updated.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hiva\Downloads\Docs%20C9%20Graphs%20Updated.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shiva\Downloads\Docs%20speciality.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shiva\OneDrive\Documents\C9%20WEST.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3600" b="0" i="0" u="none" strike="noStrike" kern="1200" spc="0" baseline="0">
                <a:solidFill>
                  <a:schemeClr val="tx1">
                    <a:lumMod val="65000"/>
                    <a:lumOff val="35000"/>
                  </a:schemeClr>
                </a:solidFill>
                <a:latin typeface="+mn-lt"/>
                <a:ea typeface="+mn-ea"/>
                <a:cs typeface="+mn-cs"/>
              </a:defRPr>
            </a:pPr>
            <a:r>
              <a:rPr lang="en-IN" sz="3600" dirty="0"/>
              <a:t>Product</a:t>
            </a:r>
            <a:r>
              <a:rPr lang="en-IN" sz="3600" baseline="0" dirty="0"/>
              <a:t> suggestion babies</a:t>
            </a:r>
            <a:endParaRPr lang="en-IN" sz="3600" dirty="0"/>
          </a:p>
        </c:rich>
      </c:tx>
      <c:layout>
        <c:manualLayout>
          <c:xMode val="edge"/>
          <c:yMode val="edge"/>
          <c:x val="6.7838408183741594E-2"/>
          <c:y val="7.5861173389384307E-2"/>
        </c:manualLayout>
      </c:layout>
      <c:overlay val="0"/>
      <c:spPr>
        <a:noFill/>
        <a:ln>
          <a:noFill/>
        </a:ln>
        <a:effectLst/>
      </c:spPr>
      <c:txPr>
        <a:bodyPr rot="0" spcFirstLastPara="1" vertOverflow="ellipsis" vert="horz" wrap="square" anchor="ctr" anchorCtr="1"/>
        <a:lstStyle/>
        <a:p>
          <a:pPr>
            <a:defRPr lang="en-US" sz="3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4092160532023701E-2"/>
          <c:y val="0.121968537437252"/>
          <c:w val="0.50954847442902795"/>
          <c:h val="0.59440188457378695"/>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11F-44BF-AC18-1F6593080F3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11F-44BF-AC18-1F6593080F3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11F-44BF-AC18-1F6593080F3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E11F-44BF-AC18-1F6593080F30}"/>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E11F-44BF-AC18-1F6593080F30}"/>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E11F-44BF-AC18-1F6593080F30}"/>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E11F-44BF-AC18-1F6593080F30}"/>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E11F-44BF-AC18-1F6593080F30}"/>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E11F-44BF-AC18-1F6593080F30}"/>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E11F-44BF-AC18-1F6593080F30}"/>
              </c:ext>
            </c:extLst>
          </c:dPt>
          <c:dLbls>
            <c:spPr>
              <a:noFill/>
              <a:ln>
                <a:noFill/>
              </a:ln>
              <a:effectLst/>
            </c:spPr>
            <c:txPr>
              <a:bodyPr rot="0" spcFirstLastPara="1" vertOverflow="ellipsis" vert="horz" wrap="square" lIns="38100" tIns="19050" rIns="38100" bIns="19050" anchor="ctr" anchorCtr="1">
                <a:spAutoFit/>
              </a:bodyPr>
              <a:lstStyle/>
              <a:p>
                <a:pPr>
                  <a:defRPr lang="en-US" sz="44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'DOCTORS SUMMARY 3 COMBO'!$G$11:$G$20</c:f>
              <c:strCache>
                <c:ptCount val="10"/>
                <c:pt idx="0">
                  <c:v>Baby growth enhancers</c:v>
                </c:pt>
                <c:pt idx="1">
                  <c:v>Baby diapers</c:v>
                </c:pt>
                <c:pt idx="2">
                  <c:v>Baby wipes</c:v>
                </c:pt>
                <c:pt idx="3">
                  <c:v>Baby lotion</c:v>
                </c:pt>
                <c:pt idx="4">
                  <c:v>Gas relief drops</c:v>
                </c:pt>
                <c:pt idx="5">
                  <c:v>Baby oils</c:v>
                </c:pt>
                <c:pt idx="6">
                  <c:v>Baby soaps</c:v>
                </c:pt>
                <c:pt idx="7">
                  <c:v> Rash creams</c:v>
                </c:pt>
                <c:pt idx="8">
                  <c:v>Baby wrappers</c:v>
                </c:pt>
                <c:pt idx="9">
                  <c:v>Cooling swabs for teething</c:v>
                </c:pt>
              </c:strCache>
            </c:strRef>
          </c:cat>
          <c:val>
            <c:numRef>
              <c:f>'DOCTORS SUMMARY 3 COMBO'!$H$11:$H$20</c:f>
              <c:numCache>
                <c:formatCode>General</c:formatCode>
                <c:ptCount val="10"/>
                <c:pt idx="0">
                  <c:v>27</c:v>
                </c:pt>
                <c:pt idx="1">
                  <c:v>46</c:v>
                </c:pt>
                <c:pt idx="2">
                  <c:v>40</c:v>
                </c:pt>
                <c:pt idx="3">
                  <c:v>51</c:v>
                </c:pt>
                <c:pt idx="4">
                  <c:v>58</c:v>
                </c:pt>
                <c:pt idx="5">
                  <c:v>42</c:v>
                </c:pt>
                <c:pt idx="6">
                  <c:v>31</c:v>
                </c:pt>
                <c:pt idx="7">
                  <c:v>59</c:v>
                </c:pt>
                <c:pt idx="8">
                  <c:v>28</c:v>
                </c:pt>
                <c:pt idx="9">
                  <c:v>15</c:v>
                </c:pt>
              </c:numCache>
            </c:numRef>
          </c:val>
          <c:extLst>
            <c:ext xmlns:c16="http://schemas.microsoft.com/office/drawing/2014/chart" uri="{C3380CC4-5D6E-409C-BE32-E72D297353CC}">
              <c16:uniqueId val="{00000014-E11F-44BF-AC18-1F6593080F30}"/>
            </c:ext>
          </c:extLst>
        </c:ser>
        <c:dLbls>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1.53906850103673E-2"/>
          <c:y val="0.75104222905975704"/>
          <c:w val="0.58276436661633402"/>
          <c:h val="0.24063653724855"/>
        </c:manualLayout>
      </c:layout>
      <c:overlay val="0"/>
      <c:spPr>
        <a:noFill/>
        <a:ln>
          <a:noFill/>
        </a:ln>
        <a:effectLst/>
      </c:spPr>
      <c:txPr>
        <a:bodyPr rot="0" spcFirstLastPara="1" vertOverflow="ellipsis" vert="horz" wrap="square" anchor="ctr" anchorCtr="1"/>
        <a:lstStyle/>
        <a:p>
          <a:pPr>
            <a:defRPr lang="en-US"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lang="en-US"/>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3600" b="0" i="0" u="none" strike="noStrike" kern="1200" spc="0" baseline="0">
                <a:solidFill>
                  <a:schemeClr val="tx1">
                    <a:lumMod val="65000"/>
                    <a:lumOff val="35000"/>
                  </a:schemeClr>
                </a:solidFill>
                <a:latin typeface="+mn-lt"/>
                <a:ea typeface="+mn-ea"/>
                <a:cs typeface="+mn-cs"/>
              </a:defRPr>
            </a:pPr>
            <a:r>
              <a:rPr lang="en-IN" sz="3600"/>
              <a:t>Product suggestion- Mothers</a:t>
            </a:r>
          </a:p>
        </c:rich>
      </c:tx>
      <c:layout>
        <c:manualLayout>
          <c:xMode val="edge"/>
          <c:yMode val="edge"/>
          <c:x val="0.16585522837380701"/>
          <c:y val="1.4535096952842301E-2"/>
        </c:manualLayout>
      </c:layout>
      <c:overlay val="0"/>
      <c:spPr>
        <a:noFill/>
        <a:ln>
          <a:noFill/>
        </a:ln>
        <a:effectLst/>
      </c:spPr>
      <c:txPr>
        <a:bodyPr rot="0" spcFirstLastPara="1" vertOverflow="ellipsis" vert="horz" wrap="square" anchor="ctr" anchorCtr="1"/>
        <a:lstStyle/>
        <a:p>
          <a:pPr>
            <a:defRPr lang="en-US" sz="3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295-473A-934F-BFCC0EBBE19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295-473A-934F-BFCC0EBBE19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295-473A-934F-BFCC0EBBE19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295-473A-934F-BFCC0EBBE19B}"/>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295-473A-934F-BFCC0EBBE19B}"/>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295-473A-934F-BFCC0EBBE19B}"/>
              </c:ext>
            </c:extLst>
          </c:dPt>
          <c:dLbls>
            <c:spPr>
              <a:noFill/>
              <a:ln>
                <a:noFill/>
              </a:ln>
              <a:effectLst/>
            </c:spPr>
            <c:txPr>
              <a:bodyPr rot="0" spcFirstLastPara="1" vertOverflow="ellipsis" vert="horz" wrap="square" lIns="38100" tIns="19050" rIns="38100" bIns="19050" anchor="ctr" anchorCtr="1">
                <a:spAutoFit/>
              </a:bodyPr>
              <a:lstStyle/>
              <a:p>
                <a:pPr>
                  <a:defRPr lang="en-US" sz="3600" b="0"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'DOCTORS SUMMARY 3 COMBO'!$G$3:$G$8</c:f>
              <c:strCache>
                <c:ptCount val="6"/>
                <c:pt idx="0">
                  <c:v>Anti - Stretch Mark Creams</c:v>
                </c:pt>
                <c:pt idx="1">
                  <c:v>Abdominal Belts</c:v>
                </c:pt>
                <c:pt idx="2">
                  <c:v>Calcium , Iron Supplements </c:v>
                </c:pt>
                <c:pt idx="3">
                  <c:v>Multivitamins</c:v>
                </c:pt>
                <c:pt idx="4">
                  <c:v>Whey Proteins</c:v>
                </c:pt>
                <c:pt idx="5">
                  <c:v>Adult Nutrition Product</c:v>
                </c:pt>
              </c:strCache>
            </c:strRef>
          </c:cat>
          <c:val>
            <c:numRef>
              <c:f>'DOCTORS SUMMARY 3 COMBO'!$H$3:$H$8</c:f>
              <c:numCache>
                <c:formatCode>General</c:formatCode>
                <c:ptCount val="6"/>
                <c:pt idx="0">
                  <c:v>106</c:v>
                </c:pt>
                <c:pt idx="1">
                  <c:v>102</c:v>
                </c:pt>
                <c:pt idx="2">
                  <c:v>147</c:v>
                </c:pt>
                <c:pt idx="3">
                  <c:v>90</c:v>
                </c:pt>
                <c:pt idx="4">
                  <c:v>80</c:v>
                </c:pt>
                <c:pt idx="5">
                  <c:v>38</c:v>
                </c:pt>
              </c:numCache>
            </c:numRef>
          </c:val>
          <c:extLst>
            <c:ext xmlns:c16="http://schemas.microsoft.com/office/drawing/2014/chart" uri="{C3380CC4-5D6E-409C-BE32-E72D297353CC}">
              <c16:uniqueId val="{0000000C-B295-473A-934F-BFCC0EBBE19B}"/>
            </c:ext>
          </c:extLst>
        </c:ser>
        <c:dLbls>
          <c:showLegendKey val="0"/>
          <c:showVal val="0"/>
          <c:showCatName val="0"/>
          <c:showSerName val="0"/>
          <c:showPercent val="1"/>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lang="en-US"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lang="en-US"/>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3600" b="1" i="0" u="none" strike="noStrike" kern="1200" cap="all" spc="50" baseline="0">
                <a:solidFill>
                  <a:schemeClr val="tx1">
                    <a:lumMod val="65000"/>
                    <a:lumOff val="35000"/>
                  </a:schemeClr>
                </a:solidFill>
                <a:latin typeface="+mn-lt"/>
                <a:ea typeface="+mn-ea"/>
                <a:cs typeface="+mn-cs"/>
              </a:defRPr>
            </a:pPr>
            <a:r>
              <a:rPr lang="en-IN" sz="3600" cap="none" dirty="0">
                <a:latin typeface="Times New Roman" panose="02020603050405020304" pitchFamily="18" charset="0"/>
                <a:cs typeface="Times New Roman" panose="02020603050405020304" pitchFamily="18" charset="0"/>
              </a:rPr>
              <a:t>Target audience distribution </a:t>
            </a:r>
          </a:p>
        </c:rich>
      </c:tx>
      <c:overlay val="0"/>
      <c:spPr>
        <a:noFill/>
        <a:ln>
          <a:noFill/>
        </a:ln>
        <a:effectLst/>
      </c:spPr>
      <c:txPr>
        <a:bodyPr rot="0" spcFirstLastPara="1" vertOverflow="ellipsis" vert="horz" wrap="square" anchor="ctr" anchorCtr="1"/>
        <a:lstStyle/>
        <a:p>
          <a:pPr>
            <a:defRPr lang="en-US" sz="3600" b="1" i="0" u="none" strike="noStrike" kern="1200" cap="all" spc="5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Sheet1!$B$22</c:f>
              <c:strCache>
                <c:ptCount val="1"/>
                <c:pt idx="0">
                  <c:v>Total count </c:v>
                </c:pt>
              </c:strCache>
            </c:strRef>
          </c:tx>
          <c:dPt>
            <c:idx val="0"/>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5013-43AC-AFD6-32493E136F98}"/>
              </c:ext>
            </c:extLst>
          </c:dPt>
          <c:dPt>
            <c:idx val="1"/>
            <c:bubble3D val="0"/>
            <c:spPr>
              <a:solidFill>
                <a:schemeClr val="accent4"/>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5013-43AC-AFD6-32493E136F98}"/>
              </c:ext>
            </c:extLst>
          </c:dPt>
          <c:dPt>
            <c:idx val="2"/>
            <c:bubble3D val="0"/>
            <c:spPr>
              <a:solidFill>
                <a:schemeClr val="accent6"/>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5013-43AC-AFD6-32493E136F98}"/>
              </c:ext>
            </c:extLst>
          </c:dPt>
          <c:dLbls>
            <c:dLbl>
              <c:idx val="0"/>
              <c:tx>
                <c:rich>
                  <a:bodyPr/>
                  <a:lstStyle/>
                  <a:p>
                    <a:fld id="{0326A1F1-62ED-4DB9-9D82-AF070775CFC5}" type="CATEGORYNAME">
                      <a:rPr lang="en-US"/>
                      <a:pPr/>
                      <a:t>[CATEGORY NAME]</a:t>
                    </a:fld>
                    <a:r>
                      <a:rPr lang="en-US"/>
                      <a:t>,</a:t>
                    </a:r>
                    <a:fld id="{067E0CD7-5087-4D16-BD0C-6FE3FE434180}" type="VALUE">
                      <a:rPr lang="en-US"/>
                      <a:pPr/>
                      <a:t>[VALUE]</a:t>
                    </a:fld>
                    <a:endParaRPr lang="en-US"/>
                  </a:p>
                </c:rich>
              </c:tx>
              <c:dLblPos val="inEnd"/>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013-43AC-AFD6-32493E136F98}"/>
                </c:ext>
              </c:extLst>
            </c:dLbl>
            <c:dLbl>
              <c:idx val="1"/>
              <c:tx>
                <c:rich>
                  <a:bodyPr/>
                  <a:lstStyle/>
                  <a:p>
                    <a:fld id="{E8EEA8F8-4D4D-4B2D-982F-B3938D7D4882}" type="CATEGORYNAME">
                      <a:rPr lang="en-US"/>
                      <a:pPr/>
                      <a:t>[CATEGORY NAME]</a:t>
                    </a:fld>
                    <a:r>
                      <a:rPr lang="en-US"/>
                      <a:t>,</a:t>
                    </a:r>
                    <a:fld id="{F04FD860-B194-4998-8761-30ACF88111B6}" type="VALUE">
                      <a:rPr lang="en-US"/>
                      <a:pPr/>
                      <a:t>[VALUE]</a:t>
                    </a:fld>
                    <a:endParaRPr lang="en-US"/>
                  </a:p>
                </c:rich>
              </c:tx>
              <c:dLblPos val="inEnd"/>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5013-43AC-AFD6-32493E136F98}"/>
                </c:ext>
              </c:extLst>
            </c:dLbl>
            <c:dLbl>
              <c:idx val="2"/>
              <c:tx>
                <c:rich>
                  <a:bodyPr/>
                  <a:lstStyle/>
                  <a:p>
                    <a:fld id="{DFAFD971-A1E5-4C13-A762-CB74F778AEE9}" type="CATEGORYNAME">
                      <a:rPr lang="en-US"/>
                      <a:pPr/>
                      <a:t>[CATEGORY NAME]</a:t>
                    </a:fld>
                    <a:r>
                      <a:rPr lang="en-US"/>
                      <a:t>,</a:t>
                    </a:r>
                    <a:fld id="{FED65A94-B8F9-4B39-83EA-44A20595BBF7}" type="VALUE">
                      <a:rPr lang="en-US"/>
                      <a:pPr/>
                      <a:t>[VALUE]</a:t>
                    </a:fld>
                    <a:endParaRPr lang="en-US"/>
                  </a:p>
                </c:rich>
              </c:tx>
              <c:dLblPos val="inEnd"/>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5013-43AC-AFD6-32493E136F98}"/>
                </c:ext>
              </c:extLst>
            </c:dLbl>
            <c:spPr>
              <a:noFill/>
              <a:ln>
                <a:noFill/>
              </a:ln>
              <a:effectLst/>
            </c:spPr>
            <c:txPr>
              <a:bodyPr rot="0" spcFirstLastPara="1" vertOverflow="ellipsis" vert="horz" wrap="square" lIns="38100" tIns="19050" rIns="38100" bIns="19050" anchor="ctr" anchorCtr="1">
                <a:spAutoFit/>
              </a:bodyPr>
              <a:lstStyle/>
              <a:p>
                <a:pPr>
                  <a:defRPr lang="en-US" sz="32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in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Sheet1!$A$23:$A$25</c:f>
              <c:strCache>
                <c:ptCount val="3"/>
                <c:pt idx="0">
                  <c:v>Doctors</c:v>
                </c:pt>
                <c:pt idx="1">
                  <c:v>Pharmacist</c:v>
                </c:pt>
                <c:pt idx="2">
                  <c:v>Nursing Team</c:v>
                </c:pt>
              </c:strCache>
            </c:strRef>
          </c:cat>
          <c:val>
            <c:numRef>
              <c:f>Sheet1!$B$23:$B$25</c:f>
              <c:numCache>
                <c:formatCode>General</c:formatCode>
                <c:ptCount val="3"/>
                <c:pt idx="0">
                  <c:v>245</c:v>
                </c:pt>
                <c:pt idx="1">
                  <c:v>110</c:v>
                </c:pt>
                <c:pt idx="2">
                  <c:v>418</c:v>
                </c:pt>
              </c:numCache>
            </c:numRef>
          </c:val>
          <c:extLst>
            <c:ext xmlns:c16="http://schemas.microsoft.com/office/drawing/2014/chart" uri="{C3380CC4-5D6E-409C-BE32-E72D297353CC}">
              <c16:uniqueId val="{00000006-5013-43AC-AFD6-32493E136F98}"/>
            </c:ext>
          </c:extLst>
        </c:ser>
        <c:dLbls>
          <c:showLegendKey val="0"/>
          <c:showVal val="1"/>
          <c:showCatName val="0"/>
          <c:showSerName val="0"/>
          <c:showPercent val="0"/>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lang="en-US" sz="28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lang="en-US"/>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4000" b="0" i="0" u="none" strike="noStrike" kern="1200" spc="0" baseline="0">
                <a:solidFill>
                  <a:schemeClr val="tx1">
                    <a:lumMod val="65000"/>
                    <a:lumOff val="35000"/>
                  </a:schemeClr>
                </a:solidFill>
                <a:latin typeface="+mn-lt"/>
                <a:ea typeface="+mn-ea"/>
                <a:cs typeface="+mn-cs"/>
              </a:defRPr>
            </a:pPr>
            <a:r>
              <a:rPr lang="en-IN" sz="4000" b="1" dirty="0">
                <a:latin typeface="Times New Roman" panose="02020603050405020304" pitchFamily="18" charset="0"/>
                <a:cs typeface="Times New Roman" panose="02020603050405020304" pitchFamily="18" charset="0"/>
              </a:rPr>
              <a:t>High selling categories in Trade pharmacies</a:t>
            </a:r>
          </a:p>
          <a:p>
            <a:pPr>
              <a:defRPr lang="en-US" sz="4000" b="0" i="0" u="none" strike="noStrike" kern="1200" spc="0" baseline="0">
                <a:solidFill>
                  <a:schemeClr val="tx1">
                    <a:lumMod val="65000"/>
                    <a:lumOff val="35000"/>
                  </a:schemeClr>
                </a:solidFill>
                <a:latin typeface="+mn-lt"/>
                <a:ea typeface="+mn-ea"/>
                <a:cs typeface="+mn-cs"/>
              </a:defRPr>
            </a:pPr>
            <a:endParaRPr lang="en-IN" sz="4000" dirty="0"/>
          </a:p>
        </c:rich>
      </c:tx>
      <c:layout>
        <c:manualLayout>
          <c:xMode val="edge"/>
          <c:yMode val="edge"/>
          <c:x val="0.16534862490014801"/>
          <c:y val="1.0739767263979899E-2"/>
        </c:manualLayout>
      </c:layout>
      <c:overlay val="0"/>
      <c:spPr>
        <a:noFill/>
        <a:ln>
          <a:noFill/>
        </a:ln>
        <a:effectLst/>
      </c:spPr>
      <c:txPr>
        <a:bodyPr rot="0" spcFirstLastPara="1" vertOverflow="ellipsis" vert="horz" wrap="square" anchor="ctr" anchorCtr="1"/>
        <a:lstStyle/>
        <a:p>
          <a:pPr>
            <a:defRPr lang="en-US" sz="40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3097612119137301"/>
          <c:y val="0.24319917396743099"/>
          <c:w val="0.390010377439233"/>
          <c:h val="0.61238595296676301"/>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663-4D32-8074-AA63CCFE66C6}"/>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E663-4D32-8074-AA63CCFE66C6}"/>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E663-4D32-8074-AA63CCFE66C6}"/>
              </c:ext>
            </c:extLst>
          </c:dPt>
          <c:dLbls>
            <c:dLbl>
              <c:idx val="0"/>
              <c:tx>
                <c:rich>
                  <a:bodyPr/>
                  <a:lstStyle/>
                  <a:p>
                    <a:fld id="{56BE569E-3DD3-428E-90F8-6F75B842D683}" type="VALUE">
                      <a:rPr lang="en-US"/>
                      <a:pPr/>
                      <a:t>[VALUE]</a:t>
                    </a:fld>
                    <a:endParaRPr lang="en-US"/>
                  </a:p>
                </c:rich>
              </c:tx>
              <c:dLblPos val="ctr"/>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E663-4D32-8074-AA63CCFE66C6}"/>
                </c:ext>
              </c:extLst>
            </c:dLbl>
            <c:dLbl>
              <c:idx val="1"/>
              <c:tx>
                <c:rich>
                  <a:bodyPr/>
                  <a:lstStyle/>
                  <a:p>
                    <a:fld id="{03F39B0B-76DA-4774-93E8-954FFC7E30E3}" type="VALUE">
                      <a:rPr lang="en-US"/>
                      <a:pPr/>
                      <a:t>[VALUE]</a:t>
                    </a:fld>
                    <a:endParaRPr lang="en-US"/>
                  </a:p>
                </c:rich>
              </c:tx>
              <c:dLblPos val="ctr"/>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E663-4D32-8074-AA63CCFE66C6}"/>
                </c:ext>
              </c:extLst>
            </c:dLbl>
            <c:dLbl>
              <c:idx val="2"/>
              <c:tx>
                <c:rich>
                  <a:bodyPr/>
                  <a:lstStyle/>
                  <a:p>
                    <a:fld id="{55EBAE55-FA02-4621-82FD-131128BE8600}" type="VALUE">
                      <a:rPr lang="en-US"/>
                      <a:pPr/>
                      <a:t>[VALUE]</a:t>
                    </a:fld>
                    <a:endParaRPr lang="en-US"/>
                  </a:p>
                </c:rich>
              </c:tx>
              <c:dLblPos val="ctr"/>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E663-4D32-8074-AA63CCFE66C6}"/>
                </c:ext>
              </c:extLst>
            </c:dLbl>
            <c:spPr>
              <a:noFill/>
              <a:ln>
                <a:noFill/>
              </a:ln>
              <a:effectLst/>
            </c:spPr>
            <c:txPr>
              <a:bodyPr rot="0" spcFirstLastPara="1" vertOverflow="ellipsis" vert="horz" wrap="square" lIns="38100" tIns="19050" rIns="38100" bIns="19050" anchor="ctr" anchorCtr="1">
                <a:spAutoFit/>
              </a:bodyPr>
              <a:lstStyle/>
              <a:p>
                <a:pPr>
                  <a:defRPr lang="en-US" sz="2800"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'general 2 combo'!$S$1:$S$3</c:f>
              <c:strCache>
                <c:ptCount val="3"/>
                <c:pt idx="0">
                  <c:v>Baby diapers</c:v>
                </c:pt>
                <c:pt idx="1">
                  <c:v>Baby wipes</c:v>
                </c:pt>
                <c:pt idx="2">
                  <c:v>Ca, Fe supplement</c:v>
                </c:pt>
              </c:strCache>
            </c:strRef>
          </c:cat>
          <c:val>
            <c:numRef>
              <c:f>'general 2 combo'!$T$1:$T$3</c:f>
              <c:numCache>
                <c:formatCode>0%</c:formatCode>
                <c:ptCount val="3"/>
                <c:pt idx="0">
                  <c:v>0.71</c:v>
                </c:pt>
                <c:pt idx="1">
                  <c:v>0.4</c:v>
                </c:pt>
                <c:pt idx="2">
                  <c:v>0.36</c:v>
                </c:pt>
              </c:numCache>
            </c:numRef>
          </c:val>
          <c:extLst>
            <c:ext xmlns:c16="http://schemas.microsoft.com/office/drawing/2014/chart" uri="{C3380CC4-5D6E-409C-BE32-E72D297353CC}">
              <c16:uniqueId val="{00000006-E663-4D32-8074-AA63CCFE66C6}"/>
            </c:ext>
          </c:extLst>
        </c:ser>
        <c:dLbls>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lang="en-US" sz="3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lang="en-US"/>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5" kern="1200"/>
  </cs:axisTitle>
  <cs:categoryAxis>
    <cs:lnRef idx="0"/>
    <cs:fillRef idx="0"/>
    <cs:effectRef idx="0"/>
    <cs:fontRef idx="minor">
      <a:schemeClr val="tx1">
        <a:lumMod val="65000"/>
        <a:lumOff val="35000"/>
      </a:schemeClr>
    </cs:fontRef>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lt1"/>
    </cs:fontRef>
    <cs:defRPr sz="1195"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684860" y="7183123"/>
            <a:ext cx="30428406" cy="15280640"/>
          </a:xfrm>
        </p:spPr>
        <p:txBody>
          <a:bodyPr anchor="b"/>
          <a:lstStyle>
            <a:lvl1pPr algn="ctr">
              <a:defRPr sz="23490"/>
            </a:lvl1pPr>
          </a:lstStyle>
          <a:p>
            <a:r>
              <a:rPr lang="en-US"/>
              <a:t>Click to edit Master title style</a:t>
            </a:r>
            <a:endParaRPr lang="en-US" dirty="0"/>
          </a:p>
        </p:txBody>
      </p:sp>
      <p:sp>
        <p:nvSpPr>
          <p:cNvPr id="3" name="Subtitle 2"/>
          <p:cNvSpPr>
            <a:spLocks noGrp="1"/>
          </p:cNvSpPr>
          <p:nvPr>
            <p:ph type="subTitle" idx="1"/>
          </p:nvPr>
        </p:nvSpPr>
        <p:spPr>
          <a:xfrm>
            <a:off x="4474766" y="23053043"/>
            <a:ext cx="26848594" cy="10596877"/>
          </a:xfrm>
        </p:spPr>
        <p:txBody>
          <a:bodyPr/>
          <a:lstStyle>
            <a:lvl1pPr marL="0" indent="0" algn="ctr">
              <a:buNone/>
              <a:defRPr sz="9395"/>
            </a:lvl1pPr>
            <a:lvl2pPr marL="1790065" indent="0" algn="ctr">
              <a:buNone/>
              <a:defRPr sz="7830"/>
            </a:lvl2pPr>
            <a:lvl3pPr marL="3579495" indent="0" algn="ctr">
              <a:buNone/>
              <a:defRPr sz="7045"/>
            </a:lvl3pPr>
            <a:lvl4pPr marL="5369560" indent="0" algn="ctr">
              <a:buNone/>
              <a:defRPr sz="6265"/>
            </a:lvl4pPr>
            <a:lvl5pPr marL="7159625" indent="0" algn="ctr">
              <a:buNone/>
              <a:defRPr sz="6265"/>
            </a:lvl5pPr>
            <a:lvl6pPr marL="8949690" indent="0" algn="ctr">
              <a:buNone/>
              <a:defRPr sz="6265"/>
            </a:lvl6pPr>
            <a:lvl7pPr marL="10739120" indent="0" algn="ctr">
              <a:buNone/>
              <a:defRPr sz="6265"/>
            </a:lvl7pPr>
            <a:lvl8pPr marL="12529185" indent="0" algn="ctr">
              <a:buNone/>
              <a:defRPr sz="6265"/>
            </a:lvl8pPr>
            <a:lvl9pPr marL="14319250" indent="0" algn="ctr">
              <a:buNone/>
              <a:defRPr sz="6265"/>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DC077D8-A7B3-4B43-9FE2-2AC2AC17A52F}"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9BF3BEE-0410-45E7-83E8-145850B2A736}"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DC077D8-A7B3-4B43-9FE2-2AC2AC17A52F}"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9BF3BEE-0410-45E7-83E8-145850B2A736}"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5618035" y="2336800"/>
            <a:ext cx="7718971" cy="3719576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461123" y="2336800"/>
            <a:ext cx="22709436" cy="37195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DC077D8-A7B3-4B43-9FE2-2AC2AC17A52F}"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9BF3BEE-0410-45E7-83E8-145850B2A736}"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DC077D8-A7B3-4B43-9FE2-2AC2AC17A52F}"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9BF3BEE-0410-45E7-83E8-145850B2A736}"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42478" y="10942333"/>
            <a:ext cx="30875883" cy="18257517"/>
          </a:xfrm>
        </p:spPr>
        <p:txBody>
          <a:bodyPr anchor="b"/>
          <a:lstStyle>
            <a:lvl1pPr>
              <a:defRPr sz="23490"/>
            </a:lvl1pPr>
          </a:lstStyle>
          <a:p>
            <a:r>
              <a:rPr lang="en-US"/>
              <a:t>Click to edit Master title style</a:t>
            </a:r>
            <a:endParaRPr lang="en-US" dirty="0"/>
          </a:p>
        </p:txBody>
      </p:sp>
      <p:sp>
        <p:nvSpPr>
          <p:cNvPr id="3" name="Text Placeholder 2"/>
          <p:cNvSpPr>
            <a:spLocks noGrp="1"/>
          </p:cNvSpPr>
          <p:nvPr>
            <p:ph type="body" idx="1"/>
          </p:nvPr>
        </p:nvSpPr>
        <p:spPr>
          <a:xfrm>
            <a:off x="2442478" y="29372573"/>
            <a:ext cx="30875883" cy="9601197"/>
          </a:xfrm>
        </p:spPr>
        <p:txBody>
          <a:bodyPr/>
          <a:lstStyle>
            <a:lvl1pPr marL="0" indent="0">
              <a:buNone/>
              <a:defRPr sz="9395">
                <a:solidFill>
                  <a:schemeClr val="tx1"/>
                </a:solidFill>
              </a:defRPr>
            </a:lvl1pPr>
            <a:lvl2pPr marL="1790065" indent="0">
              <a:buNone/>
              <a:defRPr sz="7830">
                <a:solidFill>
                  <a:schemeClr val="tx1">
                    <a:tint val="75000"/>
                  </a:schemeClr>
                </a:solidFill>
              </a:defRPr>
            </a:lvl2pPr>
            <a:lvl3pPr marL="3579495" indent="0">
              <a:buNone/>
              <a:defRPr sz="7045">
                <a:solidFill>
                  <a:schemeClr val="tx1">
                    <a:tint val="75000"/>
                  </a:schemeClr>
                </a:solidFill>
              </a:defRPr>
            </a:lvl3pPr>
            <a:lvl4pPr marL="5369560" indent="0">
              <a:buNone/>
              <a:defRPr sz="6265">
                <a:solidFill>
                  <a:schemeClr val="tx1">
                    <a:tint val="75000"/>
                  </a:schemeClr>
                </a:solidFill>
              </a:defRPr>
            </a:lvl4pPr>
            <a:lvl5pPr marL="7159625" indent="0">
              <a:buNone/>
              <a:defRPr sz="6265">
                <a:solidFill>
                  <a:schemeClr val="tx1">
                    <a:tint val="75000"/>
                  </a:schemeClr>
                </a:solidFill>
              </a:defRPr>
            </a:lvl5pPr>
            <a:lvl6pPr marL="8949690" indent="0">
              <a:buNone/>
              <a:defRPr sz="6265">
                <a:solidFill>
                  <a:schemeClr val="tx1">
                    <a:tint val="75000"/>
                  </a:schemeClr>
                </a:solidFill>
              </a:defRPr>
            </a:lvl6pPr>
            <a:lvl7pPr marL="10739120" indent="0">
              <a:buNone/>
              <a:defRPr sz="6265">
                <a:solidFill>
                  <a:schemeClr val="tx1">
                    <a:tint val="75000"/>
                  </a:schemeClr>
                </a:solidFill>
              </a:defRPr>
            </a:lvl7pPr>
            <a:lvl8pPr marL="12529185" indent="0">
              <a:buNone/>
              <a:defRPr sz="6265">
                <a:solidFill>
                  <a:schemeClr val="tx1">
                    <a:tint val="75000"/>
                  </a:schemeClr>
                </a:solidFill>
              </a:defRPr>
            </a:lvl8pPr>
            <a:lvl9pPr marL="14319250" indent="0">
              <a:buNone/>
              <a:defRPr sz="6265">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C077D8-A7B3-4B43-9FE2-2AC2AC17A52F}" type="datetimeFigureOut">
              <a:rPr lang="en-IN" smtClean="0"/>
              <a:t>11-06-2022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E9BF3BEE-0410-45E7-83E8-145850B2A736}" type="slidenum">
              <a:rPr lang="en-IN" smtClean="0"/>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461121" y="11684000"/>
            <a:ext cx="15214203"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8122801" y="11684000"/>
            <a:ext cx="15214203"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DC077D8-A7B3-4B43-9FE2-2AC2AC17A52F}" type="datetimeFigureOut">
              <a:rPr lang="en-IN" smtClean="0"/>
              <a:t>11-06-2022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9BF3BEE-0410-45E7-83E8-145850B2A736}"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65784" y="2336810"/>
            <a:ext cx="30875883" cy="84836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2465788" y="10759443"/>
            <a:ext cx="15144282" cy="5273037"/>
          </a:xfrm>
        </p:spPr>
        <p:txBody>
          <a:bodyPr anchor="b"/>
          <a:lstStyle>
            <a:lvl1pPr marL="0" indent="0">
              <a:buNone/>
              <a:defRPr sz="9395" b="1"/>
            </a:lvl1pPr>
            <a:lvl2pPr marL="1790065" indent="0">
              <a:buNone/>
              <a:defRPr sz="7830" b="1"/>
            </a:lvl2pPr>
            <a:lvl3pPr marL="3579495" indent="0">
              <a:buNone/>
              <a:defRPr sz="7045" b="1"/>
            </a:lvl3pPr>
            <a:lvl4pPr marL="5369560" indent="0">
              <a:buNone/>
              <a:defRPr sz="6265" b="1"/>
            </a:lvl4pPr>
            <a:lvl5pPr marL="7159625" indent="0">
              <a:buNone/>
              <a:defRPr sz="6265" b="1"/>
            </a:lvl5pPr>
            <a:lvl6pPr marL="8949690" indent="0">
              <a:buNone/>
              <a:defRPr sz="6265" b="1"/>
            </a:lvl6pPr>
            <a:lvl7pPr marL="10739120" indent="0">
              <a:buNone/>
              <a:defRPr sz="6265" b="1"/>
            </a:lvl7pPr>
            <a:lvl8pPr marL="12529185" indent="0">
              <a:buNone/>
              <a:defRPr sz="6265" b="1"/>
            </a:lvl8pPr>
            <a:lvl9pPr marL="14319250" indent="0">
              <a:buNone/>
              <a:defRPr sz="6265" b="1"/>
            </a:lvl9pPr>
          </a:lstStyle>
          <a:p>
            <a:pPr lvl="0"/>
            <a:r>
              <a:rPr lang="en-US"/>
              <a:t>Click to edit Master text styles</a:t>
            </a:r>
          </a:p>
        </p:txBody>
      </p:sp>
      <p:sp>
        <p:nvSpPr>
          <p:cNvPr id="4" name="Content Placeholder 3"/>
          <p:cNvSpPr>
            <a:spLocks noGrp="1"/>
          </p:cNvSpPr>
          <p:nvPr>
            <p:ph sz="half" idx="2"/>
          </p:nvPr>
        </p:nvSpPr>
        <p:spPr>
          <a:xfrm>
            <a:off x="2465788" y="16032480"/>
            <a:ext cx="15144282"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8122803" y="10759443"/>
            <a:ext cx="15218866" cy="5273037"/>
          </a:xfrm>
        </p:spPr>
        <p:txBody>
          <a:bodyPr anchor="b"/>
          <a:lstStyle>
            <a:lvl1pPr marL="0" indent="0">
              <a:buNone/>
              <a:defRPr sz="9395" b="1"/>
            </a:lvl1pPr>
            <a:lvl2pPr marL="1790065" indent="0">
              <a:buNone/>
              <a:defRPr sz="7830" b="1"/>
            </a:lvl2pPr>
            <a:lvl3pPr marL="3579495" indent="0">
              <a:buNone/>
              <a:defRPr sz="7045" b="1"/>
            </a:lvl3pPr>
            <a:lvl4pPr marL="5369560" indent="0">
              <a:buNone/>
              <a:defRPr sz="6265" b="1"/>
            </a:lvl4pPr>
            <a:lvl5pPr marL="7159625" indent="0">
              <a:buNone/>
              <a:defRPr sz="6265" b="1"/>
            </a:lvl5pPr>
            <a:lvl6pPr marL="8949690" indent="0">
              <a:buNone/>
              <a:defRPr sz="6265" b="1"/>
            </a:lvl6pPr>
            <a:lvl7pPr marL="10739120" indent="0">
              <a:buNone/>
              <a:defRPr sz="6265" b="1"/>
            </a:lvl7pPr>
            <a:lvl8pPr marL="12529185" indent="0">
              <a:buNone/>
              <a:defRPr sz="6265" b="1"/>
            </a:lvl8pPr>
            <a:lvl9pPr marL="14319250" indent="0">
              <a:buNone/>
              <a:defRPr sz="6265" b="1"/>
            </a:lvl9pPr>
          </a:lstStyle>
          <a:p>
            <a:pPr lvl="0"/>
            <a:r>
              <a:rPr lang="en-US"/>
              <a:t>Click to edit Master text styles</a:t>
            </a:r>
          </a:p>
        </p:txBody>
      </p:sp>
      <p:sp>
        <p:nvSpPr>
          <p:cNvPr id="6" name="Content Placeholder 5"/>
          <p:cNvSpPr>
            <a:spLocks noGrp="1"/>
          </p:cNvSpPr>
          <p:nvPr>
            <p:ph sz="quarter" idx="4"/>
          </p:nvPr>
        </p:nvSpPr>
        <p:spPr>
          <a:xfrm>
            <a:off x="18122803" y="16032480"/>
            <a:ext cx="15218866"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DC077D8-A7B3-4B43-9FE2-2AC2AC17A52F}" type="datetimeFigureOut">
              <a:rPr lang="en-IN" smtClean="0"/>
              <a:t>11-06-2022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E9BF3BEE-0410-45E7-83E8-145850B2A736}"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DC077D8-A7B3-4B43-9FE2-2AC2AC17A52F}" type="datetimeFigureOut">
              <a:rPr lang="en-IN" smtClean="0"/>
              <a:t>11-06-2022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E9BF3BEE-0410-45E7-83E8-145850B2A736}"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C077D8-A7B3-4B43-9FE2-2AC2AC17A52F}" type="datetimeFigureOut">
              <a:rPr lang="en-IN" smtClean="0"/>
              <a:t>11-06-2022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E9BF3BEE-0410-45E7-83E8-145850B2A736}"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65784" y="2926080"/>
            <a:ext cx="11545827" cy="10241280"/>
          </a:xfrm>
        </p:spPr>
        <p:txBody>
          <a:bodyPr anchor="b"/>
          <a:lstStyle>
            <a:lvl1pPr>
              <a:defRPr sz="12530"/>
            </a:lvl1pPr>
          </a:lstStyle>
          <a:p>
            <a:r>
              <a:rPr lang="en-US"/>
              <a:t>Click to edit Master title style</a:t>
            </a:r>
            <a:endParaRPr lang="en-US" dirty="0"/>
          </a:p>
        </p:txBody>
      </p:sp>
      <p:sp>
        <p:nvSpPr>
          <p:cNvPr id="3" name="Content Placeholder 2"/>
          <p:cNvSpPr>
            <a:spLocks noGrp="1"/>
          </p:cNvSpPr>
          <p:nvPr>
            <p:ph idx="1"/>
          </p:nvPr>
        </p:nvSpPr>
        <p:spPr>
          <a:xfrm>
            <a:off x="15218866" y="6319530"/>
            <a:ext cx="18122801" cy="31191200"/>
          </a:xfrm>
        </p:spPr>
        <p:txBody>
          <a:bodyPr/>
          <a:lstStyle>
            <a:lvl1pPr>
              <a:defRPr sz="12530"/>
            </a:lvl1pPr>
            <a:lvl2pPr>
              <a:defRPr sz="10960"/>
            </a:lvl2pPr>
            <a:lvl3pPr>
              <a:defRPr sz="9395"/>
            </a:lvl3pPr>
            <a:lvl4pPr>
              <a:defRPr sz="7830"/>
            </a:lvl4pPr>
            <a:lvl5pPr>
              <a:defRPr sz="7830"/>
            </a:lvl5pPr>
            <a:lvl6pPr>
              <a:defRPr sz="7830"/>
            </a:lvl6pPr>
            <a:lvl7pPr>
              <a:defRPr sz="7830"/>
            </a:lvl7pPr>
            <a:lvl8pPr>
              <a:defRPr sz="7830"/>
            </a:lvl8pPr>
            <a:lvl9pPr>
              <a:defRPr sz="78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465784" y="13167360"/>
            <a:ext cx="11545827" cy="24394163"/>
          </a:xfrm>
        </p:spPr>
        <p:txBody>
          <a:bodyPr/>
          <a:lstStyle>
            <a:lvl1pPr marL="0" indent="0">
              <a:buNone/>
              <a:defRPr sz="6265"/>
            </a:lvl1pPr>
            <a:lvl2pPr marL="1790065" indent="0">
              <a:buNone/>
              <a:defRPr sz="5480"/>
            </a:lvl2pPr>
            <a:lvl3pPr marL="3579495" indent="0">
              <a:buNone/>
              <a:defRPr sz="4700"/>
            </a:lvl3pPr>
            <a:lvl4pPr marL="5369560" indent="0">
              <a:buNone/>
              <a:defRPr sz="3915"/>
            </a:lvl4pPr>
            <a:lvl5pPr marL="7159625" indent="0">
              <a:buNone/>
              <a:defRPr sz="3915"/>
            </a:lvl5pPr>
            <a:lvl6pPr marL="8949690" indent="0">
              <a:buNone/>
              <a:defRPr sz="3915"/>
            </a:lvl6pPr>
            <a:lvl7pPr marL="10739120" indent="0">
              <a:buNone/>
              <a:defRPr sz="3915"/>
            </a:lvl7pPr>
            <a:lvl8pPr marL="12529185" indent="0">
              <a:buNone/>
              <a:defRPr sz="3915"/>
            </a:lvl8pPr>
            <a:lvl9pPr marL="14319250" indent="0">
              <a:buNone/>
              <a:defRPr sz="3915"/>
            </a:lvl9pPr>
          </a:lstStyle>
          <a:p>
            <a:pPr lvl="0"/>
            <a:r>
              <a:rPr lang="en-US"/>
              <a:t>Click to edit Master text styles</a:t>
            </a:r>
          </a:p>
        </p:txBody>
      </p:sp>
      <p:sp>
        <p:nvSpPr>
          <p:cNvPr id="5" name="Date Placeholder 4"/>
          <p:cNvSpPr>
            <a:spLocks noGrp="1"/>
          </p:cNvSpPr>
          <p:nvPr>
            <p:ph type="dt" sz="half" idx="10"/>
          </p:nvPr>
        </p:nvSpPr>
        <p:spPr/>
        <p:txBody>
          <a:bodyPr/>
          <a:lstStyle/>
          <a:p>
            <a:fld id="{FDC077D8-A7B3-4B43-9FE2-2AC2AC17A52F}" type="datetimeFigureOut">
              <a:rPr lang="en-IN" smtClean="0"/>
              <a:t>11-06-2022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9BF3BEE-0410-45E7-83E8-145850B2A736}"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65784" y="2926080"/>
            <a:ext cx="11545827" cy="10241280"/>
          </a:xfrm>
        </p:spPr>
        <p:txBody>
          <a:bodyPr anchor="b"/>
          <a:lstStyle>
            <a:lvl1pPr>
              <a:defRPr sz="12530"/>
            </a:lvl1pPr>
          </a:lstStyle>
          <a:p>
            <a:r>
              <a:rPr lang="en-US"/>
              <a:t>Click to edit Master title style</a:t>
            </a:r>
            <a:endParaRPr lang="en-US" dirty="0"/>
          </a:p>
        </p:txBody>
      </p:sp>
      <p:sp>
        <p:nvSpPr>
          <p:cNvPr id="3" name="Picture Placeholder 2"/>
          <p:cNvSpPr>
            <a:spLocks noGrp="1" noChangeAspect="1"/>
          </p:cNvSpPr>
          <p:nvPr>
            <p:ph type="pic" idx="1"/>
          </p:nvPr>
        </p:nvSpPr>
        <p:spPr>
          <a:xfrm>
            <a:off x="15218866" y="6319530"/>
            <a:ext cx="18122801" cy="31191200"/>
          </a:xfrm>
        </p:spPr>
        <p:txBody>
          <a:bodyPr anchor="t"/>
          <a:lstStyle>
            <a:lvl1pPr marL="0" indent="0">
              <a:buNone/>
              <a:defRPr sz="12530"/>
            </a:lvl1pPr>
            <a:lvl2pPr marL="1790065" indent="0">
              <a:buNone/>
              <a:defRPr sz="10960"/>
            </a:lvl2pPr>
            <a:lvl3pPr marL="3579495" indent="0">
              <a:buNone/>
              <a:defRPr sz="9395"/>
            </a:lvl3pPr>
            <a:lvl4pPr marL="5369560" indent="0">
              <a:buNone/>
              <a:defRPr sz="7830"/>
            </a:lvl4pPr>
            <a:lvl5pPr marL="7159625" indent="0">
              <a:buNone/>
              <a:defRPr sz="7830"/>
            </a:lvl5pPr>
            <a:lvl6pPr marL="8949690" indent="0">
              <a:buNone/>
              <a:defRPr sz="7830"/>
            </a:lvl6pPr>
            <a:lvl7pPr marL="10739120" indent="0">
              <a:buNone/>
              <a:defRPr sz="7830"/>
            </a:lvl7pPr>
            <a:lvl8pPr marL="12529185" indent="0">
              <a:buNone/>
              <a:defRPr sz="7830"/>
            </a:lvl8pPr>
            <a:lvl9pPr marL="14319250" indent="0">
              <a:buNone/>
              <a:defRPr sz="7830"/>
            </a:lvl9pPr>
          </a:lstStyle>
          <a:p>
            <a:r>
              <a:rPr lang="en-US"/>
              <a:t>Click icon to add picture</a:t>
            </a:r>
            <a:endParaRPr lang="en-US" dirty="0"/>
          </a:p>
        </p:txBody>
      </p:sp>
      <p:sp>
        <p:nvSpPr>
          <p:cNvPr id="4" name="Text Placeholder 3"/>
          <p:cNvSpPr>
            <a:spLocks noGrp="1"/>
          </p:cNvSpPr>
          <p:nvPr>
            <p:ph type="body" sz="half" idx="2"/>
          </p:nvPr>
        </p:nvSpPr>
        <p:spPr>
          <a:xfrm>
            <a:off x="2465784" y="13167360"/>
            <a:ext cx="11545827" cy="24394163"/>
          </a:xfrm>
        </p:spPr>
        <p:txBody>
          <a:bodyPr/>
          <a:lstStyle>
            <a:lvl1pPr marL="0" indent="0">
              <a:buNone/>
              <a:defRPr sz="6265"/>
            </a:lvl1pPr>
            <a:lvl2pPr marL="1790065" indent="0">
              <a:buNone/>
              <a:defRPr sz="5480"/>
            </a:lvl2pPr>
            <a:lvl3pPr marL="3579495" indent="0">
              <a:buNone/>
              <a:defRPr sz="4700"/>
            </a:lvl3pPr>
            <a:lvl4pPr marL="5369560" indent="0">
              <a:buNone/>
              <a:defRPr sz="3915"/>
            </a:lvl4pPr>
            <a:lvl5pPr marL="7159625" indent="0">
              <a:buNone/>
              <a:defRPr sz="3915"/>
            </a:lvl5pPr>
            <a:lvl6pPr marL="8949690" indent="0">
              <a:buNone/>
              <a:defRPr sz="3915"/>
            </a:lvl6pPr>
            <a:lvl7pPr marL="10739120" indent="0">
              <a:buNone/>
              <a:defRPr sz="3915"/>
            </a:lvl7pPr>
            <a:lvl8pPr marL="12529185" indent="0">
              <a:buNone/>
              <a:defRPr sz="3915"/>
            </a:lvl8pPr>
            <a:lvl9pPr marL="14319250" indent="0">
              <a:buNone/>
              <a:defRPr sz="3915"/>
            </a:lvl9pPr>
          </a:lstStyle>
          <a:p>
            <a:pPr lvl="0"/>
            <a:r>
              <a:rPr lang="en-US"/>
              <a:t>Click to edit Master text styles</a:t>
            </a:r>
          </a:p>
        </p:txBody>
      </p:sp>
      <p:sp>
        <p:nvSpPr>
          <p:cNvPr id="5" name="Date Placeholder 4"/>
          <p:cNvSpPr>
            <a:spLocks noGrp="1"/>
          </p:cNvSpPr>
          <p:nvPr>
            <p:ph type="dt" sz="half" idx="10"/>
          </p:nvPr>
        </p:nvSpPr>
        <p:spPr/>
        <p:txBody>
          <a:bodyPr/>
          <a:lstStyle/>
          <a:p>
            <a:fld id="{FDC077D8-A7B3-4B43-9FE2-2AC2AC17A52F}" type="datetimeFigureOut">
              <a:rPr lang="en-IN" smtClean="0"/>
              <a:t>11-06-2022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E9BF3BEE-0410-45E7-83E8-145850B2A736}" type="slidenum">
              <a:rPr lang="en-IN" smtClean="0"/>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61121" y="2336810"/>
            <a:ext cx="30875883" cy="848360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61121" y="11684000"/>
            <a:ext cx="30875883" cy="27848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461121" y="40680650"/>
            <a:ext cx="8054578" cy="2336800"/>
          </a:xfrm>
          <a:prstGeom prst="rect">
            <a:avLst/>
          </a:prstGeom>
        </p:spPr>
        <p:txBody>
          <a:bodyPr vert="horz" lIns="91440" tIns="45720" rIns="91440" bIns="45720" rtlCol="0" anchor="ctr"/>
          <a:lstStyle>
            <a:lvl1pPr algn="l">
              <a:defRPr sz="4700">
                <a:solidFill>
                  <a:schemeClr val="tx1">
                    <a:tint val="75000"/>
                  </a:schemeClr>
                </a:solidFill>
              </a:defRPr>
            </a:lvl1pPr>
          </a:lstStyle>
          <a:p>
            <a:fld id="{FDC077D8-A7B3-4B43-9FE2-2AC2AC17A52F}" type="datetimeFigureOut">
              <a:rPr lang="en-IN" smtClean="0"/>
              <a:t>11-06-2022</a:t>
            </a:fld>
            <a:endParaRPr lang="en-IN"/>
          </a:p>
        </p:txBody>
      </p:sp>
      <p:sp>
        <p:nvSpPr>
          <p:cNvPr id="5" name="Footer Placeholder 4"/>
          <p:cNvSpPr>
            <a:spLocks noGrp="1"/>
          </p:cNvSpPr>
          <p:nvPr>
            <p:ph type="ftr" sz="quarter" idx="3"/>
          </p:nvPr>
        </p:nvSpPr>
        <p:spPr>
          <a:xfrm>
            <a:off x="11858129" y="40680650"/>
            <a:ext cx="12081867" cy="2336800"/>
          </a:xfrm>
          <a:prstGeom prst="rect">
            <a:avLst/>
          </a:prstGeom>
        </p:spPr>
        <p:txBody>
          <a:bodyPr vert="horz" lIns="91440" tIns="45720" rIns="91440" bIns="45720" rtlCol="0" anchor="ctr"/>
          <a:lstStyle>
            <a:lvl1pPr algn="ctr">
              <a:defRPr sz="47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25282426" y="40680650"/>
            <a:ext cx="8054578" cy="2336800"/>
          </a:xfrm>
          <a:prstGeom prst="rect">
            <a:avLst/>
          </a:prstGeom>
        </p:spPr>
        <p:txBody>
          <a:bodyPr vert="horz" lIns="91440" tIns="45720" rIns="91440" bIns="45720" rtlCol="0" anchor="ctr"/>
          <a:lstStyle>
            <a:lvl1pPr algn="r">
              <a:defRPr sz="4700">
                <a:solidFill>
                  <a:schemeClr val="tx1">
                    <a:tint val="75000"/>
                  </a:schemeClr>
                </a:solidFill>
              </a:defRPr>
            </a:lvl1pPr>
          </a:lstStyle>
          <a:p>
            <a:fld id="{E9BF3BEE-0410-45E7-83E8-145850B2A736}"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3579495" rtl="0" eaLnBrk="1" latinLnBrk="0" hangingPunct="1">
        <a:lnSpc>
          <a:spcPct val="90000"/>
        </a:lnSpc>
        <a:spcBef>
          <a:spcPct val="0"/>
        </a:spcBef>
        <a:buNone/>
        <a:defRPr sz="17225" kern="1200">
          <a:solidFill>
            <a:schemeClr val="tx1"/>
          </a:solidFill>
          <a:latin typeface="+mj-lt"/>
          <a:ea typeface="+mj-ea"/>
          <a:cs typeface="+mj-cs"/>
        </a:defRPr>
      </a:lvl1pPr>
    </p:titleStyle>
    <p:bodyStyle>
      <a:lvl1pPr marL="894715" indent="-894715" algn="l" defTabSz="3579495" rtl="0" eaLnBrk="1" latinLnBrk="0" hangingPunct="1">
        <a:lnSpc>
          <a:spcPct val="90000"/>
        </a:lnSpc>
        <a:spcBef>
          <a:spcPts val="3915"/>
        </a:spcBef>
        <a:buFont typeface="Arial" panose="020B0604020202020204" pitchFamily="34" charset="0"/>
        <a:buChar char="•"/>
        <a:defRPr sz="10960" kern="1200">
          <a:solidFill>
            <a:schemeClr val="tx1"/>
          </a:solidFill>
          <a:latin typeface="+mn-lt"/>
          <a:ea typeface="+mn-ea"/>
          <a:cs typeface="+mn-cs"/>
        </a:defRPr>
      </a:lvl1pPr>
      <a:lvl2pPr marL="2684780" indent="-894715" algn="l" defTabSz="3579495" rtl="0" eaLnBrk="1" latinLnBrk="0" hangingPunct="1">
        <a:lnSpc>
          <a:spcPct val="90000"/>
        </a:lnSpc>
        <a:spcBef>
          <a:spcPts val="1955"/>
        </a:spcBef>
        <a:buFont typeface="Arial" panose="020B0604020202020204" pitchFamily="34" charset="0"/>
        <a:buChar char="•"/>
        <a:defRPr sz="9395" kern="1200">
          <a:solidFill>
            <a:schemeClr val="tx1"/>
          </a:solidFill>
          <a:latin typeface="+mn-lt"/>
          <a:ea typeface="+mn-ea"/>
          <a:cs typeface="+mn-cs"/>
        </a:defRPr>
      </a:lvl2pPr>
      <a:lvl3pPr marL="4474845" indent="-894715" algn="l" defTabSz="3579495" rtl="0" eaLnBrk="1" latinLnBrk="0" hangingPunct="1">
        <a:lnSpc>
          <a:spcPct val="90000"/>
        </a:lnSpc>
        <a:spcBef>
          <a:spcPts val="1955"/>
        </a:spcBef>
        <a:buFont typeface="Arial" panose="020B0604020202020204" pitchFamily="34" charset="0"/>
        <a:buChar char="•"/>
        <a:defRPr sz="7830" kern="1200">
          <a:solidFill>
            <a:schemeClr val="tx1"/>
          </a:solidFill>
          <a:latin typeface="+mn-lt"/>
          <a:ea typeface="+mn-ea"/>
          <a:cs typeface="+mn-cs"/>
        </a:defRPr>
      </a:lvl3pPr>
      <a:lvl4pPr marL="6264910" indent="-894715" algn="l" defTabSz="3579495" rtl="0" eaLnBrk="1" latinLnBrk="0" hangingPunct="1">
        <a:lnSpc>
          <a:spcPct val="90000"/>
        </a:lnSpc>
        <a:spcBef>
          <a:spcPts val="1955"/>
        </a:spcBef>
        <a:buFont typeface="Arial" panose="020B0604020202020204" pitchFamily="34" charset="0"/>
        <a:buChar char="•"/>
        <a:defRPr sz="7045" kern="1200">
          <a:solidFill>
            <a:schemeClr val="tx1"/>
          </a:solidFill>
          <a:latin typeface="+mn-lt"/>
          <a:ea typeface="+mn-ea"/>
          <a:cs typeface="+mn-cs"/>
        </a:defRPr>
      </a:lvl4pPr>
      <a:lvl5pPr marL="8054340" indent="-894715" algn="l" defTabSz="3579495" rtl="0" eaLnBrk="1" latinLnBrk="0" hangingPunct="1">
        <a:lnSpc>
          <a:spcPct val="90000"/>
        </a:lnSpc>
        <a:spcBef>
          <a:spcPts val="1955"/>
        </a:spcBef>
        <a:buFont typeface="Arial" panose="020B0604020202020204" pitchFamily="34" charset="0"/>
        <a:buChar char="•"/>
        <a:defRPr sz="7045" kern="1200">
          <a:solidFill>
            <a:schemeClr val="tx1"/>
          </a:solidFill>
          <a:latin typeface="+mn-lt"/>
          <a:ea typeface="+mn-ea"/>
          <a:cs typeface="+mn-cs"/>
        </a:defRPr>
      </a:lvl5pPr>
      <a:lvl6pPr marL="9844405" indent="-894715" algn="l" defTabSz="3579495" rtl="0" eaLnBrk="1" latinLnBrk="0" hangingPunct="1">
        <a:lnSpc>
          <a:spcPct val="90000"/>
        </a:lnSpc>
        <a:spcBef>
          <a:spcPts val="1955"/>
        </a:spcBef>
        <a:buFont typeface="Arial" panose="020B0604020202020204" pitchFamily="34" charset="0"/>
        <a:buChar char="•"/>
        <a:defRPr sz="7045" kern="1200">
          <a:solidFill>
            <a:schemeClr val="tx1"/>
          </a:solidFill>
          <a:latin typeface="+mn-lt"/>
          <a:ea typeface="+mn-ea"/>
          <a:cs typeface="+mn-cs"/>
        </a:defRPr>
      </a:lvl6pPr>
      <a:lvl7pPr marL="11634470" indent="-894715" algn="l" defTabSz="3579495" rtl="0" eaLnBrk="1" latinLnBrk="0" hangingPunct="1">
        <a:lnSpc>
          <a:spcPct val="90000"/>
        </a:lnSpc>
        <a:spcBef>
          <a:spcPts val="1955"/>
        </a:spcBef>
        <a:buFont typeface="Arial" panose="020B0604020202020204" pitchFamily="34" charset="0"/>
        <a:buChar char="•"/>
        <a:defRPr sz="7045" kern="1200">
          <a:solidFill>
            <a:schemeClr val="tx1"/>
          </a:solidFill>
          <a:latin typeface="+mn-lt"/>
          <a:ea typeface="+mn-ea"/>
          <a:cs typeface="+mn-cs"/>
        </a:defRPr>
      </a:lvl7pPr>
      <a:lvl8pPr marL="13423900" indent="-894715" algn="l" defTabSz="3579495" rtl="0" eaLnBrk="1" latinLnBrk="0" hangingPunct="1">
        <a:lnSpc>
          <a:spcPct val="90000"/>
        </a:lnSpc>
        <a:spcBef>
          <a:spcPts val="1955"/>
        </a:spcBef>
        <a:buFont typeface="Arial" panose="020B0604020202020204" pitchFamily="34" charset="0"/>
        <a:buChar char="•"/>
        <a:defRPr sz="7045" kern="1200">
          <a:solidFill>
            <a:schemeClr val="tx1"/>
          </a:solidFill>
          <a:latin typeface="+mn-lt"/>
          <a:ea typeface="+mn-ea"/>
          <a:cs typeface="+mn-cs"/>
        </a:defRPr>
      </a:lvl8pPr>
      <a:lvl9pPr marL="15213965" indent="-894715" algn="l" defTabSz="3579495" rtl="0" eaLnBrk="1" latinLnBrk="0" hangingPunct="1">
        <a:lnSpc>
          <a:spcPct val="90000"/>
        </a:lnSpc>
        <a:spcBef>
          <a:spcPts val="1955"/>
        </a:spcBef>
        <a:buFont typeface="Arial" panose="020B0604020202020204" pitchFamily="34" charset="0"/>
        <a:buChar char="•"/>
        <a:defRPr sz="7045" kern="1200">
          <a:solidFill>
            <a:schemeClr val="tx1"/>
          </a:solidFill>
          <a:latin typeface="+mn-lt"/>
          <a:ea typeface="+mn-ea"/>
          <a:cs typeface="+mn-cs"/>
        </a:defRPr>
      </a:lvl9pPr>
    </p:bodyStyle>
    <p:otherStyle>
      <a:defPPr>
        <a:defRPr lang="en-US"/>
      </a:defPPr>
      <a:lvl1pPr marL="0" algn="l" defTabSz="3579495" rtl="0" eaLnBrk="1" latinLnBrk="0" hangingPunct="1">
        <a:defRPr sz="7045" kern="1200">
          <a:solidFill>
            <a:schemeClr val="tx1"/>
          </a:solidFill>
          <a:latin typeface="+mn-lt"/>
          <a:ea typeface="+mn-ea"/>
          <a:cs typeface="+mn-cs"/>
        </a:defRPr>
      </a:lvl1pPr>
      <a:lvl2pPr marL="1790065" algn="l" defTabSz="3579495" rtl="0" eaLnBrk="1" latinLnBrk="0" hangingPunct="1">
        <a:defRPr sz="7045" kern="1200">
          <a:solidFill>
            <a:schemeClr val="tx1"/>
          </a:solidFill>
          <a:latin typeface="+mn-lt"/>
          <a:ea typeface="+mn-ea"/>
          <a:cs typeface="+mn-cs"/>
        </a:defRPr>
      </a:lvl2pPr>
      <a:lvl3pPr marL="3579495" algn="l" defTabSz="3579495" rtl="0" eaLnBrk="1" latinLnBrk="0" hangingPunct="1">
        <a:defRPr sz="7045" kern="1200">
          <a:solidFill>
            <a:schemeClr val="tx1"/>
          </a:solidFill>
          <a:latin typeface="+mn-lt"/>
          <a:ea typeface="+mn-ea"/>
          <a:cs typeface="+mn-cs"/>
        </a:defRPr>
      </a:lvl3pPr>
      <a:lvl4pPr marL="5369560" algn="l" defTabSz="3579495" rtl="0" eaLnBrk="1" latinLnBrk="0" hangingPunct="1">
        <a:defRPr sz="7045" kern="1200">
          <a:solidFill>
            <a:schemeClr val="tx1"/>
          </a:solidFill>
          <a:latin typeface="+mn-lt"/>
          <a:ea typeface="+mn-ea"/>
          <a:cs typeface="+mn-cs"/>
        </a:defRPr>
      </a:lvl4pPr>
      <a:lvl5pPr marL="7159625" algn="l" defTabSz="3579495" rtl="0" eaLnBrk="1" latinLnBrk="0" hangingPunct="1">
        <a:defRPr sz="7045" kern="1200">
          <a:solidFill>
            <a:schemeClr val="tx1"/>
          </a:solidFill>
          <a:latin typeface="+mn-lt"/>
          <a:ea typeface="+mn-ea"/>
          <a:cs typeface="+mn-cs"/>
        </a:defRPr>
      </a:lvl5pPr>
      <a:lvl6pPr marL="8949690" algn="l" defTabSz="3579495" rtl="0" eaLnBrk="1" latinLnBrk="0" hangingPunct="1">
        <a:defRPr sz="7045" kern="1200">
          <a:solidFill>
            <a:schemeClr val="tx1"/>
          </a:solidFill>
          <a:latin typeface="+mn-lt"/>
          <a:ea typeface="+mn-ea"/>
          <a:cs typeface="+mn-cs"/>
        </a:defRPr>
      </a:lvl6pPr>
      <a:lvl7pPr marL="10739120" algn="l" defTabSz="3579495" rtl="0" eaLnBrk="1" latinLnBrk="0" hangingPunct="1">
        <a:defRPr sz="7045" kern="1200">
          <a:solidFill>
            <a:schemeClr val="tx1"/>
          </a:solidFill>
          <a:latin typeface="+mn-lt"/>
          <a:ea typeface="+mn-ea"/>
          <a:cs typeface="+mn-cs"/>
        </a:defRPr>
      </a:lvl7pPr>
      <a:lvl8pPr marL="12529185" algn="l" defTabSz="3579495" rtl="0" eaLnBrk="1" latinLnBrk="0" hangingPunct="1">
        <a:defRPr sz="7045" kern="1200">
          <a:solidFill>
            <a:schemeClr val="tx1"/>
          </a:solidFill>
          <a:latin typeface="+mn-lt"/>
          <a:ea typeface="+mn-ea"/>
          <a:cs typeface="+mn-cs"/>
        </a:defRPr>
      </a:lvl8pPr>
      <a:lvl9pPr marL="14319250" algn="l" defTabSz="3579495" rtl="0" eaLnBrk="1" latinLnBrk="0" hangingPunct="1">
        <a:defRPr sz="704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2.jpeg"/><Relationship Id="rId7"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chart" Target="../charts/chart2.xml"/><Relationship Id="rId5" Type="http://schemas.openxmlformats.org/officeDocument/2006/relationships/chart" Target="../charts/chart1.xml"/><Relationship Id="rId10" Type="http://schemas.openxmlformats.org/officeDocument/2006/relationships/chart" Target="../charts/chart4.xml"/><Relationship Id="rId4" Type="http://schemas.openxmlformats.org/officeDocument/2006/relationships/image" Target="../media/image3.png"/><Relationship Id="rId9"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 y="0"/>
            <a:ext cx="35798125" cy="4384855"/>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US" sz="5385" dirty="0">
                <a:solidFill>
                  <a:schemeClr val="bg1"/>
                </a:solidFill>
                <a:latin typeface="Times New Roman" panose="02020603050405020304" pitchFamily="18" charset="0"/>
                <a:cs typeface="Times New Roman" panose="02020603050405020304" pitchFamily="18" charset="0"/>
              </a:rPr>
              <a:t>PERCEPTION MAPPING OF TARGET AUDIENCE AND </a:t>
            </a:r>
          </a:p>
          <a:p>
            <a:pPr algn="ctr"/>
            <a:r>
              <a:rPr lang="en-US" sz="5385" dirty="0">
                <a:solidFill>
                  <a:schemeClr val="bg1"/>
                </a:solidFill>
                <a:latin typeface="Times New Roman" panose="02020603050405020304" pitchFamily="18" charset="0"/>
                <a:cs typeface="Times New Roman" panose="02020603050405020304" pitchFamily="18" charset="0"/>
              </a:rPr>
              <a:t>EVALUATION OF PRODUCTS FOR LAUNCHING </a:t>
            </a:r>
          </a:p>
          <a:p>
            <a:pPr algn="ctr"/>
            <a:r>
              <a:rPr lang="en-US" sz="5385" dirty="0">
                <a:solidFill>
                  <a:schemeClr val="bg1"/>
                </a:solidFill>
                <a:latin typeface="Times New Roman" panose="02020603050405020304" pitchFamily="18" charset="0"/>
                <a:cs typeface="Times New Roman" panose="02020603050405020304" pitchFamily="18" charset="0"/>
              </a:rPr>
              <a:t>AS PRIVATE LABEL BRANDS FOR CLOUDNINE</a:t>
            </a:r>
          </a:p>
          <a:p>
            <a:pPr algn="ctr"/>
            <a:r>
              <a:rPr lang="en-US" sz="3915" dirty="0">
                <a:solidFill>
                  <a:schemeClr val="bg1"/>
                </a:solidFill>
                <a:latin typeface="Times New Roman" panose="02020603050405020304" pitchFamily="18" charset="0"/>
                <a:cs typeface="Times New Roman" panose="02020603050405020304" pitchFamily="18" charset="0"/>
              </a:rPr>
              <a:t>Presented By : Niyati Talwar MBA PM 13    </a:t>
            </a:r>
          </a:p>
          <a:p>
            <a:pPr algn="ctr"/>
            <a:r>
              <a:rPr lang="en-US" sz="3915" dirty="0">
                <a:solidFill>
                  <a:schemeClr val="bg1"/>
                </a:solidFill>
                <a:latin typeface="Times New Roman" panose="02020603050405020304" pitchFamily="18" charset="0"/>
                <a:cs typeface="Times New Roman" panose="02020603050405020304" pitchFamily="18" charset="0"/>
              </a:rPr>
              <a:t>  Mentor : Mr. </a:t>
            </a:r>
            <a:r>
              <a:rPr lang="en-US" sz="3915" dirty="0" err="1">
                <a:solidFill>
                  <a:schemeClr val="bg1"/>
                </a:solidFill>
                <a:latin typeface="Times New Roman" panose="02020603050405020304" pitchFamily="18" charset="0"/>
                <a:cs typeface="Times New Roman" panose="02020603050405020304" pitchFamily="18" charset="0"/>
              </a:rPr>
              <a:t>Tridip</a:t>
            </a:r>
            <a:r>
              <a:rPr lang="en-US" sz="3915" dirty="0">
                <a:solidFill>
                  <a:schemeClr val="bg1"/>
                </a:solidFill>
                <a:latin typeface="Times New Roman" panose="02020603050405020304" pitchFamily="18" charset="0"/>
                <a:cs typeface="Times New Roman" panose="02020603050405020304" pitchFamily="18" charset="0"/>
              </a:rPr>
              <a:t> </a:t>
            </a:r>
            <a:r>
              <a:rPr lang="en-US" sz="3915" dirty="0" err="1">
                <a:solidFill>
                  <a:schemeClr val="bg1"/>
                </a:solidFill>
                <a:latin typeface="Times New Roman" panose="02020603050405020304" pitchFamily="18" charset="0"/>
                <a:cs typeface="Times New Roman" panose="02020603050405020304" pitchFamily="18" charset="0"/>
              </a:rPr>
              <a:t>Chatterjee,DGM</a:t>
            </a:r>
            <a:r>
              <a:rPr lang="en-US" sz="3915" dirty="0">
                <a:solidFill>
                  <a:schemeClr val="bg1"/>
                </a:solidFill>
                <a:latin typeface="Times New Roman" panose="02020603050405020304" pitchFamily="18" charset="0"/>
                <a:cs typeface="Times New Roman" panose="02020603050405020304" pitchFamily="18" charset="0"/>
              </a:rPr>
              <a:t>-Pharma, C9 Hospital</a:t>
            </a:r>
          </a:p>
          <a:p>
            <a:pPr algn="ctr"/>
            <a:r>
              <a:rPr lang="en-US" sz="3915" dirty="0">
                <a:solidFill>
                  <a:schemeClr val="bg1"/>
                </a:solidFill>
                <a:latin typeface="Times New Roman" panose="02020603050405020304" pitchFamily="18" charset="0"/>
                <a:cs typeface="Times New Roman" panose="02020603050405020304" pitchFamily="18" charset="0"/>
              </a:rPr>
              <a:t>Dr. Sudhinder Singh Chowhan, IIHMR University , Jaipur</a:t>
            </a:r>
          </a:p>
        </p:txBody>
      </p:sp>
      <p:pic>
        <p:nvPicPr>
          <p:cNvPr id="6" name="Picture 5"/>
          <p:cNvPicPr>
            <a:picLocks noChangeAspect="1"/>
          </p:cNvPicPr>
          <p:nvPr/>
        </p:nvPicPr>
        <p:blipFill>
          <a:blip r:embed="rId2"/>
          <a:stretch>
            <a:fillRect/>
          </a:stretch>
        </p:blipFill>
        <p:spPr>
          <a:xfrm>
            <a:off x="392522" y="688229"/>
            <a:ext cx="7429595" cy="2991390"/>
          </a:xfrm>
          <a:prstGeom prst="rect">
            <a:avLst/>
          </a:prstGeom>
          <a:ln>
            <a:noFill/>
          </a:ln>
          <a:effectLst>
            <a:outerShdw blurRad="292100" dist="139700" dir="2700000" algn="tl" rotWithShape="0">
              <a:srgbClr val="333333">
                <a:alpha val="65000"/>
              </a:srgbClr>
            </a:outerShdw>
          </a:effectLst>
        </p:spPr>
      </p:pic>
      <p:pic>
        <p:nvPicPr>
          <p:cNvPr id="7" name="Picture 4" descr="Cloudnine Hospitals - Home | Facebo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76008" y="688229"/>
            <a:ext cx="7429595" cy="2991390"/>
          </a:xfrm>
          <a:prstGeom prst="rect">
            <a:avLst/>
          </a:prstGeom>
          <a:ln>
            <a:solidFill>
              <a:schemeClr val="tx1">
                <a:lumMod val="95000"/>
                <a:lumOff val="5000"/>
              </a:schemeClr>
            </a:solidFill>
          </a:ln>
          <a:effectLst>
            <a:outerShdw blurRad="292100" dist="139700" dir="2700000" algn="tl" rotWithShape="0">
              <a:srgbClr val="333333">
                <a:alpha val="65000"/>
              </a:srgbClr>
            </a:outerShdw>
          </a:effectLst>
        </p:spPr>
        <p:style>
          <a:lnRef idx="2">
            <a:schemeClr val="accent1"/>
          </a:lnRef>
          <a:fillRef idx="1">
            <a:schemeClr val="lt1"/>
          </a:fillRef>
          <a:effectRef idx="0">
            <a:schemeClr val="accent1"/>
          </a:effectRef>
          <a:fontRef idx="minor">
            <a:schemeClr val="dk1"/>
          </a:fontRef>
        </p:style>
      </p:pic>
      <p:sp>
        <p:nvSpPr>
          <p:cNvPr id="8" name="TextBox 7"/>
          <p:cNvSpPr txBox="1"/>
          <p:nvPr/>
        </p:nvSpPr>
        <p:spPr>
          <a:xfrm>
            <a:off x="51715" y="4924882"/>
            <a:ext cx="12168554" cy="5293757"/>
          </a:xfrm>
          <a:prstGeom prst="rect">
            <a:avLst/>
          </a:prstGeom>
          <a:noFill/>
          <a:ln>
            <a:solidFill>
              <a:schemeClr val="accent4"/>
            </a:solidFill>
          </a:ln>
        </p:spPr>
        <p:txBody>
          <a:bodyPr wrap="square" rtlCol="0">
            <a:spAutoFit/>
          </a:bodyPr>
          <a:lstStyle/>
          <a:p>
            <a:pPr marL="285750" indent="-285750">
              <a:buFont typeface="Arial" panose="020B0604020202020204" pitchFamily="34" charset="0"/>
              <a:buChar char="•"/>
            </a:pPr>
            <a:endParaRPr lang="en-IN" sz="1800" dirty="0">
              <a:solidFill>
                <a:srgbClr val="000000"/>
              </a:solidFill>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endParaRPr lang="en-IN" dirty="0">
              <a:solidFill>
                <a:srgbClr val="000000"/>
              </a:solidFill>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endParaRPr lang="en-IN" sz="1800" dirty="0">
              <a:solidFill>
                <a:srgbClr val="000000"/>
              </a:solidFill>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endParaRPr lang="en-I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IN" sz="3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Bengaluru,Karnataka</a:t>
            </a:r>
            <a:r>
              <a:rPr lang="en-IN"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based </a:t>
            </a:r>
            <a:r>
              <a:rPr lang="en-IN" sz="3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Cloudnine</a:t>
            </a:r>
            <a:r>
              <a:rPr lang="en-IN"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Group of Hospitals</a:t>
            </a:r>
            <a:r>
              <a:rPr lang="en-US"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N" sz="3600" dirty="0">
                <a:solidFill>
                  <a:srgbClr val="202122"/>
                </a:solidFill>
                <a:effectLst/>
                <a:latin typeface="Times New Roman" panose="02020603050405020304" pitchFamily="18" charset="0"/>
                <a:ea typeface="Calibri" panose="020F0502020204030204" pitchFamily="34" charset="0"/>
                <a:cs typeface="Times New Roman" panose="02020603050405020304" pitchFamily="18" charset="0"/>
              </a:rPr>
              <a:t>is a chain of maternity, childcare, and fertility hospitals .</a:t>
            </a:r>
          </a:p>
          <a:p>
            <a:pPr marL="285750" indent="-285750">
              <a:buFont typeface="Arial" panose="020B0604020202020204" pitchFamily="34" charset="0"/>
              <a:buChar char="•"/>
            </a:pPr>
            <a:r>
              <a:rPr lang="en-IN" sz="3600" dirty="0">
                <a:solidFill>
                  <a:srgbClr val="202122"/>
                </a:solidFill>
                <a:latin typeface="Times New Roman" panose="02020603050405020304" pitchFamily="18" charset="0"/>
                <a:ea typeface="Calibri" panose="020F0502020204030204" pitchFamily="34" charset="0"/>
                <a:cs typeface="Times New Roman" panose="02020603050405020304" pitchFamily="18" charset="0"/>
              </a:rPr>
              <a:t>F</a:t>
            </a:r>
            <a:r>
              <a:rPr lang="en-IN" sz="3600" dirty="0">
                <a:solidFill>
                  <a:srgbClr val="202122"/>
                </a:solidFill>
                <a:effectLst/>
                <a:latin typeface="Times New Roman" panose="02020603050405020304" pitchFamily="18" charset="0"/>
                <a:ea typeface="Calibri" panose="020F0502020204030204" pitchFamily="34" charset="0"/>
                <a:cs typeface="Times New Roman" panose="02020603050405020304" pitchFamily="18" charset="0"/>
              </a:rPr>
              <a:t>ounded by </a:t>
            </a:r>
            <a:r>
              <a:rPr lang="en-IN" sz="3600" dirty="0">
                <a:latin typeface="Times New Roman" panose="02020603050405020304" pitchFamily="18" charset="0"/>
                <a:ea typeface="Calibri" panose="020F0502020204030204" pitchFamily="34" charset="0"/>
                <a:cs typeface="Times New Roman" panose="02020603050405020304" pitchFamily="18" charset="0"/>
              </a:rPr>
              <a:t>neonatologist</a:t>
            </a:r>
            <a:r>
              <a:rPr lang="en-IN" sz="3600" dirty="0">
                <a:solidFill>
                  <a:srgbClr val="2021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IN" sz="3600" dirty="0" err="1">
                <a:solidFill>
                  <a:srgbClr val="202122"/>
                </a:solidFill>
                <a:effectLst/>
                <a:latin typeface="Times New Roman" panose="02020603050405020304" pitchFamily="18" charset="0"/>
                <a:ea typeface="Calibri" panose="020F0502020204030204" pitchFamily="34" charset="0"/>
                <a:cs typeface="Times New Roman" panose="02020603050405020304" pitchFamily="18" charset="0"/>
              </a:rPr>
              <a:t>Dr.</a:t>
            </a:r>
            <a:r>
              <a:rPr lang="en-IN" sz="3600" dirty="0">
                <a:solidFill>
                  <a:srgbClr val="202122"/>
                </a:solidFill>
                <a:effectLst/>
                <a:latin typeface="Times New Roman" panose="02020603050405020304" pitchFamily="18" charset="0"/>
                <a:ea typeface="Calibri" panose="020F0502020204030204" pitchFamily="34" charset="0"/>
                <a:cs typeface="Times New Roman" panose="02020603050405020304" pitchFamily="18" charset="0"/>
              </a:rPr>
              <a:t> R Kishore Kumar. </a:t>
            </a:r>
          </a:p>
          <a:p>
            <a:pPr marL="285750" indent="-285750">
              <a:buFont typeface="Arial" panose="020B0604020202020204" pitchFamily="34" charset="0"/>
              <a:buChar char="•"/>
            </a:pPr>
            <a:r>
              <a:rPr lang="en-IN" sz="3600" dirty="0">
                <a:solidFill>
                  <a:srgbClr val="202122"/>
                </a:solidFill>
                <a:effectLst/>
                <a:latin typeface="Times New Roman" panose="02020603050405020304" pitchFamily="18" charset="0"/>
                <a:ea typeface="Calibri" panose="020F0502020204030204" pitchFamily="34" charset="0"/>
                <a:cs typeface="Times New Roman" panose="02020603050405020304" pitchFamily="18" charset="0"/>
              </a:rPr>
              <a:t>Seeing crowded, unhygienic government hospitals and poorly run private nursing centres in the country, </a:t>
            </a:r>
            <a:r>
              <a:rPr lang="en-IN" sz="3600" dirty="0" err="1">
                <a:solidFill>
                  <a:srgbClr val="202122"/>
                </a:solidFill>
                <a:effectLst/>
                <a:latin typeface="Times New Roman" panose="02020603050405020304" pitchFamily="18" charset="0"/>
                <a:ea typeface="Calibri" panose="020F0502020204030204" pitchFamily="34" charset="0"/>
                <a:cs typeface="Times New Roman" panose="02020603050405020304" pitchFamily="18" charset="0"/>
              </a:rPr>
              <a:t>Dr.</a:t>
            </a:r>
            <a:r>
              <a:rPr lang="en-IN" sz="3600" dirty="0">
                <a:solidFill>
                  <a:srgbClr val="202122"/>
                </a:solidFill>
                <a:effectLst/>
                <a:latin typeface="Times New Roman" panose="02020603050405020304" pitchFamily="18" charset="0"/>
                <a:ea typeface="Calibri" panose="020F0502020204030204" pitchFamily="34" charset="0"/>
                <a:cs typeface="Times New Roman" panose="02020603050405020304" pitchFamily="18" charset="0"/>
              </a:rPr>
              <a:t> Kumar and his team of three co-founders decided to focus on providing quality </a:t>
            </a:r>
            <a:r>
              <a:rPr lang="en-IN" sz="3600" dirty="0" err="1">
                <a:solidFill>
                  <a:srgbClr val="202122"/>
                </a:solidFill>
                <a:effectLst/>
                <a:latin typeface="Times New Roman" panose="02020603050405020304" pitchFamily="18" charset="0"/>
                <a:ea typeface="Calibri" panose="020F0502020204030204" pitchFamily="34" charset="0"/>
                <a:cs typeface="Times New Roman" panose="02020603050405020304" pitchFamily="18" charset="0"/>
              </a:rPr>
              <a:t>newborn</a:t>
            </a:r>
            <a:r>
              <a:rPr lang="en-IN" sz="3600" dirty="0">
                <a:solidFill>
                  <a:srgbClr val="202122"/>
                </a:solidFill>
                <a:effectLst/>
                <a:latin typeface="Times New Roman" panose="02020603050405020304" pitchFamily="18" charset="0"/>
                <a:ea typeface="Calibri" panose="020F0502020204030204" pitchFamily="34" charset="0"/>
                <a:cs typeface="Times New Roman" panose="02020603050405020304" pitchFamily="18" charset="0"/>
              </a:rPr>
              <a:t> care.</a:t>
            </a:r>
            <a:endParaRPr lang="en-IN" sz="36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89815" y="10598849"/>
            <a:ext cx="12168554" cy="3353435"/>
          </a:xfrm>
          <a:prstGeom prst="rect">
            <a:avLst/>
          </a:prstGeom>
          <a:noFill/>
          <a:ln>
            <a:solidFill>
              <a:schemeClr val="accent4"/>
            </a:solidFill>
          </a:ln>
        </p:spPr>
        <p:txBody>
          <a:bodyPr wrap="square" rtlCol="0">
            <a:spAutoFit/>
          </a:bodyPr>
          <a:lstStyle/>
          <a:p>
            <a:pPr marL="285750" indent="-285750">
              <a:buFont typeface="Arial" panose="020B0604020202020204" pitchFamily="34" charset="0"/>
              <a:buChar char="•"/>
            </a:pPr>
            <a:endParaRPr lang="en-IN" sz="1800" dirty="0">
              <a:solidFill>
                <a:srgbClr val="000000"/>
              </a:solidFill>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endParaRPr lang="en-IN" dirty="0">
              <a:solidFill>
                <a:srgbClr val="000000"/>
              </a:solidFill>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endParaRPr lang="en-IN"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IN" sz="3200" dirty="0">
              <a:latin typeface="Times New Roman" panose="02020603050405020304" pitchFamily="18" charset="0"/>
              <a:ea typeface="Calibri" panose="020F0502020204030204" pitchFamily="34" charset="0"/>
              <a:cs typeface="Times New Roman" panose="02020603050405020304" pitchFamily="18" charset="0"/>
            </a:endParaRPr>
          </a:p>
          <a:p>
            <a:r>
              <a:rPr lang="en-IN" sz="3600" dirty="0">
                <a:effectLst/>
                <a:latin typeface="Times New Roman" panose="02020603050405020304" pitchFamily="18" charset="0"/>
                <a:ea typeface="Calibri" panose="020F0502020204030204" pitchFamily="34" charset="0"/>
                <a:cs typeface="Times New Roman" panose="02020603050405020304" pitchFamily="18" charset="0"/>
              </a:rPr>
              <a:t>To be the kind of leader in the space of women and health that India has not witnessed yet, by providing premier quality healthcare to women and children.</a:t>
            </a:r>
            <a:endParaRPr lang="en-IN" sz="3600" b="1" dirty="0">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IN" sz="1800" dirty="0">
              <a:solidFill>
                <a:srgbClr val="000000"/>
              </a:solidFill>
              <a:effectLst/>
              <a:latin typeface="Calibri" panose="020F0502020204030204" pitchFamily="34" charset="0"/>
              <a:ea typeface="Calibri" panose="020F0502020204030204" pitchFamily="34" charset="0"/>
            </a:endParaRPr>
          </a:p>
        </p:txBody>
      </p:sp>
      <p:sp>
        <p:nvSpPr>
          <p:cNvPr id="11" name="TextBox 10"/>
          <p:cNvSpPr txBox="1"/>
          <p:nvPr/>
        </p:nvSpPr>
        <p:spPr>
          <a:xfrm>
            <a:off x="540295" y="10636369"/>
            <a:ext cx="11142986" cy="83099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IN" sz="4800" dirty="0">
                <a:solidFill>
                  <a:schemeClr val="bg1"/>
                </a:solidFill>
                <a:latin typeface="Times New Roman" panose="02020603050405020304" pitchFamily="18" charset="0"/>
                <a:cs typeface="Times New Roman" panose="02020603050405020304" pitchFamily="18" charset="0"/>
              </a:rPr>
              <a:t>MISSION</a:t>
            </a:r>
          </a:p>
        </p:txBody>
      </p:sp>
      <p:sp>
        <p:nvSpPr>
          <p:cNvPr id="13" name="TextBox 12"/>
          <p:cNvSpPr txBox="1"/>
          <p:nvPr/>
        </p:nvSpPr>
        <p:spPr>
          <a:xfrm>
            <a:off x="502195" y="4946821"/>
            <a:ext cx="11142986" cy="83099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IN" sz="4800" dirty="0">
                <a:solidFill>
                  <a:schemeClr val="bg1"/>
                </a:solidFill>
                <a:latin typeface="Times New Roman" panose="02020603050405020304" pitchFamily="18" charset="0"/>
                <a:cs typeface="Times New Roman" panose="02020603050405020304" pitchFamily="18" charset="0"/>
              </a:rPr>
              <a:t>CLOUDNINE</a:t>
            </a:r>
          </a:p>
        </p:txBody>
      </p:sp>
      <p:sp>
        <p:nvSpPr>
          <p:cNvPr id="16" name="TextBox 15"/>
          <p:cNvSpPr txBox="1"/>
          <p:nvPr/>
        </p:nvSpPr>
        <p:spPr>
          <a:xfrm>
            <a:off x="13615" y="14396899"/>
            <a:ext cx="12168554" cy="2585323"/>
          </a:xfrm>
          <a:prstGeom prst="rect">
            <a:avLst/>
          </a:prstGeom>
          <a:noFill/>
          <a:ln>
            <a:solidFill>
              <a:schemeClr val="accent4"/>
            </a:solidFill>
          </a:ln>
        </p:spPr>
        <p:txBody>
          <a:bodyPr wrap="square" rtlCol="0">
            <a:spAutoFit/>
          </a:bodyPr>
          <a:lstStyle/>
          <a:p>
            <a:pPr marL="285750" indent="-285750">
              <a:buFont typeface="Arial" panose="020B0604020202020204" pitchFamily="34" charset="0"/>
              <a:buChar char="•"/>
            </a:pPr>
            <a:endParaRPr lang="en-IN" sz="1800" dirty="0">
              <a:solidFill>
                <a:srgbClr val="000000"/>
              </a:solidFill>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endParaRPr lang="en-IN" dirty="0">
              <a:solidFill>
                <a:srgbClr val="000000"/>
              </a:solidFill>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endParaRPr lang="en-IN" sz="1800" dirty="0">
              <a:solidFill>
                <a:srgbClr val="000000"/>
              </a:solidFill>
              <a:effectLst/>
              <a:latin typeface="Calibri" panose="020F0502020204030204" pitchFamily="34" charset="0"/>
              <a:ea typeface="Calibri" panose="020F0502020204030204" pitchFamily="34" charset="0"/>
            </a:endParaRPr>
          </a:p>
          <a:p>
            <a:r>
              <a:rPr lang="en-IN" sz="3600" dirty="0">
                <a:effectLst/>
                <a:latin typeface="Times New Roman" panose="02020603050405020304" pitchFamily="18" charset="0"/>
                <a:ea typeface="Calibri" panose="020F0502020204030204" pitchFamily="34" charset="0"/>
                <a:cs typeface="Times New Roman" panose="02020603050405020304" pitchFamily="18" charset="0"/>
              </a:rPr>
              <a:t>Our aim is the pursuit of excellence in providing the best maternal and neonatal care by setting higher standards for ourselves and striving constantly to achieve them.</a:t>
            </a:r>
            <a:r>
              <a:rPr lang="en-IN" sz="3600" dirty="0">
                <a:solidFill>
                  <a:srgbClr val="202122"/>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IN" sz="3600" dirty="0">
              <a:latin typeface="Times New Roman" panose="02020603050405020304" pitchFamily="18" charset="0"/>
              <a:cs typeface="Times New Roman" panose="02020603050405020304" pitchFamily="18" charset="0"/>
            </a:endParaRPr>
          </a:p>
        </p:txBody>
      </p:sp>
      <p:sp>
        <p:nvSpPr>
          <p:cNvPr id="17" name="TextBox 16"/>
          <p:cNvSpPr txBox="1"/>
          <p:nvPr/>
        </p:nvSpPr>
        <p:spPr>
          <a:xfrm>
            <a:off x="345727" y="14396899"/>
            <a:ext cx="11142986" cy="83099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IN" sz="4800" dirty="0">
                <a:solidFill>
                  <a:schemeClr val="bg1"/>
                </a:solidFill>
                <a:latin typeface="Times New Roman" panose="02020603050405020304" pitchFamily="18" charset="0"/>
                <a:cs typeface="Times New Roman" panose="02020603050405020304" pitchFamily="18" charset="0"/>
              </a:rPr>
              <a:t>VISION</a:t>
            </a:r>
          </a:p>
        </p:txBody>
      </p:sp>
      <p:sp>
        <p:nvSpPr>
          <p:cNvPr id="18" name="TextBox 17"/>
          <p:cNvSpPr txBox="1"/>
          <p:nvPr/>
        </p:nvSpPr>
        <p:spPr>
          <a:xfrm>
            <a:off x="13615" y="32164913"/>
            <a:ext cx="12168554" cy="11726287"/>
          </a:xfrm>
          <a:prstGeom prst="rect">
            <a:avLst/>
          </a:prstGeom>
          <a:noFill/>
          <a:ln>
            <a:solidFill>
              <a:schemeClr val="accent4"/>
            </a:solidFill>
          </a:ln>
        </p:spPr>
        <p:txBody>
          <a:bodyPr wrap="square" rtlCol="0">
            <a:spAutoFit/>
          </a:bodyPr>
          <a:lstStyle/>
          <a:p>
            <a:pPr marL="285750" indent="-285750">
              <a:buFont typeface="Arial" panose="020B0604020202020204" pitchFamily="34" charset="0"/>
              <a:buChar char="•"/>
            </a:pPr>
            <a:endParaRPr lang="en-IN" sz="1800" dirty="0">
              <a:solidFill>
                <a:srgbClr val="000000"/>
              </a:solidFill>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endParaRPr lang="en-IN" dirty="0">
              <a:solidFill>
                <a:srgbClr val="000000"/>
              </a:solidFill>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endParaRPr lang="en-IN" sz="1800" dirty="0">
              <a:solidFill>
                <a:srgbClr val="000000"/>
              </a:solidFill>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endParaRPr lang="en-IN" sz="1800" dirty="0">
              <a:solidFill>
                <a:srgbClr val="000000"/>
              </a:solidFill>
              <a:effectLst/>
              <a:latin typeface="Calibri" panose="020F0502020204030204" pitchFamily="34" charset="0"/>
              <a:ea typeface="Calibri" panose="020F0502020204030204" pitchFamily="34" charset="0"/>
            </a:endParaRPr>
          </a:p>
          <a:p>
            <a:endParaRPr lang="en-IN" sz="3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en-IN" sz="3600" dirty="0">
                <a:effectLst/>
                <a:latin typeface="Times New Roman" panose="02020603050405020304" pitchFamily="18" charset="0"/>
                <a:ea typeface="Calibri" panose="020F0502020204030204" pitchFamily="34" charset="0"/>
                <a:cs typeface="Times New Roman" panose="02020603050405020304" pitchFamily="18" charset="0"/>
              </a:rPr>
              <a:t>India is the second most populous country with a population of 1.3 billion people. It also contributes to largest youth population in the world.</a:t>
            </a:r>
          </a:p>
          <a:p>
            <a:pPr marL="285750" indent="-285750">
              <a:buFont typeface="Arial" panose="020B0604020202020204" pitchFamily="34" charset="0"/>
              <a:buChar char="•"/>
            </a:pPr>
            <a:r>
              <a:rPr lang="en-IN" sz="3600" dirty="0">
                <a:effectLst/>
                <a:latin typeface="Times New Roman" panose="02020603050405020304" pitchFamily="18" charset="0"/>
                <a:ea typeface="Calibri" panose="020F0502020204030204" pitchFamily="34" charset="0"/>
                <a:cs typeface="Times New Roman" panose="02020603050405020304" pitchFamily="18" charset="0"/>
              </a:rPr>
              <a:t>The current birth rate for India in 2022 is 17.163 births per 1000 people, and in 2021 it was 17.377 births per 1000 people.</a:t>
            </a:r>
          </a:p>
          <a:p>
            <a:pPr marL="285750" indent="-285750">
              <a:buFont typeface="Arial" panose="020B0604020202020204" pitchFamily="34" charset="0"/>
              <a:buChar char="•"/>
            </a:pPr>
            <a:r>
              <a:rPr lang="en-IN" sz="3600" dirty="0">
                <a:effectLst/>
                <a:latin typeface="Times New Roman" panose="02020603050405020304" pitchFamily="18" charset="0"/>
                <a:ea typeface="Calibri" panose="020F0502020204030204" pitchFamily="34" charset="0"/>
                <a:cs typeface="Times New Roman" panose="02020603050405020304" pitchFamily="18" charset="0"/>
              </a:rPr>
              <a:t>Driven by the Government’s push and unmet need of Indian parents, the Healthcare sector has witnessed the rise of specialty care delivery models focused on mother and childcare. The market is estimated to be more than INR 15,000 crore and is expected to grow at a CAGR of 15% over the next few years.</a:t>
            </a:r>
          </a:p>
          <a:p>
            <a:pPr marL="285750" indent="-285750">
              <a:buFont typeface="Arial" panose="020B0604020202020204" pitchFamily="34" charset="0"/>
              <a:buChar char="•"/>
            </a:pPr>
            <a:r>
              <a:rPr lang="en-IN" sz="3600" dirty="0">
                <a:effectLst/>
                <a:latin typeface="Times New Roman" panose="02020603050405020304" pitchFamily="18" charset="0"/>
                <a:ea typeface="Calibri" panose="020F0502020204030204" pitchFamily="34" charset="0"/>
                <a:cs typeface="Times New Roman" panose="02020603050405020304" pitchFamily="18" charset="0"/>
              </a:rPr>
              <a:t>According to the National Foundation for Health Statistics, 47.4 percent of </a:t>
            </a:r>
            <a:r>
              <a:rPr lang="en-IN" sz="3600" dirty="0" err="1">
                <a:effectLst/>
                <a:latin typeface="Times New Roman" panose="02020603050405020304" pitchFamily="18" charset="0"/>
                <a:ea typeface="Calibri" panose="020F0502020204030204" pitchFamily="34" charset="0"/>
                <a:cs typeface="Times New Roman" panose="02020603050405020304" pitchFamily="18" charset="0"/>
              </a:rPr>
              <a:t>newborns</a:t>
            </a:r>
            <a:r>
              <a:rPr lang="en-IN" sz="3600" dirty="0">
                <a:effectLst/>
                <a:latin typeface="Times New Roman" panose="02020603050405020304" pitchFamily="18" charset="0"/>
                <a:ea typeface="Calibri" panose="020F0502020204030204" pitchFamily="34" charset="0"/>
                <a:cs typeface="Times New Roman" panose="02020603050405020304" pitchFamily="18" charset="0"/>
              </a:rPr>
              <a:t> delivered in the private sector are born through C-section, compared to 14.3 percent in government institutions. According to the National Family Health Survey, the national C-section rate is 21.5 percent, which is higher than the World Health Organization's "ideal" rate of 10-15 percent.</a:t>
            </a:r>
          </a:p>
        </p:txBody>
      </p:sp>
      <p:sp>
        <p:nvSpPr>
          <p:cNvPr id="19" name="TextBox 18"/>
          <p:cNvSpPr txBox="1"/>
          <p:nvPr/>
        </p:nvSpPr>
        <p:spPr>
          <a:xfrm>
            <a:off x="464095" y="32195244"/>
            <a:ext cx="11142986" cy="156966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IN" sz="4800" dirty="0">
                <a:solidFill>
                  <a:schemeClr val="bg1"/>
                </a:solidFill>
                <a:latin typeface="Times New Roman" panose="02020603050405020304" pitchFamily="18" charset="0"/>
                <a:cs typeface="Times New Roman" panose="02020603050405020304" pitchFamily="18" charset="0"/>
              </a:rPr>
              <a:t>BRIEF DESCRIPTION ABOUT  MATERNITY &amp; CHILDCARE</a:t>
            </a:r>
          </a:p>
        </p:txBody>
      </p:sp>
      <p:pic>
        <p:nvPicPr>
          <p:cNvPr id="3" name="Picture 2" descr="Diagram, timeline&#10;&#10;Description automatically generated"/>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1122" y="19821256"/>
            <a:ext cx="10422298" cy="10725245"/>
          </a:xfrm>
          <a:prstGeom prst="rect">
            <a:avLst/>
          </a:prstGeom>
          <a:ln>
            <a:solidFill>
              <a:schemeClr val="accent1"/>
            </a:solidFill>
          </a:ln>
          <a:effectLst>
            <a:outerShdw blurRad="292100" dist="139700" dir="2700000" algn="tl" rotWithShape="0">
              <a:srgbClr val="333333">
                <a:alpha val="65000"/>
              </a:srgbClr>
            </a:outerShdw>
          </a:effectLst>
        </p:spPr>
      </p:pic>
      <p:sp>
        <p:nvSpPr>
          <p:cNvPr id="20" name="TextBox 19"/>
          <p:cNvSpPr txBox="1"/>
          <p:nvPr/>
        </p:nvSpPr>
        <p:spPr>
          <a:xfrm>
            <a:off x="38099" y="18493493"/>
            <a:ext cx="12216668" cy="13388280"/>
          </a:xfrm>
          <a:prstGeom prst="rect">
            <a:avLst/>
          </a:prstGeom>
          <a:noFill/>
          <a:ln>
            <a:solidFill>
              <a:schemeClr val="accent4"/>
            </a:solidFill>
          </a:ln>
        </p:spPr>
        <p:txBody>
          <a:bodyPr wrap="square" rtlCol="0">
            <a:spAutoFit/>
          </a:bodyPr>
          <a:lstStyle/>
          <a:p>
            <a:pPr marL="285750" indent="-285750">
              <a:buFont typeface="Arial" panose="020B0604020202020204" pitchFamily="34" charset="0"/>
              <a:buChar char="•"/>
            </a:pPr>
            <a:endParaRPr lang="en-IN" sz="1800" dirty="0">
              <a:solidFill>
                <a:srgbClr val="000000"/>
              </a:solidFill>
              <a:effectLst/>
              <a:latin typeface="Calibri" panose="020F0502020204030204" pitchFamily="34" charset="0"/>
              <a:ea typeface="Calibri" panose="020F0502020204030204" pitchFamily="34" charset="0"/>
            </a:endParaRPr>
          </a:p>
          <a:p>
            <a:pPr marL="285750" indent="-285750">
              <a:buFont typeface="Arial" panose="020B0604020202020204" pitchFamily="34" charset="0"/>
              <a:buChar char="•"/>
            </a:pPr>
            <a:endParaRPr lang="en-IN" dirty="0">
              <a:solidFill>
                <a:srgbClr val="000000"/>
              </a:solidFill>
              <a:latin typeface="Calibri" panose="020F0502020204030204" pitchFamily="34" charset="0"/>
              <a:ea typeface="Calibri" panose="020F0502020204030204" pitchFamily="34" charset="0"/>
            </a:endParaRPr>
          </a:p>
          <a:p>
            <a:endParaRPr lang="en-IN" sz="36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sz="3600" dirty="0">
              <a:latin typeface="Times New Roman" panose="02020603050405020304" pitchFamily="18" charset="0"/>
              <a:ea typeface="Calibri" panose="020F0502020204030204" pitchFamily="34" charset="0"/>
              <a:cs typeface="Times New Roman" panose="02020603050405020304" pitchFamily="18" charset="0"/>
            </a:endParaRPr>
          </a:p>
          <a:p>
            <a:endParaRPr lang="en-IN" sz="3600" dirty="0">
              <a:latin typeface="Times New Roman" panose="02020603050405020304" pitchFamily="18" charset="0"/>
              <a:ea typeface="Calibri" panose="020F0502020204030204" pitchFamily="34" charset="0"/>
              <a:cs typeface="Times New Roman" panose="02020603050405020304" pitchFamily="18" charset="0"/>
            </a:endParaRPr>
          </a:p>
          <a:p>
            <a:endParaRPr lang="en-IN" sz="3600" dirty="0">
              <a:latin typeface="Times New Roman" panose="02020603050405020304" pitchFamily="18" charset="0"/>
              <a:ea typeface="Calibri" panose="020F0502020204030204" pitchFamily="34" charset="0"/>
              <a:cs typeface="Times New Roman" panose="02020603050405020304" pitchFamily="18" charset="0"/>
            </a:endParaRPr>
          </a:p>
          <a:p>
            <a:endParaRPr lang="en-IN" sz="3600" dirty="0">
              <a:latin typeface="Times New Roman" panose="02020603050405020304" pitchFamily="18" charset="0"/>
              <a:ea typeface="Calibri" panose="020F0502020204030204" pitchFamily="34" charset="0"/>
              <a:cs typeface="Times New Roman" panose="02020603050405020304" pitchFamily="18" charset="0"/>
            </a:endParaRPr>
          </a:p>
          <a:p>
            <a:endParaRPr lang="en-IN" sz="36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sz="3600" dirty="0">
              <a:latin typeface="Times New Roman" panose="02020603050405020304" pitchFamily="18" charset="0"/>
              <a:ea typeface="Calibri" panose="020F0502020204030204" pitchFamily="34" charset="0"/>
              <a:cs typeface="Times New Roman" panose="02020603050405020304" pitchFamily="18" charset="0"/>
            </a:endParaRPr>
          </a:p>
          <a:p>
            <a:endParaRPr lang="en-IN" sz="36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sz="3600" dirty="0">
              <a:latin typeface="Times New Roman" panose="02020603050405020304" pitchFamily="18" charset="0"/>
              <a:ea typeface="Calibri" panose="020F0502020204030204" pitchFamily="34" charset="0"/>
              <a:cs typeface="Times New Roman" panose="02020603050405020304" pitchFamily="18" charset="0"/>
            </a:endParaRPr>
          </a:p>
          <a:p>
            <a:endParaRPr lang="en-IN" sz="36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sz="3600" dirty="0">
              <a:latin typeface="Times New Roman" panose="02020603050405020304" pitchFamily="18" charset="0"/>
              <a:ea typeface="Calibri" panose="020F0502020204030204" pitchFamily="34" charset="0"/>
              <a:cs typeface="Times New Roman" panose="02020603050405020304" pitchFamily="18" charset="0"/>
            </a:endParaRPr>
          </a:p>
          <a:p>
            <a:endParaRPr lang="en-IN" sz="36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sz="3600" dirty="0">
              <a:latin typeface="Times New Roman" panose="02020603050405020304" pitchFamily="18" charset="0"/>
              <a:ea typeface="Calibri" panose="020F0502020204030204" pitchFamily="34" charset="0"/>
              <a:cs typeface="Times New Roman" panose="02020603050405020304" pitchFamily="18" charset="0"/>
            </a:endParaRPr>
          </a:p>
          <a:p>
            <a:endParaRPr lang="en-IN" sz="36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sz="3600" dirty="0">
              <a:latin typeface="Times New Roman" panose="02020603050405020304" pitchFamily="18" charset="0"/>
              <a:ea typeface="Calibri" panose="020F0502020204030204" pitchFamily="34" charset="0"/>
              <a:cs typeface="Times New Roman" panose="02020603050405020304" pitchFamily="18" charset="0"/>
            </a:endParaRPr>
          </a:p>
          <a:p>
            <a:endParaRPr lang="en-IN" sz="36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sz="3600" dirty="0">
              <a:latin typeface="Times New Roman" panose="02020603050405020304" pitchFamily="18" charset="0"/>
              <a:ea typeface="Calibri" panose="020F0502020204030204" pitchFamily="34" charset="0"/>
              <a:cs typeface="Times New Roman" panose="02020603050405020304" pitchFamily="18" charset="0"/>
            </a:endParaRPr>
          </a:p>
          <a:p>
            <a:endParaRPr lang="en-IN" sz="36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sz="3600" dirty="0">
              <a:latin typeface="Times New Roman" panose="02020603050405020304" pitchFamily="18" charset="0"/>
              <a:ea typeface="Calibri" panose="020F0502020204030204" pitchFamily="34" charset="0"/>
              <a:cs typeface="Times New Roman" panose="02020603050405020304" pitchFamily="18" charset="0"/>
            </a:endParaRPr>
          </a:p>
          <a:p>
            <a:endParaRPr lang="en-IN" sz="36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sz="3600" dirty="0">
              <a:latin typeface="Times New Roman" panose="02020603050405020304" pitchFamily="18" charset="0"/>
              <a:ea typeface="Calibri" panose="020F0502020204030204" pitchFamily="34" charset="0"/>
              <a:cs typeface="Times New Roman" panose="02020603050405020304" pitchFamily="18" charset="0"/>
            </a:endParaRPr>
          </a:p>
          <a:p>
            <a:endParaRPr lang="en-IN" sz="36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IN" sz="3600" dirty="0">
                <a:effectLst/>
                <a:latin typeface="Times New Roman" panose="02020603050405020304" pitchFamily="18" charset="0"/>
                <a:ea typeface="Calibri" panose="020F0502020204030204" pitchFamily="34" charset="0"/>
                <a:cs typeface="Times New Roman" panose="02020603050405020304" pitchFamily="18" charset="0"/>
              </a:rPr>
              <a:t>.</a:t>
            </a:r>
          </a:p>
        </p:txBody>
      </p:sp>
      <p:sp>
        <p:nvSpPr>
          <p:cNvPr id="21" name="TextBox 20"/>
          <p:cNvSpPr txBox="1"/>
          <p:nvPr/>
        </p:nvSpPr>
        <p:spPr>
          <a:xfrm>
            <a:off x="303559" y="17499744"/>
            <a:ext cx="11379722" cy="84134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4800" dirty="0">
                <a:solidFill>
                  <a:schemeClr val="bg1"/>
                </a:solidFill>
                <a:latin typeface="Times New Roman" panose="02020603050405020304" pitchFamily="18" charset="0"/>
                <a:cs typeface="Times New Roman" panose="02020603050405020304" pitchFamily="18" charset="0"/>
              </a:rPr>
              <a:t>O</a:t>
            </a:r>
            <a:r>
              <a:rPr lang="en-IN" sz="4800" dirty="0">
                <a:solidFill>
                  <a:schemeClr val="bg1"/>
                </a:solidFill>
                <a:latin typeface="Times New Roman" panose="02020603050405020304" pitchFamily="18" charset="0"/>
                <a:cs typeface="Times New Roman" panose="02020603050405020304" pitchFamily="18" charset="0"/>
              </a:rPr>
              <a:t>RGANIZATION STRUCTURE</a:t>
            </a:r>
          </a:p>
        </p:txBody>
      </p:sp>
      <p:sp>
        <p:nvSpPr>
          <p:cNvPr id="22" name="TextBox 21"/>
          <p:cNvSpPr txBox="1"/>
          <p:nvPr/>
        </p:nvSpPr>
        <p:spPr>
          <a:xfrm>
            <a:off x="13203151" y="4915924"/>
            <a:ext cx="11142986" cy="830997"/>
          </a:xfrm>
          <a:prstGeom prst="rect">
            <a:avLst/>
          </a:prstGeom>
          <a:solidFill>
            <a:schemeClr val="accent2">
              <a:lumMod val="60000"/>
              <a:lumOff val="40000"/>
            </a:schemeClr>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IN" sz="4800" dirty="0">
                <a:solidFill>
                  <a:schemeClr val="bg1"/>
                </a:solidFill>
                <a:latin typeface="Times New Roman" panose="02020603050405020304" pitchFamily="18" charset="0"/>
                <a:cs typeface="Times New Roman" panose="02020603050405020304" pitchFamily="18" charset="0"/>
              </a:rPr>
              <a:t>LEARNING &amp; VALUE ADDITIONS </a:t>
            </a:r>
          </a:p>
        </p:txBody>
      </p:sp>
      <p:sp>
        <p:nvSpPr>
          <p:cNvPr id="27" name="TextBox 26"/>
          <p:cNvSpPr txBox="1"/>
          <p:nvPr/>
        </p:nvSpPr>
        <p:spPr>
          <a:xfrm>
            <a:off x="8793480" y="21699974"/>
            <a:ext cx="18074640" cy="369332"/>
          </a:xfrm>
          <a:prstGeom prst="rect">
            <a:avLst/>
          </a:prstGeom>
          <a:noFill/>
        </p:spPr>
        <p:txBody>
          <a:bodyPr wrap="square">
            <a:spAutoFit/>
          </a:bodyPr>
          <a:lstStyle/>
          <a:p>
            <a:r>
              <a:rPr lang="en-IN" b="0" dirty="0">
                <a:effectLst/>
              </a:rPr>
              <a:t> </a:t>
            </a:r>
            <a:endParaRPr lang="en-IN" dirty="0"/>
          </a:p>
        </p:txBody>
      </p:sp>
      <p:graphicFrame>
        <p:nvGraphicFramePr>
          <p:cNvPr id="30" name="Chart 29"/>
          <p:cNvGraphicFramePr/>
          <p:nvPr/>
        </p:nvGraphicFramePr>
        <p:xfrm>
          <a:off x="19198204" y="20445561"/>
          <a:ext cx="11003280" cy="1034202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1" name="Chart 30"/>
          <p:cNvGraphicFramePr/>
          <p:nvPr/>
        </p:nvGraphicFramePr>
        <p:xfrm>
          <a:off x="12652220" y="21176365"/>
          <a:ext cx="7370657" cy="9611219"/>
        </p:xfrm>
        <a:graphic>
          <a:graphicData uri="http://schemas.openxmlformats.org/drawingml/2006/chart">
            <c:chart xmlns:c="http://schemas.openxmlformats.org/drawingml/2006/chart" xmlns:r="http://schemas.openxmlformats.org/officeDocument/2006/relationships" r:id="rId6"/>
          </a:graphicData>
        </a:graphic>
      </p:graphicFrame>
      <p:sp>
        <p:nvSpPr>
          <p:cNvPr id="33" name="Rectangle 32"/>
          <p:cNvSpPr/>
          <p:nvPr/>
        </p:nvSpPr>
        <p:spPr>
          <a:xfrm>
            <a:off x="12332714" y="20164902"/>
            <a:ext cx="12832344" cy="11261049"/>
          </a:xfrm>
          <a:prstGeom prst="rect">
            <a:avLst/>
          </a:prstGeom>
          <a:noFill/>
          <a:ln w="28575">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4" name="TextBox 33"/>
          <p:cNvSpPr txBox="1"/>
          <p:nvPr/>
        </p:nvSpPr>
        <p:spPr>
          <a:xfrm>
            <a:off x="13084783" y="20162615"/>
            <a:ext cx="11379722" cy="84134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IN" sz="4800" dirty="0">
                <a:solidFill>
                  <a:schemeClr val="bg1"/>
                </a:solidFill>
                <a:latin typeface="Times New Roman" panose="02020603050405020304" pitchFamily="18" charset="0"/>
                <a:cs typeface="Times New Roman" panose="02020603050405020304" pitchFamily="18" charset="0"/>
              </a:rPr>
              <a:t>DATA ANALYSIS - DOCTORS</a:t>
            </a:r>
          </a:p>
        </p:txBody>
      </p:sp>
      <p:pic>
        <p:nvPicPr>
          <p:cNvPr id="42" name="Picture 41" descr="Graphical user interface, text, application, chat or text message&#10;&#10;Description automatically generated"/>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439177" y="32164913"/>
            <a:ext cx="10004053" cy="11699210"/>
          </a:xfrm>
          <a:prstGeom prst="rect">
            <a:avLst/>
          </a:prstGeom>
        </p:spPr>
      </p:pic>
      <p:pic>
        <p:nvPicPr>
          <p:cNvPr id="44" name="Picture 43" descr="Text, chat or text message&#10;&#10;Description automatically generated"/>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403289" y="33245841"/>
            <a:ext cx="12742711" cy="10401519"/>
          </a:xfrm>
          <a:prstGeom prst="rect">
            <a:avLst/>
          </a:prstGeom>
        </p:spPr>
      </p:pic>
      <p:sp>
        <p:nvSpPr>
          <p:cNvPr id="45" name="TextBox 44"/>
          <p:cNvSpPr txBox="1"/>
          <p:nvPr/>
        </p:nvSpPr>
        <p:spPr>
          <a:xfrm>
            <a:off x="12288943" y="32191990"/>
            <a:ext cx="12857057" cy="11699210"/>
          </a:xfrm>
          <a:prstGeom prst="rect">
            <a:avLst/>
          </a:prstGeom>
          <a:noFill/>
          <a:ln>
            <a:solidFill>
              <a:schemeClr val="accent2">
                <a:lumMod val="60000"/>
                <a:lumOff val="40000"/>
              </a:schemeClr>
            </a:solidFill>
          </a:ln>
        </p:spPr>
        <p:txBody>
          <a:bodyPr wrap="square" rtlCol="0">
            <a:spAutoFit/>
          </a:bodyPr>
          <a:lstStyle/>
          <a:p>
            <a:endParaRPr lang="en-IN" dirty="0"/>
          </a:p>
        </p:txBody>
      </p:sp>
      <p:sp>
        <p:nvSpPr>
          <p:cNvPr id="46" name="TextBox 45"/>
          <p:cNvSpPr txBox="1"/>
          <p:nvPr/>
        </p:nvSpPr>
        <p:spPr>
          <a:xfrm>
            <a:off x="13027610" y="32248053"/>
            <a:ext cx="11379722" cy="841349"/>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IN" sz="4800" dirty="0">
                <a:solidFill>
                  <a:schemeClr val="bg1"/>
                </a:solidFill>
                <a:latin typeface="Times New Roman" panose="02020603050405020304" pitchFamily="18" charset="0"/>
                <a:cs typeface="Times New Roman" panose="02020603050405020304" pitchFamily="18" charset="0"/>
              </a:rPr>
              <a:t>SWOT ANALYSIS</a:t>
            </a:r>
          </a:p>
        </p:txBody>
      </p:sp>
      <p:sp>
        <p:nvSpPr>
          <p:cNvPr id="47" name="TextBox 46"/>
          <p:cNvSpPr txBox="1"/>
          <p:nvPr/>
        </p:nvSpPr>
        <p:spPr>
          <a:xfrm>
            <a:off x="25265687" y="26947542"/>
            <a:ext cx="10548877" cy="5078313"/>
          </a:xfrm>
          <a:prstGeom prst="rect">
            <a:avLst/>
          </a:prstGeom>
          <a:noFill/>
          <a:ln>
            <a:solidFill>
              <a:schemeClr val="accent2">
                <a:lumMod val="60000"/>
                <a:lumOff val="40000"/>
              </a:schemeClr>
            </a:solidFill>
          </a:ln>
        </p:spPr>
        <p:txBody>
          <a:bodyPr wrap="square" rtlCol="0">
            <a:spAutoFit/>
          </a:bodyPr>
          <a:lstStyle/>
          <a:p>
            <a:pPr marL="571500" indent="-571500">
              <a:buFont typeface="Arial" panose="020B0604020202020204" pitchFamily="34" charset="0"/>
              <a:buChar char="•"/>
            </a:pPr>
            <a:endParaRPr lang="en-US" sz="3600" dirty="0">
              <a:latin typeface="Times New Roman" panose="02020603050405020304" pitchFamily="18" charset="0"/>
              <a:cs typeface="Times New Roman" panose="02020603050405020304" pitchFamily="18" charset="0"/>
            </a:endParaRPr>
          </a:p>
          <a:p>
            <a:endParaRPr lang="en-US" sz="3600" dirty="0">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On the basis of analysis of the data from the target audience , a list of product recommendation was made for the organization to launch as private label brands.. </a:t>
            </a:r>
          </a:p>
          <a:p>
            <a:pPr marL="571500" indent="-5715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Parameters like pricing , packaging , low cost , easy procurement  , high margin &amp; value were considered during analysis.</a:t>
            </a:r>
          </a:p>
        </p:txBody>
      </p:sp>
      <p:sp>
        <p:nvSpPr>
          <p:cNvPr id="48" name="TextBox 47"/>
          <p:cNvSpPr txBox="1"/>
          <p:nvPr/>
        </p:nvSpPr>
        <p:spPr>
          <a:xfrm>
            <a:off x="25945403" y="27098390"/>
            <a:ext cx="8991600" cy="83099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4800" dirty="0">
                <a:solidFill>
                  <a:schemeClr val="bg1"/>
                </a:solidFill>
                <a:latin typeface="Times New Roman" panose="02020603050405020304" pitchFamily="18" charset="0"/>
                <a:cs typeface="Times New Roman" panose="02020603050405020304" pitchFamily="18" charset="0"/>
              </a:rPr>
              <a:t>S</a:t>
            </a:r>
            <a:r>
              <a:rPr lang="en-IN" sz="4800" dirty="0">
                <a:solidFill>
                  <a:schemeClr val="bg1"/>
                </a:solidFill>
                <a:latin typeface="Times New Roman" panose="02020603050405020304" pitchFamily="18" charset="0"/>
                <a:cs typeface="Times New Roman" panose="02020603050405020304" pitchFamily="18" charset="0"/>
              </a:rPr>
              <a:t>UGGESTION</a:t>
            </a:r>
          </a:p>
        </p:txBody>
      </p:sp>
      <p:sp>
        <p:nvSpPr>
          <p:cNvPr id="49" name="TextBox 48"/>
          <p:cNvSpPr txBox="1"/>
          <p:nvPr/>
        </p:nvSpPr>
        <p:spPr>
          <a:xfrm>
            <a:off x="25268536" y="24376099"/>
            <a:ext cx="10515974" cy="2308324"/>
          </a:xfrm>
          <a:prstGeom prst="rect">
            <a:avLst/>
          </a:prstGeom>
          <a:noFill/>
          <a:ln>
            <a:solidFill>
              <a:schemeClr val="accent2">
                <a:lumMod val="60000"/>
                <a:lumOff val="40000"/>
              </a:schemeClr>
            </a:solidFill>
          </a:ln>
        </p:spPr>
        <p:txBody>
          <a:bodyPr wrap="square" rtlCol="0">
            <a:spAutoFit/>
          </a:bodyPr>
          <a:lstStyle/>
          <a:p>
            <a:pPr marL="285750" indent="-285750">
              <a:buFont typeface="Arial" panose="020B0604020202020204" pitchFamily="34" charset="0"/>
              <a:buChar char="•"/>
            </a:pPr>
            <a:endParaRPr lang="en-US" sz="3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US" sz="3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To travel all across the centers in north region .</a:t>
            </a:r>
          </a:p>
          <a:p>
            <a:pPr marL="285750" indent="-28575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To influence trade pharmacist to fill out the survey.</a:t>
            </a:r>
            <a:endParaRPr lang="en-IN" sz="3600" dirty="0">
              <a:latin typeface="Times New Roman" panose="02020603050405020304" pitchFamily="18" charset="0"/>
              <a:cs typeface="Times New Roman" panose="02020603050405020304" pitchFamily="18" charset="0"/>
            </a:endParaRPr>
          </a:p>
        </p:txBody>
      </p:sp>
      <p:sp>
        <p:nvSpPr>
          <p:cNvPr id="50" name="TextBox 49"/>
          <p:cNvSpPr txBox="1"/>
          <p:nvPr/>
        </p:nvSpPr>
        <p:spPr>
          <a:xfrm>
            <a:off x="25945403" y="24376099"/>
            <a:ext cx="8991600" cy="83099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4800" dirty="0">
                <a:solidFill>
                  <a:schemeClr val="bg1"/>
                </a:solidFill>
                <a:latin typeface="Times New Roman" panose="02020603050405020304" pitchFamily="18" charset="0"/>
                <a:cs typeface="Times New Roman" panose="02020603050405020304" pitchFamily="18" charset="0"/>
              </a:rPr>
              <a:t>CHALLENGES</a:t>
            </a:r>
            <a:endParaRPr lang="en-IN" sz="4800" dirty="0">
              <a:solidFill>
                <a:schemeClr val="bg1"/>
              </a:solidFill>
              <a:latin typeface="Times New Roman" panose="02020603050405020304" pitchFamily="18" charset="0"/>
              <a:cs typeface="Times New Roman" panose="02020603050405020304" pitchFamily="18" charset="0"/>
            </a:endParaRPr>
          </a:p>
        </p:txBody>
      </p:sp>
      <p:sp>
        <p:nvSpPr>
          <p:cNvPr id="52" name="TextBox 51"/>
          <p:cNvSpPr txBox="1"/>
          <p:nvPr/>
        </p:nvSpPr>
        <p:spPr>
          <a:xfrm>
            <a:off x="12490720" y="4862691"/>
            <a:ext cx="12651678" cy="15327273"/>
          </a:xfrm>
          <a:prstGeom prst="rect">
            <a:avLst/>
          </a:prstGeom>
          <a:noFill/>
          <a:ln>
            <a:solidFill>
              <a:schemeClr val="accent2">
                <a:lumMod val="60000"/>
                <a:lumOff val="40000"/>
              </a:schemeClr>
            </a:solidFill>
          </a:ln>
        </p:spPr>
        <p:txBody>
          <a:bodyPr wrap="square" rtlCol="0">
            <a:spAutoFit/>
          </a:bodyPr>
          <a:lstStyle/>
          <a:p>
            <a:pPr marL="571500" indent="-571500">
              <a:buFont typeface="Arial" panose="020B0604020202020204" pitchFamily="34" charset="0"/>
              <a:buChar char="•"/>
            </a:pPr>
            <a:endParaRPr lang="en-US" sz="3600" dirty="0">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endParaRPr lang="en-US" sz="3600" dirty="0">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Due to different ideation and upbringing, the international market cannot be compared to the Indian market. As a result, the approach to pregnancy is likewise unique. Customers demand high-quality products at reasonable pricing. </a:t>
            </a:r>
          </a:p>
          <a:p>
            <a:pPr marL="571500" indent="-5715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The Indian people consider their expenditures and are price sensitive.</a:t>
            </a:r>
          </a:p>
          <a:p>
            <a:pPr marL="571500" indent="-5715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Customers in India have product requirements, many of which are unmet by most companies. This creates a market gap between what customers want and what businesses are willing to provide.</a:t>
            </a:r>
          </a:p>
          <a:p>
            <a:pPr marL="571500" indent="-5715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Focusing on addressing these gaps in the market gives an opportunity to grow in this industry.</a:t>
            </a:r>
          </a:p>
          <a:p>
            <a:pPr marL="571500" indent="-571500">
              <a:buFont typeface="Arial" panose="020B0604020202020204" pitchFamily="34" charset="0"/>
              <a:buChar char="•"/>
            </a:pPr>
            <a:r>
              <a:rPr lang="en-IN" sz="3600" dirty="0">
                <a:latin typeface="Times New Roman" panose="02020603050405020304" pitchFamily="18" charset="0"/>
                <a:cs typeface="Times New Roman" panose="02020603050405020304" pitchFamily="18" charset="0"/>
              </a:rPr>
              <a:t>Understanding the concept of private label brands.</a:t>
            </a:r>
          </a:p>
          <a:p>
            <a:pPr marL="571500" indent="-5715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Research Type – Descriptive research including exploratory survey </a:t>
            </a:r>
          </a:p>
          <a:p>
            <a:pPr marL="571500" indent="-5715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Data Collection – Primary &amp; Secondary data </a:t>
            </a:r>
          </a:p>
          <a:p>
            <a:pPr marL="571500" indent="-5715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Measurement 	Technique –Extremely structured questionnaire</a:t>
            </a:r>
          </a:p>
          <a:p>
            <a:pPr marL="571500" indent="-5715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Sample selection – </a:t>
            </a:r>
            <a:r>
              <a:rPr lang="en-US" sz="3600" dirty="0" err="1">
                <a:latin typeface="Times New Roman" panose="02020603050405020304" pitchFamily="18" charset="0"/>
                <a:cs typeface="Times New Roman" panose="02020603050405020304" pitchFamily="18" charset="0"/>
              </a:rPr>
              <a:t>Cloudnine</a:t>
            </a:r>
            <a:r>
              <a:rPr lang="en-US" sz="3600" dirty="0">
                <a:latin typeface="Times New Roman" panose="02020603050405020304" pitchFamily="18" charset="0"/>
                <a:cs typeface="Times New Roman" panose="02020603050405020304" pitchFamily="18" charset="0"/>
              </a:rPr>
              <a:t> Group of hospitals , Trade pharmacies</a:t>
            </a:r>
          </a:p>
          <a:p>
            <a:pPr marL="571500" indent="-5715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Sample Size ( North ) – 349</a:t>
            </a:r>
          </a:p>
          <a:p>
            <a:pPr marL="571500" indent="-5715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Sampling Technique- Purposive Sampling </a:t>
            </a:r>
          </a:p>
          <a:p>
            <a:pPr marL="571500" indent="-5715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Competitors were taken into consideration and STP of products , pricing , packaging ,Sourcing of products Inventory management system was done</a:t>
            </a:r>
          </a:p>
          <a:p>
            <a:pPr marL="571500" indent="-571500">
              <a:buFont typeface="Arial" panose="020B0604020202020204" pitchFamily="34" charset="0"/>
              <a:buChar char="•"/>
            </a:pPr>
            <a:endParaRPr lang="en-IN" sz="3600" dirty="0">
              <a:latin typeface="Times New Roman" panose="02020603050405020304" pitchFamily="18" charset="0"/>
              <a:cs typeface="Times New Roman" panose="02020603050405020304" pitchFamily="18" charset="0"/>
            </a:endParaRPr>
          </a:p>
          <a:p>
            <a:endParaRPr lang="en-IN" dirty="0"/>
          </a:p>
        </p:txBody>
      </p:sp>
      <p:sp>
        <p:nvSpPr>
          <p:cNvPr id="53" name="TextBox 52"/>
          <p:cNvSpPr txBox="1"/>
          <p:nvPr/>
        </p:nvSpPr>
        <p:spPr>
          <a:xfrm>
            <a:off x="25265687" y="19891145"/>
            <a:ext cx="10468907" cy="4093428"/>
          </a:xfrm>
          <a:prstGeom prst="rect">
            <a:avLst/>
          </a:prstGeom>
          <a:noFill/>
          <a:ln>
            <a:solidFill>
              <a:schemeClr val="accent2">
                <a:lumMod val="60000"/>
                <a:lumOff val="40000"/>
              </a:schemeClr>
            </a:solidFill>
          </a:ln>
        </p:spPr>
        <p:txBody>
          <a:bodyPr wrap="square" rtlCol="0">
            <a:spAutoFit/>
          </a:bodyPr>
          <a:lstStyle/>
          <a:p>
            <a:endParaRPr lang="en-US" sz="3600" dirty="0">
              <a:latin typeface="Times New Roman" panose="02020603050405020304" pitchFamily="18" charset="0"/>
              <a:cs typeface="Times New Roman" panose="02020603050405020304" pitchFamily="18" charset="0"/>
            </a:endParaRPr>
          </a:p>
          <a:p>
            <a:endParaRPr lang="en-US" sz="3200" dirty="0">
              <a:latin typeface="Times New Roman" panose="02020603050405020304" pitchFamily="18" charset="0"/>
              <a:cs typeface="Times New Roman" panose="02020603050405020304" pitchFamily="18" charset="0"/>
            </a:endParaRPr>
          </a:p>
          <a:p>
            <a:pPr algn="just"/>
            <a:r>
              <a:rPr lang="en-US" sz="3200" dirty="0">
                <a:latin typeface="Times New Roman" panose="02020603050405020304" pitchFamily="18" charset="0"/>
                <a:cs typeface="Times New Roman" panose="02020603050405020304" pitchFamily="18" charset="0"/>
              </a:rPr>
              <a:t>The subjects which are a part of curriculum were applied based on the knowledge which gave a wide explanation on subjects like research methodology , epidemiology , financial </a:t>
            </a:r>
            <a:r>
              <a:rPr lang="en-US" sz="3200" err="1">
                <a:latin typeface="Times New Roman" panose="02020603050405020304" pitchFamily="18" charset="0"/>
                <a:cs typeface="Times New Roman" panose="02020603050405020304" pitchFamily="18" charset="0"/>
              </a:rPr>
              <a:t>management</a:t>
            </a:r>
            <a:r>
              <a:rPr lang="en-US" sz="3200">
                <a:latin typeface="Times New Roman" panose="02020603050405020304" pitchFamily="18" charset="0"/>
                <a:cs typeface="Times New Roman" panose="02020603050405020304" pitchFamily="18" charset="0"/>
              </a:rPr>
              <a:t>, pharmaceutical </a:t>
            </a:r>
            <a:r>
              <a:rPr lang="en-US" sz="3200" dirty="0">
                <a:latin typeface="Times New Roman" panose="02020603050405020304" pitchFamily="18" charset="0"/>
                <a:cs typeface="Times New Roman" panose="02020603050405020304" pitchFamily="18" charset="0"/>
              </a:rPr>
              <a:t>marketing and organization </a:t>
            </a:r>
            <a:r>
              <a:rPr lang="en-US" sz="3200" dirty="0" err="1">
                <a:latin typeface="Times New Roman" panose="02020603050405020304" pitchFamily="18" charset="0"/>
                <a:cs typeface="Times New Roman" panose="02020603050405020304" pitchFamily="18" charset="0"/>
              </a:rPr>
              <a:t>behaviour</a:t>
            </a:r>
            <a:r>
              <a:rPr lang="en-US" sz="3200" dirty="0">
                <a:latin typeface="Times New Roman" panose="02020603050405020304" pitchFamily="18" charset="0"/>
                <a:cs typeface="Times New Roman" panose="02020603050405020304" pitchFamily="18" charset="0"/>
              </a:rPr>
              <a:t> &amp; their applications.</a:t>
            </a:r>
          </a:p>
          <a:p>
            <a:pPr algn="just"/>
            <a:endParaRPr lang="en-IN" sz="3200" dirty="0">
              <a:latin typeface="Times New Roman" panose="02020603050405020304" pitchFamily="18" charset="0"/>
              <a:cs typeface="Times New Roman" panose="02020603050405020304" pitchFamily="18" charset="0"/>
            </a:endParaRPr>
          </a:p>
        </p:txBody>
      </p:sp>
      <p:sp>
        <p:nvSpPr>
          <p:cNvPr id="54" name="TextBox 53"/>
          <p:cNvSpPr txBox="1"/>
          <p:nvPr/>
        </p:nvSpPr>
        <p:spPr>
          <a:xfrm>
            <a:off x="25945403" y="19892249"/>
            <a:ext cx="8991600" cy="83099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4800" dirty="0">
                <a:solidFill>
                  <a:schemeClr val="bg1"/>
                </a:solidFill>
                <a:latin typeface="Times New Roman" panose="02020603050405020304" pitchFamily="18" charset="0"/>
                <a:cs typeface="Times New Roman" panose="02020603050405020304" pitchFamily="18" charset="0"/>
              </a:rPr>
              <a:t>OUTCOMES</a:t>
            </a:r>
            <a:endParaRPr lang="en-IN" sz="4800" dirty="0">
              <a:solidFill>
                <a:schemeClr val="bg1"/>
              </a:solidFill>
              <a:latin typeface="Times New Roman" panose="02020603050405020304" pitchFamily="18" charset="0"/>
              <a:cs typeface="Times New Roman" panose="02020603050405020304" pitchFamily="18" charset="0"/>
            </a:endParaRPr>
          </a:p>
        </p:txBody>
      </p:sp>
      <p:graphicFrame>
        <p:nvGraphicFramePr>
          <p:cNvPr id="55" name="Chart 54"/>
          <p:cNvGraphicFramePr/>
          <p:nvPr/>
        </p:nvGraphicFramePr>
        <p:xfrm>
          <a:off x="25146000" y="4490267"/>
          <a:ext cx="10638510" cy="6736398"/>
        </p:xfrm>
        <a:graphic>
          <a:graphicData uri="http://schemas.openxmlformats.org/drawingml/2006/chart">
            <c:chart xmlns:c="http://schemas.openxmlformats.org/drawingml/2006/chart" xmlns:r="http://schemas.openxmlformats.org/officeDocument/2006/relationships" r:id="rId9"/>
          </a:graphicData>
        </a:graphic>
      </p:graphicFrame>
      <p:graphicFrame>
        <p:nvGraphicFramePr>
          <p:cNvPr id="56" name="Chart 55"/>
          <p:cNvGraphicFramePr/>
          <p:nvPr/>
        </p:nvGraphicFramePr>
        <p:xfrm>
          <a:off x="25292069" y="11593136"/>
          <a:ext cx="10468907" cy="7872195"/>
        </p:xfrm>
        <a:graphic>
          <a:graphicData uri="http://schemas.openxmlformats.org/drawingml/2006/chart">
            <c:chart xmlns:c="http://schemas.openxmlformats.org/drawingml/2006/chart" xmlns:r="http://schemas.openxmlformats.org/officeDocument/2006/relationships" r:id="rId10"/>
          </a:graphicData>
        </a:graphic>
      </p:graphicFrame>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678</Words>
  <Application>Microsoft Office PowerPoint</Application>
  <PresentationFormat>Custom</PresentationFormat>
  <Paragraphs>103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Niyati Talwar</dc:creator>
  <cp:lastModifiedBy>Sudhinder Singh Chowhan</cp:lastModifiedBy>
  <cp:revision>8</cp:revision>
  <dcterms:created xsi:type="dcterms:W3CDTF">2022-06-08T05:27:00Z</dcterms:created>
  <dcterms:modified xsi:type="dcterms:W3CDTF">2022-06-11T04:52:42Z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FE85A79321AB4D87932CE03A8304DF4A</vt:lpwstr>
  </property>
  <property fmtid="{D5CDD505-2E9C-101B-9397-08002B2CF9AE}" pid="3" name="KSOProductBuildVer">
    <vt:lpwstr>1033-11.2.0.10451</vt:lpwstr>
  </property>
</Properties>
</file>