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Lst>
  <p:sldSz cx="33480375" cy="435594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802" autoAdjust="0"/>
  </p:normalViewPr>
  <p:slideViewPr>
    <p:cSldViewPr snapToGrid="0">
      <p:cViewPr>
        <p:scale>
          <a:sx n="27" d="100"/>
          <a:sy n="27" d="100"/>
        </p:scale>
        <p:origin x="384" y="60"/>
      </p:cViewPr>
      <p:guideLst/>
    </p:cSldViewPr>
  </p:slideViewPr>
  <p:notesTextViewPr>
    <p:cViewPr>
      <p:scale>
        <a:sx n="1" d="1"/>
        <a:sy n="1" d="1"/>
      </p:scale>
      <p:origin x="0" y="0"/>
    </p:cViewPr>
  </p:notesTextViewPr>
  <p:sorterViewPr>
    <p:cViewPr>
      <p:scale>
        <a:sx n="100" d="100"/>
        <a:sy n="100" d="100"/>
      </p:scale>
      <p:origin x="0" y="-37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Prince\Downloads\Student%20Name_RUV_IIHMR.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Prince\Downloads\Student%20Name_RUV_IIHMR.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dLbls>
          <c:dLblPos val="inEnd"/>
          <c:showLegendKey val="0"/>
          <c:showVal val="1"/>
          <c:showCatName val="0"/>
          <c:showSerName val="0"/>
          <c:showPercent val="0"/>
          <c:showBubbleSize val="0"/>
        </c:dLbls>
        <c:gapWidth val="164"/>
        <c:overlap val="-22"/>
        <c:axId val="1940097999"/>
        <c:axId val="1940095087"/>
      </c:barChart>
      <c:catAx>
        <c:axId val="1940097999"/>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0095087"/>
        <c:crosses val="autoZero"/>
        <c:auto val="1"/>
        <c:lblAlgn val="ctr"/>
        <c:lblOffset val="100"/>
        <c:noMultiLvlLbl val="0"/>
      </c:catAx>
      <c:valAx>
        <c:axId val="1940095087"/>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0097999"/>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dirty="0"/>
              <a:t> </a:t>
            </a:r>
            <a:r>
              <a:rPr lang="en-US" sz="2800" dirty="0" err="1"/>
              <a:t>Approx</a:t>
            </a:r>
            <a:r>
              <a:rPr lang="en-US" sz="2800" dirty="0"/>
              <a:t> Sales/Month (Units</a:t>
            </a:r>
            <a:r>
              <a:rPr lang="en-US" dirty="0"/>
              <a:t>) </a:t>
            </a:r>
          </a:p>
        </c:rich>
      </c:tx>
      <c:layout>
        <c:manualLayout>
          <c:xMode val="edge"/>
          <c:yMode val="edge"/>
          <c:x val="0.35496871385899481"/>
          <c:y val="2.0438055892244397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4.3734096978616861E-2"/>
          <c:y val="0.10023178406859901"/>
          <c:w val="0.9453234885545243"/>
          <c:h val="0.80313305944876523"/>
        </c:manualLayout>
      </c:layout>
      <c:barChart>
        <c:barDir val="col"/>
        <c:grouping val="clustered"/>
        <c:varyColors val="0"/>
        <c:ser>
          <c:idx val="0"/>
          <c:order val="0"/>
          <c:tx>
            <c:strRef>
              <c:f>Sheet1!$D$1</c:f>
              <c:strCache>
                <c:ptCount val="1"/>
                <c:pt idx="0">
                  <c:v> Approx Sales/Month (Units) </c:v>
                </c:pt>
              </c:strCache>
            </c:strRef>
          </c:tx>
          <c:spPr>
            <a:gradFill rotWithShape="1">
              <a:gsLst>
                <a:gs pos="0">
                  <a:schemeClr val="dk1">
                    <a:tint val="88500"/>
                    <a:shade val="51000"/>
                    <a:satMod val="130000"/>
                  </a:schemeClr>
                </a:gs>
                <a:gs pos="80000">
                  <a:schemeClr val="dk1">
                    <a:tint val="88500"/>
                    <a:shade val="93000"/>
                    <a:satMod val="130000"/>
                  </a:schemeClr>
                </a:gs>
                <a:gs pos="100000">
                  <a:schemeClr val="dk1">
                    <a:tint val="88500"/>
                    <a:shade val="94000"/>
                    <a:satMod val="135000"/>
                  </a:schemeClr>
                </a:gs>
              </a:gsLst>
              <a:lin ang="16200000" scaled="0"/>
            </a:gradFill>
            <a:ln>
              <a:solidFill>
                <a:schemeClr val="tx1"/>
              </a:solidFill>
            </a:ln>
            <a:effectLst>
              <a:outerShdw blurRad="40000" dist="23000" dir="5400000" rotWithShape="0">
                <a:srgbClr val="000000">
                  <a:alpha val="35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Sheet1!$B$2:$B$11</c:f>
              <c:strCache>
                <c:ptCount val="10"/>
                <c:pt idx="0">
                  <c:v> CIPLA LIMITED. </c:v>
                </c:pt>
                <c:pt idx="1">
                  <c:v> CADILA PHARMACEUTICALS LTD. </c:v>
                </c:pt>
                <c:pt idx="2">
                  <c:v> AJANTA PHARMA LTD. </c:v>
                </c:pt>
                <c:pt idx="3">
                  <c:v> MICRO LABS LTD. </c:v>
                </c:pt>
                <c:pt idx="4">
                  <c:v> INDOCO (EXCEL) </c:v>
                </c:pt>
                <c:pt idx="5">
                  <c:v> SUN PHARMACEUTICALS LTD. </c:v>
                </c:pt>
                <c:pt idx="6">
                  <c:v> PFIZER LTD. </c:v>
                </c:pt>
                <c:pt idx="7">
                  <c:v> BAUSCH+LOMB </c:v>
                </c:pt>
                <c:pt idx="8">
                  <c:v> ALCON </c:v>
                </c:pt>
                <c:pt idx="9">
                  <c:v> INTAS </c:v>
                </c:pt>
              </c:strCache>
              <c:extLst/>
            </c:strRef>
          </c:cat>
          <c:val>
            <c:numRef>
              <c:f>Sheet1!$D$2:$D$11</c:f>
              <c:numCache>
                <c:formatCode>#,##0</c:formatCode>
                <c:ptCount val="10"/>
                <c:pt idx="0" formatCode="_(* #,##0_);_(* \(#,##0\);_(* &quot;-&quot;??_);_(@_)">
                  <c:v>85000</c:v>
                </c:pt>
                <c:pt idx="1">
                  <c:v>60000</c:v>
                </c:pt>
                <c:pt idx="2">
                  <c:v>80000</c:v>
                </c:pt>
                <c:pt idx="3">
                  <c:v>56000</c:v>
                </c:pt>
                <c:pt idx="4">
                  <c:v>50000</c:v>
                </c:pt>
                <c:pt idx="5">
                  <c:v>47500</c:v>
                </c:pt>
                <c:pt idx="6">
                  <c:v>68000</c:v>
                </c:pt>
                <c:pt idx="7">
                  <c:v>38000</c:v>
                </c:pt>
                <c:pt idx="8">
                  <c:v>59000</c:v>
                </c:pt>
                <c:pt idx="9">
                  <c:v>55000</c:v>
                </c:pt>
              </c:numCache>
            </c:numRef>
          </c:val>
          <c:extLst>
            <c:ext xmlns:c16="http://schemas.microsoft.com/office/drawing/2014/chart" uri="{C3380CC4-5D6E-409C-BE32-E72D297353CC}">
              <c16:uniqueId val="{00000000-39FF-4387-AF02-CE442FED610B}"/>
            </c:ext>
          </c:extLst>
        </c:ser>
        <c:dLbls>
          <c:dLblPos val="outEnd"/>
          <c:showLegendKey val="0"/>
          <c:showVal val="1"/>
          <c:showCatName val="0"/>
          <c:showSerName val="0"/>
          <c:showPercent val="0"/>
          <c:showBubbleSize val="0"/>
        </c:dLbls>
        <c:gapWidth val="100"/>
        <c:overlap val="-24"/>
        <c:axId val="1940097999"/>
        <c:axId val="1940095087"/>
      </c:barChart>
      <c:catAx>
        <c:axId val="1940097999"/>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940095087"/>
        <c:crosses val="autoZero"/>
        <c:auto val="1"/>
        <c:lblAlgn val="ctr"/>
        <c:lblOffset val="100"/>
        <c:noMultiLvlLbl val="0"/>
      </c:catAx>
      <c:valAx>
        <c:axId val="1940095087"/>
        <c:scaling>
          <c:orientation val="minMax"/>
        </c:scaling>
        <c:delete val="0"/>
        <c:axPos val="l"/>
        <c:majorGridlines>
          <c:spPr>
            <a:ln w="9525" cap="flat" cmpd="sng" algn="ctr">
              <a:solidFill>
                <a:schemeClr val="tx2">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940097999"/>
        <c:crosses val="autoZero"/>
        <c:crossBetween val="between"/>
      </c:valAx>
      <c:spPr>
        <a:noFill/>
        <a:ln>
          <a:noFill/>
        </a:ln>
        <a:effectLst/>
      </c:spPr>
    </c:plotArea>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1028" y="7128824"/>
            <a:ext cx="28458319" cy="15165129"/>
          </a:xfrm>
        </p:spPr>
        <p:txBody>
          <a:bodyPr anchor="b"/>
          <a:lstStyle>
            <a:lvl1pPr algn="ctr">
              <a:defRPr sz="21969"/>
            </a:lvl1pPr>
          </a:lstStyle>
          <a:p>
            <a:r>
              <a:rPr lang="en-US"/>
              <a:t>Click to edit Master title style</a:t>
            </a:r>
            <a:endParaRPr lang="en-US" dirty="0"/>
          </a:p>
        </p:txBody>
      </p:sp>
      <p:sp>
        <p:nvSpPr>
          <p:cNvPr id="3" name="Subtitle 2"/>
          <p:cNvSpPr>
            <a:spLocks noGrp="1"/>
          </p:cNvSpPr>
          <p:nvPr>
            <p:ph type="subTitle" idx="1"/>
          </p:nvPr>
        </p:nvSpPr>
        <p:spPr>
          <a:xfrm>
            <a:off x="4185047" y="22878778"/>
            <a:ext cx="25110281" cy="10516772"/>
          </a:xfrm>
        </p:spPr>
        <p:txBody>
          <a:bodyPr/>
          <a:lstStyle>
            <a:lvl1pPr marL="0" indent="0" algn="ctr">
              <a:buNone/>
              <a:defRPr sz="8788"/>
            </a:lvl1pPr>
            <a:lvl2pPr marL="1674038" indent="0" algn="ctr">
              <a:buNone/>
              <a:defRPr sz="7323"/>
            </a:lvl2pPr>
            <a:lvl3pPr marL="3348076" indent="0" algn="ctr">
              <a:buNone/>
              <a:defRPr sz="6591"/>
            </a:lvl3pPr>
            <a:lvl4pPr marL="5022113" indent="0" algn="ctr">
              <a:buNone/>
              <a:defRPr sz="5858"/>
            </a:lvl4pPr>
            <a:lvl5pPr marL="6696151" indent="0" algn="ctr">
              <a:buNone/>
              <a:defRPr sz="5858"/>
            </a:lvl5pPr>
            <a:lvl6pPr marL="8370189" indent="0" algn="ctr">
              <a:buNone/>
              <a:defRPr sz="5858"/>
            </a:lvl6pPr>
            <a:lvl7pPr marL="10044227" indent="0" algn="ctr">
              <a:buNone/>
              <a:defRPr sz="5858"/>
            </a:lvl7pPr>
            <a:lvl8pPr marL="11718265" indent="0" algn="ctr">
              <a:buNone/>
              <a:defRPr sz="5858"/>
            </a:lvl8pPr>
            <a:lvl9pPr marL="13392302" indent="0" algn="ctr">
              <a:buNone/>
              <a:defRPr sz="5858"/>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EF92848-8F4B-4717-9775-06E70FC2C0E5}"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1956891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F92848-8F4B-4717-9775-06E70FC2C0E5}"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914229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959395" y="2319135"/>
            <a:ext cx="7219206" cy="3691458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301778" y="2319135"/>
            <a:ext cx="21239113" cy="36914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F92848-8F4B-4717-9775-06E70FC2C0E5}"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399283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F92848-8F4B-4717-9775-06E70FC2C0E5}"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610743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4340" y="10859616"/>
            <a:ext cx="28876823" cy="18119503"/>
          </a:xfrm>
        </p:spPr>
        <p:txBody>
          <a:bodyPr anchor="b"/>
          <a:lstStyle>
            <a:lvl1pPr>
              <a:defRPr sz="21969"/>
            </a:lvl1pPr>
          </a:lstStyle>
          <a:p>
            <a:r>
              <a:rPr lang="en-US"/>
              <a:t>Click to edit Master title style</a:t>
            </a:r>
            <a:endParaRPr lang="en-US" dirty="0"/>
          </a:p>
        </p:txBody>
      </p:sp>
      <p:sp>
        <p:nvSpPr>
          <p:cNvPr id="3" name="Text Placeholder 2"/>
          <p:cNvSpPr>
            <a:spLocks noGrp="1"/>
          </p:cNvSpPr>
          <p:nvPr>
            <p:ph type="body" idx="1"/>
          </p:nvPr>
        </p:nvSpPr>
        <p:spPr>
          <a:xfrm>
            <a:off x="2284340" y="29150537"/>
            <a:ext cx="28876823" cy="9528618"/>
          </a:xfrm>
        </p:spPr>
        <p:txBody>
          <a:bodyPr/>
          <a:lstStyle>
            <a:lvl1pPr marL="0" indent="0">
              <a:buNone/>
              <a:defRPr sz="8788">
                <a:solidFill>
                  <a:schemeClr val="tx1"/>
                </a:solidFill>
              </a:defRPr>
            </a:lvl1pPr>
            <a:lvl2pPr marL="1674038" indent="0">
              <a:buNone/>
              <a:defRPr sz="7323">
                <a:solidFill>
                  <a:schemeClr val="tx1">
                    <a:tint val="75000"/>
                  </a:schemeClr>
                </a:solidFill>
              </a:defRPr>
            </a:lvl2pPr>
            <a:lvl3pPr marL="3348076" indent="0">
              <a:buNone/>
              <a:defRPr sz="6591">
                <a:solidFill>
                  <a:schemeClr val="tx1">
                    <a:tint val="75000"/>
                  </a:schemeClr>
                </a:solidFill>
              </a:defRPr>
            </a:lvl3pPr>
            <a:lvl4pPr marL="5022113" indent="0">
              <a:buNone/>
              <a:defRPr sz="5858">
                <a:solidFill>
                  <a:schemeClr val="tx1">
                    <a:tint val="75000"/>
                  </a:schemeClr>
                </a:solidFill>
              </a:defRPr>
            </a:lvl4pPr>
            <a:lvl5pPr marL="6696151" indent="0">
              <a:buNone/>
              <a:defRPr sz="5858">
                <a:solidFill>
                  <a:schemeClr val="tx1">
                    <a:tint val="75000"/>
                  </a:schemeClr>
                </a:solidFill>
              </a:defRPr>
            </a:lvl5pPr>
            <a:lvl6pPr marL="8370189" indent="0">
              <a:buNone/>
              <a:defRPr sz="5858">
                <a:solidFill>
                  <a:schemeClr val="tx1">
                    <a:tint val="75000"/>
                  </a:schemeClr>
                </a:solidFill>
              </a:defRPr>
            </a:lvl6pPr>
            <a:lvl7pPr marL="10044227" indent="0">
              <a:buNone/>
              <a:defRPr sz="5858">
                <a:solidFill>
                  <a:schemeClr val="tx1">
                    <a:tint val="75000"/>
                  </a:schemeClr>
                </a:solidFill>
              </a:defRPr>
            </a:lvl7pPr>
            <a:lvl8pPr marL="11718265" indent="0">
              <a:buNone/>
              <a:defRPr sz="5858">
                <a:solidFill>
                  <a:schemeClr val="tx1">
                    <a:tint val="75000"/>
                  </a:schemeClr>
                </a:solidFill>
              </a:defRPr>
            </a:lvl8pPr>
            <a:lvl9pPr marL="13392302" indent="0">
              <a:buNone/>
              <a:defRPr sz="585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EF92848-8F4B-4717-9775-06E70FC2C0E5}" type="datetimeFigureOut">
              <a:rPr lang="en-IN" smtClean="0"/>
              <a:t>10-06-2022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3677265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301776" y="11595677"/>
            <a:ext cx="14229159" cy="276380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949440" y="11595677"/>
            <a:ext cx="14229159" cy="276380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EF92848-8F4B-4717-9775-06E70FC2C0E5}"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2777397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306137" y="2319145"/>
            <a:ext cx="28876823" cy="841947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306140" y="10678109"/>
            <a:ext cx="14163766" cy="5233176"/>
          </a:xfrm>
        </p:spPr>
        <p:txBody>
          <a:bodyPr anchor="b"/>
          <a:lstStyle>
            <a:lvl1pPr marL="0" indent="0">
              <a:buNone/>
              <a:defRPr sz="8788" b="1"/>
            </a:lvl1pPr>
            <a:lvl2pPr marL="1674038" indent="0">
              <a:buNone/>
              <a:defRPr sz="7323" b="1"/>
            </a:lvl2pPr>
            <a:lvl3pPr marL="3348076" indent="0">
              <a:buNone/>
              <a:defRPr sz="6591" b="1"/>
            </a:lvl3pPr>
            <a:lvl4pPr marL="5022113" indent="0">
              <a:buNone/>
              <a:defRPr sz="5858" b="1"/>
            </a:lvl4pPr>
            <a:lvl5pPr marL="6696151" indent="0">
              <a:buNone/>
              <a:defRPr sz="5858" b="1"/>
            </a:lvl5pPr>
            <a:lvl6pPr marL="8370189" indent="0">
              <a:buNone/>
              <a:defRPr sz="5858" b="1"/>
            </a:lvl6pPr>
            <a:lvl7pPr marL="10044227" indent="0">
              <a:buNone/>
              <a:defRPr sz="5858" b="1"/>
            </a:lvl7pPr>
            <a:lvl8pPr marL="11718265" indent="0">
              <a:buNone/>
              <a:defRPr sz="5858" b="1"/>
            </a:lvl8pPr>
            <a:lvl9pPr marL="13392302" indent="0">
              <a:buNone/>
              <a:defRPr sz="5858" b="1"/>
            </a:lvl9pPr>
          </a:lstStyle>
          <a:p>
            <a:pPr lvl="0"/>
            <a:r>
              <a:rPr lang="en-US"/>
              <a:t>Click to edit Master text styles</a:t>
            </a:r>
          </a:p>
        </p:txBody>
      </p:sp>
      <p:sp>
        <p:nvSpPr>
          <p:cNvPr id="4" name="Content Placeholder 3"/>
          <p:cNvSpPr>
            <a:spLocks noGrp="1"/>
          </p:cNvSpPr>
          <p:nvPr>
            <p:ph sz="half" idx="2"/>
          </p:nvPr>
        </p:nvSpPr>
        <p:spPr>
          <a:xfrm>
            <a:off x="2306140" y="15911286"/>
            <a:ext cx="14163766" cy="23403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949442" y="10678109"/>
            <a:ext cx="14233520" cy="5233176"/>
          </a:xfrm>
        </p:spPr>
        <p:txBody>
          <a:bodyPr anchor="b"/>
          <a:lstStyle>
            <a:lvl1pPr marL="0" indent="0">
              <a:buNone/>
              <a:defRPr sz="8788" b="1"/>
            </a:lvl1pPr>
            <a:lvl2pPr marL="1674038" indent="0">
              <a:buNone/>
              <a:defRPr sz="7323" b="1"/>
            </a:lvl2pPr>
            <a:lvl3pPr marL="3348076" indent="0">
              <a:buNone/>
              <a:defRPr sz="6591" b="1"/>
            </a:lvl3pPr>
            <a:lvl4pPr marL="5022113" indent="0">
              <a:buNone/>
              <a:defRPr sz="5858" b="1"/>
            </a:lvl4pPr>
            <a:lvl5pPr marL="6696151" indent="0">
              <a:buNone/>
              <a:defRPr sz="5858" b="1"/>
            </a:lvl5pPr>
            <a:lvl6pPr marL="8370189" indent="0">
              <a:buNone/>
              <a:defRPr sz="5858" b="1"/>
            </a:lvl6pPr>
            <a:lvl7pPr marL="10044227" indent="0">
              <a:buNone/>
              <a:defRPr sz="5858" b="1"/>
            </a:lvl7pPr>
            <a:lvl8pPr marL="11718265" indent="0">
              <a:buNone/>
              <a:defRPr sz="5858" b="1"/>
            </a:lvl8pPr>
            <a:lvl9pPr marL="13392302" indent="0">
              <a:buNone/>
              <a:defRPr sz="5858" b="1"/>
            </a:lvl9pPr>
          </a:lstStyle>
          <a:p>
            <a:pPr lvl="0"/>
            <a:r>
              <a:rPr lang="en-US"/>
              <a:t>Click to edit Master text styles</a:t>
            </a:r>
          </a:p>
        </p:txBody>
      </p:sp>
      <p:sp>
        <p:nvSpPr>
          <p:cNvPr id="6" name="Content Placeholder 5"/>
          <p:cNvSpPr>
            <a:spLocks noGrp="1"/>
          </p:cNvSpPr>
          <p:nvPr>
            <p:ph sz="quarter" idx="4"/>
          </p:nvPr>
        </p:nvSpPr>
        <p:spPr>
          <a:xfrm>
            <a:off x="16949442" y="15911286"/>
            <a:ext cx="14233520" cy="234031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F92848-8F4B-4717-9775-06E70FC2C0E5}" type="datetimeFigureOut">
              <a:rPr lang="en-IN" smtClean="0"/>
              <a:t>10-06-2022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3295492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F92848-8F4B-4717-9775-06E70FC2C0E5}" type="datetimeFigureOut">
              <a:rPr lang="en-IN" smtClean="0"/>
              <a:t>10-06-2022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282053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F92848-8F4B-4717-9775-06E70FC2C0E5}" type="datetimeFigureOut">
              <a:rPr lang="en-IN" smtClean="0"/>
              <a:t>10-06-2022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1451662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06137" y="2903961"/>
            <a:ext cx="10798292" cy="10163863"/>
          </a:xfrm>
        </p:spPr>
        <p:txBody>
          <a:bodyPr anchor="b"/>
          <a:lstStyle>
            <a:lvl1pPr>
              <a:defRPr sz="11717"/>
            </a:lvl1pPr>
          </a:lstStyle>
          <a:p>
            <a:r>
              <a:rPr lang="en-US"/>
              <a:t>Click to edit Master title style</a:t>
            </a:r>
            <a:endParaRPr lang="en-US" dirty="0"/>
          </a:p>
        </p:txBody>
      </p:sp>
      <p:sp>
        <p:nvSpPr>
          <p:cNvPr id="3" name="Content Placeholder 2"/>
          <p:cNvSpPr>
            <a:spLocks noGrp="1"/>
          </p:cNvSpPr>
          <p:nvPr>
            <p:ph idx="1"/>
          </p:nvPr>
        </p:nvSpPr>
        <p:spPr>
          <a:xfrm>
            <a:off x="14233520" y="6271758"/>
            <a:ext cx="16949440" cy="30955416"/>
          </a:xfrm>
        </p:spPr>
        <p:txBody>
          <a:bodyPr/>
          <a:lstStyle>
            <a:lvl1pPr>
              <a:defRPr sz="11717"/>
            </a:lvl1pPr>
            <a:lvl2pPr>
              <a:defRPr sz="10252"/>
            </a:lvl2pPr>
            <a:lvl3pPr>
              <a:defRPr sz="8788"/>
            </a:lvl3pPr>
            <a:lvl4pPr>
              <a:defRPr sz="7323"/>
            </a:lvl4pPr>
            <a:lvl5pPr>
              <a:defRPr sz="7323"/>
            </a:lvl5pPr>
            <a:lvl6pPr>
              <a:defRPr sz="7323"/>
            </a:lvl6pPr>
            <a:lvl7pPr>
              <a:defRPr sz="7323"/>
            </a:lvl7pPr>
            <a:lvl8pPr>
              <a:defRPr sz="7323"/>
            </a:lvl8pPr>
            <a:lvl9pPr>
              <a:defRPr sz="732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306137" y="13067824"/>
            <a:ext cx="10798292" cy="24209760"/>
          </a:xfrm>
        </p:spPr>
        <p:txBody>
          <a:bodyPr/>
          <a:lstStyle>
            <a:lvl1pPr marL="0" indent="0">
              <a:buNone/>
              <a:defRPr sz="5858"/>
            </a:lvl1pPr>
            <a:lvl2pPr marL="1674038" indent="0">
              <a:buNone/>
              <a:defRPr sz="5126"/>
            </a:lvl2pPr>
            <a:lvl3pPr marL="3348076" indent="0">
              <a:buNone/>
              <a:defRPr sz="4394"/>
            </a:lvl3pPr>
            <a:lvl4pPr marL="5022113" indent="0">
              <a:buNone/>
              <a:defRPr sz="3662"/>
            </a:lvl4pPr>
            <a:lvl5pPr marL="6696151" indent="0">
              <a:buNone/>
              <a:defRPr sz="3662"/>
            </a:lvl5pPr>
            <a:lvl6pPr marL="8370189" indent="0">
              <a:buNone/>
              <a:defRPr sz="3662"/>
            </a:lvl6pPr>
            <a:lvl7pPr marL="10044227" indent="0">
              <a:buNone/>
              <a:defRPr sz="3662"/>
            </a:lvl7pPr>
            <a:lvl8pPr marL="11718265" indent="0">
              <a:buNone/>
              <a:defRPr sz="3662"/>
            </a:lvl8pPr>
            <a:lvl9pPr marL="13392302" indent="0">
              <a:buNone/>
              <a:defRPr sz="3662"/>
            </a:lvl9pPr>
          </a:lstStyle>
          <a:p>
            <a:pPr lvl="0"/>
            <a:r>
              <a:rPr lang="en-US"/>
              <a:t>Click to edit Master text styles</a:t>
            </a:r>
          </a:p>
        </p:txBody>
      </p:sp>
      <p:sp>
        <p:nvSpPr>
          <p:cNvPr id="5" name="Date Placeholder 4"/>
          <p:cNvSpPr>
            <a:spLocks noGrp="1"/>
          </p:cNvSpPr>
          <p:nvPr>
            <p:ph type="dt" sz="half" idx="10"/>
          </p:nvPr>
        </p:nvSpPr>
        <p:spPr/>
        <p:txBody>
          <a:bodyPr/>
          <a:lstStyle/>
          <a:p>
            <a:fld id="{9EF92848-8F4B-4717-9775-06E70FC2C0E5}"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2638646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06137" y="2903961"/>
            <a:ext cx="10798292" cy="10163863"/>
          </a:xfrm>
        </p:spPr>
        <p:txBody>
          <a:bodyPr anchor="b"/>
          <a:lstStyle>
            <a:lvl1pPr>
              <a:defRPr sz="11717"/>
            </a:lvl1pPr>
          </a:lstStyle>
          <a:p>
            <a:r>
              <a:rPr lang="en-US"/>
              <a:t>Click to edit Master title style</a:t>
            </a:r>
            <a:endParaRPr lang="en-US" dirty="0"/>
          </a:p>
        </p:txBody>
      </p:sp>
      <p:sp>
        <p:nvSpPr>
          <p:cNvPr id="3" name="Picture Placeholder 2"/>
          <p:cNvSpPr>
            <a:spLocks noGrp="1" noChangeAspect="1"/>
          </p:cNvSpPr>
          <p:nvPr>
            <p:ph type="pic" idx="1"/>
          </p:nvPr>
        </p:nvSpPr>
        <p:spPr>
          <a:xfrm>
            <a:off x="14233520" y="6271758"/>
            <a:ext cx="16949440" cy="30955416"/>
          </a:xfrm>
        </p:spPr>
        <p:txBody>
          <a:bodyPr anchor="t"/>
          <a:lstStyle>
            <a:lvl1pPr marL="0" indent="0">
              <a:buNone/>
              <a:defRPr sz="11717"/>
            </a:lvl1pPr>
            <a:lvl2pPr marL="1674038" indent="0">
              <a:buNone/>
              <a:defRPr sz="10252"/>
            </a:lvl2pPr>
            <a:lvl3pPr marL="3348076" indent="0">
              <a:buNone/>
              <a:defRPr sz="8788"/>
            </a:lvl3pPr>
            <a:lvl4pPr marL="5022113" indent="0">
              <a:buNone/>
              <a:defRPr sz="7323"/>
            </a:lvl4pPr>
            <a:lvl5pPr marL="6696151" indent="0">
              <a:buNone/>
              <a:defRPr sz="7323"/>
            </a:lvl5pPr>
            <a:lvl6pPr marL="8370189" indent="0">
              <a:buNone/>
              <a:defRPr sz="7323"/>
            </a:lvl6pPr>
            <a:lvl7pPr marL="10044227" indent="0">
              <a:buNone/>
              <a:defRPr sz="7323"/>
            </a:lvl7pPr>
            <a:lvl8pPr marL="11718265" indent="0">
              <a:buNone/>
              <a:defRPr sz="7323"/>
            </a:lvl8pPr>
            <a:lvl9pPr marL="13392302" indent="0">
              <a:buNone/>
              <a:defRPr sz="7323"/>
            </a:lvl9pPr>
          </a:lstStyle>
          <a:p>
            <a:r>
              <a:rPr lang="en-US"/>
              <a:t>Click icon to add picture</a:t>
            </a:r>
            <a:endParaRPr lang="en-US" dirty="0"/>
          </a:p>
        </p:txBody>
      </p:sp>
      <p:sp>
        <p:nvSpPr>
          <p:cNvPr id="4" name="Text Placeholder 3"/>
          <p:cNvSpPr>
            <a:spLocks noGrp="1"/>
          </p:cNvSpPr>
          <p:nvPr>
            <p:ph type="body" sz="half" idx="2"/>
          </p:nvPr>
        </p:nvSpPr>
        <p:spPr>
          <a:xfrm>
            <a:off x="2306137" y="13067824"/>
            <a:ext cx="10798292" cy="24209760"/>
          </a:xfrm>
        </p:spPr>
        <p:txBody>
          <a:bodyPr/>
          <a:lstStyle>
            <a:lvl1pPr marL="0" indent="0">
              <a:buNone/>
              <a:defRPr sz="5858"/>
            </a:lvl1pPr>
            <a:lvl2pPr marL="1674038" indent="0">
              <a:buNone/>
              <a:defRPr sz="5126"/>
            </a:lvl2pPr>
            <a:lvl3pPr marL="3348076" indent="0">
              <a:buNone/>
              <a:defRPr sz="4394"/>
            </a:lvl3pPr>
            <a:lvl4pPr marL="5022113" indent="0">
              <a:buNone/>
              <a:defRPr sz="3662"/>
            </a:lvl4pPr>
            <a:lvl5pPr marL="6696151" indent="0">
              <a:buNone/>
              <a:defRPr sz="3662"/>
            </a:lvl5pPr>
            <a:lvl6pPr marL="8370189" indent="0">
              <a:buNone/>
              <a:defRPr sz="3662"/>
            </a:lvl6pPr>
            <a:lvl7pPr marL="10044227" indent="0">
              <a:buNone/>
              <a:defRPr sz="3662"/>
            </a:lvl7pPr>
            <a:lvl8pPr marL="11718265" indent="0">
              <a:buNone/>
              <a:defRPr sz="3662"/>
            </a:lvl8pPr>
            <a:lvl9pPr marL="13392302" indent="0">
              <a:buNone/>
              <a:defRPr sz="3662"/>
            </a:lvl9pPr>
          </a:lstStyle>
          <a:p>
            <a:pPr lvl="0"/>
            <a:r>
              <a:rPr lang="en-US"/>
              <a:t>Click to edit Master text styles</a:t>
            </a:r>
          </a:p>
        </p:txBody>
      </p:sp>
      <p:sp>
        <p:nvSpPr>
          <p:cNvPr id="5" name="Date Placeholder 4"/>
          <p:cNvSpPr>
            <a:spLocks noGrp="1"/>
          </p:cNvSpPr>
          <p:nvPr>
            <p:ph type="dt" sz="half" idx="10"/>
          </p:nvPr>
        </p:nvSpPr>
        <p:spPr/>
        <p:txBody>
          <a:bodyPr/>
          <a:lstStyle/>
          <a:p>
            <a:fld id="{9EF92848-8F4B-4717-9775-06E70FC2C0E5}" type="datetimeFigureOut">
              <a:rPr lang="en-IN" smtClean="0"/>
              <a:t>10-06-2022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4CB8863-E939-4654-A31B-28D5677F4AB8}" type="slidenum">
              <a:rPr lang="en-IN" smtClean="0"/>
              <a:t>‹#›</a:t>
            </a:fld>
            <a:endParaRPr lang="en-IN"/>
          </a:p>
        </p:txBody>
      </p:sp>
    </p:spTree>
    <p:extLst>
      <p:ext uri="{BB962C8B-B14F-4D97-AF65-F5344CB8AC3E}">
        <p14:creationId xmlns:p14="http://schemas.microsoft.com/office/powerpoint/2010/main" val="1261372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01776" y="2319145"/>
            <a:ext cx="28876823" cy="841947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301776" y="11595677"/>
            <a:ext cx="28876823" cy="2763804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301776" y="40373132"/>
            <a:ext cx="7533084" cy="2319135"/>
          </a:xfrm>
          <a:prstGeom prst="rect">
            <a:avLst/>
          </a:prstGeom>
        </p:spPr>
        <p:txBody>
          <a:bodyPr vert="horz" lIns="91440" tIns="45720" rIns="91440" bIns="45720" rtlCol="0" anchor="ctr"/>
          <a:lstStyle>
            <a:lvl1pPr algn="l">
              <a:defRPr sz="4394">
                <a:solidFill>
                  <a:schemeClr val="tx1">
                    <a:tint val="75000"/>
                  </a:schemeClr>
                </a:solidFill>
              </a:defRPr>
            </a:lvl1pPr>
          </a:lstStyle>
          <a:p>
            <a:fld id="{9EF92848-8F4B-4717-9775-06E70FC2C0E5}" type="datetimeFigureOut">
              <a:rPr lang="en-IN" smtClean="0"/>
              <a:t>10-06-2022</a:t>
            </a:fld>
            <a:endParaRPr lang="en-IN"/>
          </a:p>
        </p:txBody>
      </p:sp>
      <p:sp>
        <p:nvSpPr>
          <p:cNvPr id="5" name="Footer Placeholder 4"/>
          <p:cNvSpPr>
            <a:spLocks noGrp="1"/>
          </p:cNvSpPr>
          <p:nvPr>
            <p:ph type="ftr" sz="quarter" idx="3"/>
          </p:nvPr>
        </p:nvSpPr>
        <p:spPr>
          <a:xfrm>
            <a:off x="11090374" y="40373132"/>
            <a:ext cx="11299627" cy="2319135"/>
          </a:xfrm>
          <a:prstGeom prst="rect">
            <a:avLst/>
          </a:prstGeom>
        </p:spPr>
        <p:txBody>
          <a:bodyPr vert="horz" lIns="91440" tIns="45720" rIns="91440" bIns="45720" rtlCol="0" anchor="ctr"/>
          <a:lstStyle>
            <a:lvl1pPr algn="ctr">
              <a:defRPr sz="4394">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3645515" y="40373132"/>
            <a:ext cx="7533084" cy="2319135"/>
          </a:xfrm>
          <a:prstGeom prst="rect">
            <a:avLst/>
          </a:prstGeom>
        </p:spPr>
        <p:txBody>
          <a:bodyPr vert="horz" lIns="91440" tIns="45720" rIns="91440" bIns="45720" rtlCol="0" anchor="ctr"/>
          <a:lstStyle>
            <a:lvl1pPr algn="r">
              <a:defRPr sz="4394">
                <a:solidFill>
                  <a:schemeClr val="tx1">
                    <a:tint val="75000"/>
                  </a:schemeClr>
                </a:solidFill>
              </a:defRPr>
            </a:lvl1pPr>
          </a:lstStyle>
          <a:p>
            <a:fld id="{D4CB8863-E939-4654-A31B-28D5677F4AB8}" type="slidenum">
              <a:rPr lang="en-IN" smtClean="0"/>
              <a:t>‹#›</a:t>
            </a:fld>
            <a:endParaRPr lang="en-IN"/>
          </a:p>
        </p:txBody>
      </p:sp>
    </p:spTree>
    <p:extLst>
      <p:ext uri="{BB962C8B-B14F-4D97-AF65-F5344CB8AC3E}">
        <p14:creationId xmlns:p14="http://schemas.microsoft.com/office/powerpoint/2010/main" val="42613821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348076" rtl="0" eaLnBrk="1" latinLnBrk="0" hangingPunct="1">
        <a:lnSpc>
          <a:spcPct val="90000"/>
        </a:lnSpc>
        <a:spcBef>
          <a:spcPct val="0"/>
        </a:spcBef>
        <a:buNone/>
        <a:defRPr sz="16111" kern="1200">
          <a:solidFill>
            <a:schemeClr val="tx1"/>
          </a:solidFill>
          <a:latin typeface="+mj-lt"/>
          <a:ea typeface="+mj-ea"/>
          <a:cs typeface="+mj-cs"/>
        </a:defRPr>
      </a:lvl1pPr>
    </p:titleStyle>
    <p:bodyStyle>
      <a:lvl1pPr marL="837019" indent="-837019" algn="l" defTabSz="3348076" rtl="0" eaLnBrk="1" latinLnBrk="0" hangingPunct="1">
        <a:lnSpc>
          <a:spcPct val="90000"/>
        </a:lnSpc>
        <a:spcBef>
          <a:spcPts val="3662"/>
        </a:spcBef>
        <a:buFont typeface="Arial" panose="020B0604020202020204" pitchFamily="34" charset="0"/>
        <a:buChar char="•"/>
        <a:defRPr sz="10252" kern="1200">
          <a:solidFill>
            <a:schemeClr val="tx1"/>
          </a:solidFill>
          <a:latin typeface="+mn-lt"/>
          <a:ea typeface="+mn-ea"/>
          <a:cs typeface="+mn-cs"/>
        </a:defRPr>
      </a:lvl1pPr>
      <a:lvl2pPr marL="2511057" indent="-837019" algn="l" defTabSz="3348076" rtl="0" eaLnBrk="1" latinLnBrk="0" hangingPunct="1">
        <a:lnSpc>
          <a:spcPct val="90000"/>
        </a:lnSpc>
        <a:spcBef>
          <a:spcPts val="1831"/>
        </a:spcBef>
        <a:buFont typeface="Arial" panose="020B0604020202020204" pitchFamily="34" charset="0"/>
        <a:buChar char="•"/>
        <a:defRPr sz="8788" kern="1200">
          <a:solidFill>
            <a:schemeClr val="tx1"/>
          </a:solidFill>
          <a:latin typeface="+mn-lt"/>
          <a:ea typeface="+mn-ea"/>
          <a:cs typeface="+mn-cs"/>
        </a:defRPr>
      </a:lvl2pPr>
      <a:lvl3pPr marL="4185095" indent="-837019" algn="l" defTabSz="3348076" rtl="0" eaLnBrk="1" latinLnBrk="0" hangingPunct="1">
        <a:lnSpc>
          <a:spcPct val="90000"/>
        </a:lnSpc>
        <a:spcBef>
          <a:spcPts val="1831"/>
        </a:spcBef>
        <a:buFont typeface="Arial" panose="020B0604020202020204" pitchFamily="34" charset="0"/>
        <a:buChar char="•"/>
        <a:defRPr sz="7323" kern="1200">
          <a:solidFill>
            <a:schemeClr val="tx1"/>
          </a:solidFill>
          <a:latin typeface="+mn-lt"/>
          <a:ea typeface="+mn-ea"/>
          <a:cs typeface="+mn-cs"/>
        </a:defRPr>
      </a:lvl3pPr>
      <a:lvl4pPr marL="5859132" indent="-837019" algn="l" defTabSz="3348076" rtl="0" eaLnBrk="1" latinLnBrk="0" hangingPunct="1">
        <a:lnSpc>
          <a:spcPct val="90000"/>
        </a:lnSpc>
        <a:spcBef>
          <a:spcPts val="1831"/>
        </a:spcBef>
        <a:buFont typeface="Arial" panose="020B0604020202020204" pitchFamily="34" charset="0"/>
        <a:buChar char="•"/>
        <a:defRPr sz="6591" kern="1200">
          <a:solidFill>
            <a:schemeClr val="tx1"/>
          </a:solidFill>
          <a:latin typeface="+mn-lt"/>
          <a:ea typeface="+mn-ea"/>
          <a:cs typeface="+mn-cs"/>
        </a:defRPr>
      </a:lvl4pPr>
      <a:lvl5pPr marL="7533170" indent="-837019" algn="l" defTabSz="3348076" rtl="0" eaLnBrk="1" latinLnBrk="0" hangingPunct="1">
        <a:lnSpc>
          <a:spcPct val="90000"/>
        </a:lnSpc>
        <a:spcBef>
          <a:spcPts val="1831"/>
        </a:spcBef>
        <a:buFont typeface="Arial" panose="020B0604020202020204" pitchFamily="34" charset="0"/>
        <a:buChar char="•"/>
        <a:defRPr sz="6591" kern="1200">
          <a:solidFill>
            <a:schemeClr val="tx1"/>
          </a:solidFill>
          <a:latin typeface="+mn-lt"/>
          <a:ea typeface="+mn-ea"/>
          <a:cs typeface="+mn-cs"/>
        </a:defRPr>
      </a:lvl5pPr>
      <a:lvl6pPr marL="9207208" indent="-837019" algn="l" defTabSz="3348076" rtl="0" eaLnBrk="1" latinLnBrk="0" hangingPunct="1">
        <a:lnSpc>
          <a:spcPct val="90000"/>
        </a:lnSpc>
        <a:spcBef>
          <a:spcPts val="1831"/>
        </a:spcBef>
        <a:buFont typeface="Arial" panose="020B0604020202020204" pitchFamily="34" charset="0"/>
        <a:buChar char="•"/>
        <a:defRPr sz="6591" kern="1200">
          <a:solidFill>
            <a:schemeClr val="tx1"/>
          </a:solidFill>
          <a:latin typeface="+mn-lt"/>
          <a:ea typeface="+mn-ea"/>
          <a:cs typeface="+mn-cs"/>
        </a:defRPr>
      </a:lvl6pPr>
      <a:lvl7pPr marL="10881246" indent="-837019" algn="l" defTabSz="3348076" rtl="0" eaLnBrk="1" latinLnBrk="0" hangingPunct="1">
        <a:lnSpc>
          <a:spcPct val="90000"/>
        </a:lnSpc>
        <a:spcBef>
          <a:spcPts val="1831"/>
        </a:spcBef>
        <a:buFont typeface="Arial" panose="020B0604020202020204" pitchFamily="34" charset="0"/>
        <a:buChar char="•"/>
        <a:defRPr sz="6591" kern="1200">
          <a:solidFill>
            <a:schemeClr val="tx1"/>
          </a:solidFill>
          <a:latin typeface="+mn-lt"/>
          <a:ea typeface="+mn-ea"/>
          <a:cs typeface="+mn-cs"/>
        </a:defRPr>
      </a:lvl7pPr>
      <a:lvl8pPr marL="12555284" indent="-837019" algn="l" defTabSz="3348076" rtl="0" eaLnBrk="1" latinLnBrk="0" hangingPunct="1">
        <a:lnSpc>
          <a:spcPct val="90000"/>
        </a:lnSpc>
        <a:spcBef>
          <a:spcPts val="1831"/>
        </a:spcBef>
        <a:buFont typeface="Arial" panose="020B0604020202020204" pitchFamily="34" charset="0"/>
        <a:buChar char="•"/>
        <a:defRPr sz="6591" kern="1200">
          <a:solidFill>
            <a:schemeClr val="tx1"/>
          </a:solidFill>
          <a:latin typeface="+mn-lt"/>
          <a:ea typeface="+mn-ea"/>
          <a:cs typeface="+mn-cs"/>
        </a:defRPr>
      </a:lvl8pPr>
      <a:lvl9pPr marL="14229321" indent="-837019" algn="l" defTabSz="3348076" rtl="0" eaLnBrk="1" latinLnBrk="0" hangingPunct="1">
        <a:lnSpc>
          <a:spcPct val="90000"/>
        </a:lnSpc>
        <a:spcBef>
          <a:spcPts val="1831"/>
        </a:spcBef>
        <a:buFont typeface="Arial" panose="020B0604020202020204" pitchFamily="34" charset="0"/>
        <a:buChar char="•"/>
        <a:defRPr sz="6591" kern="1200">
          <a:solidFill>
            <a:schemeClr val="tx1"/>
          </a:solidFill>
          <a:latin typeface="+mn-lt"/>
          <a:ea typeface="+mn-ea"/>
          <a:cs typeface="+mn-cs"/>
        </a:defRPr>
      </a:lvl9pPr>
    </p:bodyStyle>
    <p:otherStyle>
      <a:defPPr>
        <a:defRPr lang="en-US"/>
      </a:defPPr>
      <a:lvl1pPr marL="0" algn="l" defTabSz="3348076" rtl="0" eaLnBrk="1" latinLnBrk="0" hangingPunct="1">
        <a:defRPr sz="6591" kern="1200">
          <a:solidFill>
            <a:schemeClr val="tx1"/>
          </a:solidFill>
          <a:latin typeface="+mn-lt"/>
          <a:ea typeface="+mn-ea"/>
          <a:cs typeface="+mn-cs"/>
        </a:defRPr>
      </a:lvl1pPr>
      <a:lvl2pPr marL="1674038" algn="l" defTabSz="3348076" rtl="0" eaLnBrk="1" latinLnBrk="0" hangingPunct="1">
        <a:defRPr sz="6591" kern="1200">
          <a:solidFill>
            <a:schemeClr val="tx1"/>
          </a:solidFill>
          <a:latin typeface="+mn-lt"/>
          <a:ea typeface="+mn-ea"/>
          <a:cs typeface="+mn-cs"/>
        </a:defRPr>
      </a:lvl2pPr>
      <a:lvl3pPr marL="3348076" algn="l" defTabSz="3348076" rtl="0" eaLnBrk="1" latinLnBrk="0" hangingPunct="1">
        <a:defRPr sz="6591" kern="1200">
          <a:solidFill>
            <a:schemeClr val="tx1"/>
          </a:solidFill>
          <a:latin typeface="+mn-lt"/>
          <a:ea typeface="+mn-ea"/>
          <a:cs typeface="+mn-cs"/>
        </a:defRPr>
      </a:lvl3pPr>
      <a:lvl4pPr marL="5022113" algn="l" defTabSz="3348076" rtl="0" eaLnBrk="1" latinLnBrk="0" hangingPunct="1">
        <a:defRPr sz="6591" kern="1200">
          <a:solidFill>
            <a:schemeClr val="tx1"/>
          </a:solidFill>
          <a:latin typeface="+mn-lt"/>
          <a:ea typeface="+mn-ea"/>
          <a:cs typeface="+mn-cs"/>
        </a:defRPr>
      </a:lvl4pPr>
      <a:lvl5pPr marL="6696151" algn="l" defTabSz="3348076" rtl="0" eaLnBrk="1" latinLnBrk="0" hangingPunct="1">
        <a:defRPr sz="6591" kern="1200">
          <a:solidFill>
            <a:schemeClr val="tx1"/>
          </a:solidFill>
          <a:latin typeface="+mn-lt"/>
          <a:ea typeface="+mn-ea"/>
          <a:cs typeface="+mn-cs"/>
        </a:defRPr>
      </a:lvl5pPr>
      <a:lvl6pPr marL="8370189" algn="l" defTabSz="3348076" rtl="0" eaLnBrk="1" latinLnBrk="0" hangingPunct="1">
        <a:defRPr sz="6591" kern="1200">
          <a:solidFill>
            <a:schemeClr val="tx1"/>
          </a:solidFill>
          <a:latin typeface="+mn-lt"/>
          <a:ea typeface="+mn-ea"/>
          <a:cs typeface="+mn-cs"/>
        </a:defRPr>
      </a:lvl6pPr>
      <a:lvl7pPr marL="10044227" algn="l" defTabSz="3348076" rtl="0" eaLnBrk="1" latinLnBrk="0" hangingPunct="1">
        <a:defRPr sz="6591" kern="1200">
          <a:solidFill>
            <a:schemeClr val="tx1"/>
          </a:solidFill>
          <a:latin typeface="+mn-lt"/>
          <a:ea typeface="+mn-ea"/>
          <a:cs typeface="+mn-cs"/>
        </a:defRPr>
      </a:lvl7pPr>
      <a:lvl8pPr marL="11718265" algn="l" defTabSz="3348076" rtl="0" eaLnBrk="1" latinLnBrk="0" hangingPunct="1">
        <a:defRPr sz="6591" kern="1200">
          <a:solidFill>
            <a:schemeClr val="tx1"/>
          </a:solidFill>
          <a:latin typeface="+mn-lt"/>
          <a:ea typeface="+mn-ea"/>
          <a:cs typeface="+mn-cs"/>
        </a:defRPr>
      </a:lvl8pPr>
      <a:lvl9pPr marL="13392302" algn="l" defTabSz="3348076" rtl="0" eaLnBrk="1" latinLnBrk="0" hangingPunct="1">
        <a:defRPr sz="659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919236A-2719-8A77-0D66-9A39DC8B2D5C}"/>
              </a:ext>
            </a:extLst>
          </p:cNvPr>
          <p:cNvSpPr>
            <a:spLocks noGrp="1"/>
          </p:cNvSpPr>
          <p:nvPr>
            <p:ph type="ctrTitle"/>
          </p:nvPr>
        </p:nvSpPr>
        <p:spPr>
          <a:xfrm>
            <a:off x="6236321" y="17799661"/>
            <a:ext cx="21418468" cy="3846814"/>
          </a:xfrm>
        </p:spPr>
        <p:txBody>
          <a:bodyPr>
            <a:normAutofit/>
          </a:bodyPr>
          <a:lstStyle/>
          <a:p>
            <a:pPr algn="l"/>
            <a:br>
              <a:rPr lang="en-US" sz="664" dirty="0">
                <a:latin typeface="Times New Roman" panose="02020603050405020304" pitchFamily="18" charset="0"/>
                <a:cs typeface="Times New Roman" panose="02020603050405020304" pitchFamily="18" charset="0"/>
              </a:rPr>
            </a:br>
            <a:br>
              <a:rPr lang="en-US" sz="664" dirty="0">
                <a:latin typeface="Times New Roman" panose="02020603050405020304" pitchFamily="18" charset="0"/>
                <a:cs typeface="Times New Roman" panose="02020603050405020304" pitchFamily="18" charset="0"/>
              </a:rPr>
            </a:br>
            <a:br>
              <a:rPr lang="en-US" sz="664" dirty="0">
                <a:latin typeface="Times New Roman" panose="02020603050405020304" pitchFamily="18" charset="0"/>
                <a:cs typeface="Times New Roman" panose="02020603050405020304" pitchFamily="18" charset="0"/>
              </a:rPr>
            </a:br>
            <a:endParaRPr lang="en-IN" sz="664" dirty="0"/>
          </a:p>
        </p:txBody>
      </p:sp>
      <p:sp>
        <p:nvSpPr>
          <p:cNvPr id="5" name="Subtitle 2">
            <a:extLst>
              <a:ext uri="{FF2B5EF4-FFF2-40B4-BE49-F238E27FC236}">
                <a16:creationId xmlns:a16="http://schemas.microsoft.com/office/drawing/2014/main" id="{63683731-98D7-A4D3-E992-6167D6E5CFE1}"/>
              </a:ext>
            </a:extLst>
          </p:cNvPr>
          <p:cNvSpPr>
            <a:spLocks noGrp="1"/>
          </p:cNvSpPr>
          <p:nvPr>
            <p:ph type="subTitle" idx="1"/>
          </p:nvPr>
        </p:nvSpPr>
        <p:spPr>
          <a:xfrm>
            <a:off x="-12657" y="1158"/>
            <a:ext cx="33480375" cy="3867919"/>
          </a:xfrm>
          <a:ln/>
        </p:spPr>
        <p:style>
          <a:lnRef idx="2">
            <a:schemeClr val="accent1">
              <a:shade val="50000"/>
            </a:schemeClr>
          </a:lnRef>
          <a:fillRef idx="1">
            <a:schemeClr val="accent1"/>
          </a:fillRef>
          <a:effectRef idx="0">
            <a:schemeClr val="accent1"/>
          </a:effectRef>
          <a:fontRef idx="minor">
            <a:schemeClr val="lt1"/>
          </a:fontRef>
        </p:style>
        <p:txBody>
          <a:bodyPr>
            <a:normAutofit fontScale="25000" lnSpcReduction="20000"/>
          </a:bodyPr>
          <a:lstStyle/>
          <a:p>
            <a:r>
              <a:rPr lang="en-US" sz="16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BRAND PLAN AND MARKETING STRATEGIES OF LATANOPROST SOLUTION IN MICRO LABS LTD</a:t>
            </a:r>
            <a:r>
              <a:rPr lang="en-US" sz="16000" b="1" dirty="0">
                <a:solidFill>
                  <a:schemeClr val="bg1"/>
                </a:solidFill>
                <a:effectLst>
                  <a:outerShdw blurRad="38100" dist="38100" dir="2700000" algn="tl">
                    <a:srgbClr val="000000">
                      <a:alpha val="43137"/>
                    </a:srgbClr>
                  </a:outerShdw>
                </a:effectLst>
              </a:rPr>
              <a:t>.</a:t>
            </a:r>
          </a:p>
          <a:p>
            <a:r>
              <a:rPr lang="en-US" sz="16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BY-PRINCE RANA-MBA PHARMACEUTICAL MANAGEMENT ROLL NO-0328 </a:t>
            </a:r>
          </a:p>
          <a:p>
            <a:r>
              <a:rPr lang="en-US" sz="16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UNDER THE GUIDANCE OF –DR.ASHOK PEEPLIWAL</a:t>
            </a:r>
          </a:p>
          <a:p>
            <a:pPr algn="r"/>
            <a:r>
              <a:rPr lang="en-US" sz="1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NAME OF ORGANIZATION MENTOR- MR. TAVINDER SINGH</a:t>
            </a:r>
          </a:p>
          <a:p>
            <a:pPr algn="r"/>
            <a:r>
              <a:rPr lang="en-US" sz="12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ORGANIZATION NAME- MICRO LABS LTD.</a:t>
            </a:r>
          </a:p>
          <a:p>
            <a:endParaRPr lang="en-US" sz="12800" b="1" dirty="0">
              <a:effectLst>
                <a:outerShdw blurRad="38100" dist="38100" dir="2700000" algn="tl">
                  <a:srgbClr val="000000">
                    <a:alpha val="43137"/>
                  </a:srgbClr>
                </a:outerShdw>
              </a:effectLst>
            </a:endParaRPr>
          </a:p>
          <a:p>
            <a:endParaRPr lang="en-US" sz="3065" dirty="0">
              <a:effectLst>
                <a:outerShdw blurRad="38100" dist="38100" dir="2700000" algn="tl">
                  <a:srgbClr val="000000">
                    <a:alpha val="43137"/>
                  </a:srgbClr>
                </a:outerShdw>
              </a:effectLst>
            </a:endParaRPr>
          </a:p>
          <a:p>
            <a:r>
              <a:rPr lang="en-US" sz="3065" dirty="0"/>
              <a:t> </a:t>
            </a:r>
            <a:endParaRPr lang="en-IN" sz="3065" dirty="0"/>
          </a:p>
        </p:txBody>
      </p:sp>
      <p:sp>
        <p:nvSpPr>
          <p:cNvPr id="6" name="TextBox 5">
            <a:extLst>
              <a:ext uri="{FF2B5EF4-FFF2-40B4-BE49-F238E27FC236}">
                <a16:creationId xmlns:a16="http://schemas.microsoft.com/office/drawing/2014/main" id="{705917E9-CB30-4B86-D891-6BD53585098C}"/>
              </a:ext>
            </a:extLst>
          </p:cNvPr>
          <p:cNvSpPr txBox="1"/>
          <p:nvPr/>
        </p:nvSpPr>
        <p:spPr>
          <a:xfrm>
            <a:off x="-39487" y="3994360"/>
            <a:ext cx="33424851" cy="1123712"/>
          </a:xfrm>
          <a:prstGeom prst="roundRect">
            <a:avLst/>
          </a:prstGeom>
          <a:ln>
            <a:solidFill>
              <a:schemeClr val="tx1"/>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N" sz="6000" b="1" dirty="0">
                <a:solidFill>
                  <a:schemeClr val="tx1"/>
                </a:solidFill>
                <a:latin typeface="Times New Roman" panose="02020603050405020304" pitchFamily="18" charset="0"/>
                <a:cs typeface="Times New Roman" panose="02020603050405020304" pitchFamily="18" charset="0"/>
              </a:rPr>
              <a:t>INDUSTRY SECTOR PROFILE</a:t>
            </a:r>
          </a:p>
        </p:txBody>
      </p:sp>
      <p:pic>
        <p:nvPicPr>
          <p:cNvPr id="7" name="Picture 6">
            <a:extLst>
              <a:ext uri="{FF2B5EF4-FFF2-40B4-BE49-F238E27FC236}">
                <a16:creationId xmlns:a16="http://schemas.microsoft.com/office/drawing/2014/main" id="{B5C8ED76-AFAD-93BA-C621-45CF1D38EE58}"/>
              </a:ext>
            </a:extLst>
          </p:cNvPr>
          <p:cNvPicPr>
            <a:picLocks noChangeAspect="1"/>
          </p:cNvPicPr>
          <p:nvPr/>
        </p:nvPicPr>
        <p:blipFill>
          <a:blip r:embed="rId2"/>
          <a:stretch>
            <a:fillRect/>
          </a:stretch>
        </p:blipFill>
        <p:spPr>
          <a:xfrm>
            <a:off x="30072290" y="474550"/>
            <a:ext cx="3220329" cy="1686840"/>
          </a:xfrm>
          <a:prstGeom prst="rect">
            <a:avLst/>
          </a:prstGeom>
        </p:spPr>
      </p:pic>
      <p:sp>
        <p:nvSpPr>
          <p:cNvPr id="8" name="TextBox 7">
            <a:extLst>
              <a:ext uri="{FF2B5EF4-FFF2-40B4-BE49-F238E27FC236}">
                <a16:creationId xmlns:a16="http://schemas.microsoft.com/office/drawing/2014/main" id="{417AB8B2-8565-E3CB-3C3C-B86E1C0CADE8}"/>
              </a:ext>
            </a:extLst>
          </p:cNvPr>
          <p:cNvSpPr txBox="1"/>
          <p:nvPr/>
        </p:nvSpPr>
        <p:spPr>
          <a:xfrm>
            <a:off x="1109610" y="22706335"/>
            <a:ext cx="7311783" cy="10219849"/>
          </a:xfrm>
          <a:prstGeom prst="roundRect">
            <a:avLst/>
          </a:prstGeom>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Arial" panose="020B0604020202020204" pitchFamily="34" charset="0"/>
              <a:buChar char="•"/>
            </a:pPr>
            <a:endParaRPr lang="en-US" sz="2800" b="1" u="sng" dirty="0">
              <a:solidFill>
                <a:schemeClr val="bg1"/>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It include ocular hypertension and open angle glaucoma</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Latanoprost is in a class of medication called prostaglandin analogy.</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It is an ophthalmic solution and used to treat glaucoma ( a condition in which pressure increase in eye and lead to gradual loss of vision)</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Half-life of latanoprost is 17 minutes ( plasma)</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Latanoprost , sold under the brand name, XALATAN.</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It was approved for medical use in united states in 1996. It is also available in generic medication.</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It was 77</a:t>
            </a:r>
            <a:r>
              <a:rPr lang="en-IN" sz="2800" b="1" baseline="30000" dirty="0">
                <a:latin typeface="Times New Roman" panose="02020603050405020304" pitchFamily="18" charset="0"/>
                <a:cs typeface="Times New Roman" panose="02020603050405020304" pitchFamily="18" charset="0"/>
              </a:rPr>
              <a:t>th</a:t>
            </a:r>
            <a:r>
              <a:rPr lang="en-IN" sz="2800" b="1" dirty="0">
                <a:latin typeface="Times New Roman" panose="02020603050405020304" pitchFamily="18" charset="0"/>
                <a:cs typeface="Times New Roman" panose="02020603050405020304" pitchFamily="18" charset="0"/>
              </a:rPr>
              <a:t> most prescribed medication in united states with more than 9 million prescriptions.</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Dosage- In still 1 drop(1.5mg) ( once daily in evening).</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Speciality- ophthalmologists</a:t>
            </a:r>
          </a:p>
        </p:txBody>
      </p:sp>
      <p:sp>
        <p:nvSpPr>
          <p:cNvPr id="9" name="TextBox 8">
            <a:extLst>
              <a:ext uri="{FF2B5EF4-FFF2-40B4-BE49-F238E27FC236}">
                <a16:creationId xmlns:a16="http://schemas.microsoft.com/office/drawing/2014/main" id="{557F92A2-D352-60C3-EF23-1CE136F1CE18}"/>
              </a:ext>
            </a:extLst>
          </p:cNvPr>
          <p:cNvSpPr txBox="1"/>
          <p:nvPr/>
        </p:nvSpPr>
        <p:spPr>
          <a:xfrm>
            <a:off x="184340" y="19194969"/>
            <a:ext cx="33130309" cy="2145268"/>
          </a:xfrm>
          <a:prstGeom prst="roundRect">
            <a:avLst/>
          </a:prstGeom>
          <a:ln/>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US" sz="6000" b="1" dirty="0">
                <a:solidFill>
                  <a:schemeClr val="tx1"/>
                </a:solidFill>
                <a:latin typeface="Times New Roman" panose="02020603050405020304" pitchFamily="18" charset="0"/>
                <a:cs typeface="Times New Roman" panose="02020603050405020304" pitchFamily="18" charset="0"/>
              </a:rPr>
              <a:t>BRAND PLAN FOR LATANOPROST OPTHALMIC SOLUTION IN MICRO LABS LTD. AND MARKET RESEARCH OR STARTEGIES</a:t>
            </a:r>
            <a:endParaRPr lang="en-IN" sz="60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10" name="Table 6">
            <a:extLst>
              <a:ext uri="{FF2B5EF4-FFF2-40B4-BE49-F238E27FC236}">
                <a16:creationId xmlns:a16="http://schemas.microsoft.com/office/drawing/2014/main" id="{7C1F156A-6D55-15B2-F4E6-1BA174207B8C}"/>
              </a:ext>
            </a:extLst>
          </p:cNvPr>
          <p:cNvGraphicFramePr>
            <a:graphicFrameLocks noGrp="1"/>
          </p:cNvGraphicFramePr>
          <p:nvPr>
            <p:extLst>
              <p:ext uri="{D42A27DB-BD31-4B8C-83A1-F6EECF244321}">
                <p14:modId xmlns:p14="http://schemas.microsoft.com/office/powerpoint/2010/main" val="3227750213"/>
              </p:ext>
            </p:extLst>
          </p:nvPr>
        </p:nvGraphicFramePr>
        <p:xfrm>
          <a:off x="17416916" y="22975325"/>
          <a:ext cx="7534090" cy="4443394"/>
        </p:xfrm>
        <a:graphic>
          <a:graphicData uri="http://schemas.openxmlformats.org/drawingml/2006/table">
            <a:tbl>
              <a:tblPr firstRow="1" bandRow="1">
                <a:tableStyleId>{ED083AE6-46FA-4A59-8FB0-9F97EB10719F}</a:tableStyleId>
              </a:tblPr>
              <a:tblGrid>
                <a:gridCol w="3767045">
                  <a:extLst>
                    <a:ext uri="{9D8B030D-6E8A-4147-A177-3AD203B41FA5}">
                      <a16:colId xmlns:a16="http://schemas.microsoft.com/office/drawing/2014/main" val="4219150574"/>
                    </a:ext>
                  </a:extLst>
                </a:gridCol>
                <a:gridCol w="3767045">
                  <a:extLst>
                    <a:ext uri="{9D8B030D-6E8A-4147-A177-3AD203B41FA5}">
                      <a16:colId xmlns:a16="http://schemas.microsoft.com/office/drawing/2014/main" val="2857566043"/>
                    </a:ext>
                  </a:extLst>
                </a:gridCol>
              </a:tblGrid>
              <a:tr h="613141">
                <a:tc>
                  <a:txBody>
                    <a:bodyPr/>
                    <a:lstStyle/>
                    <a:p>
                      <a:r>
                        <a:rPr lang="en-US" sz="1500" b="1" dirty="0"/>
                        <a:t>ELEMENTS.</a:t>
                      </a:r>
                      <a:endParaRPr lang="en-IN" sz="1500" b="1" dirty="0">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b="1" dirty="0"/>
                        <a:t>DETAILS</a:t>
                      </a:r>
                      <a:endParaRPr lang="en-IN" sz="1500" b="1" dirty="0">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1924662724"/>
                  </a:ext>
                </a:extLst>
              </a:tr>
              <a:tr h="728341">
                <a:tc>
                  <a:txBody>
                    <a:bodyPr/>
                    <a:lstStyle/>
                    <a:p>
                      <a:r>
                        <a:rPr lang="en-US" sz="1500" b="1" dirty="0"/>
                        <a:t> BRAND NAME</a:t>
                      </a:r>
                      <a:endParaRPr lang="en-IN" sz="1500" b="1" dirty="0">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b="1" dirty="0"/>
                        <a:t>LATANOPROST OPTHALMIC SOLUTION</a:t>
                      </a:r>
                      <a:endParaRPr lang="en-IN" sz="1500" b="1" dirty="0">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1738725013"/>
                  </a:ext>
                </a:extLst>
              </a:tr>
              <a:tr h="613141">
                <a:tc>
                  <a:txBody>
                    <a:bodyPr/>
                    <a:lstStyle/>
                    <a:p>
                      <a:r>
                        <a:rPr lang="en-US" sz="1500" b="1" dirty="0"/>
                        <a:t>MARKET DEFINITIONS</a:t>
                      </a:r>
                      <a:endParaRPr lang="en-IN" sz="1500" b="1" dirty="0">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b="1" dirty="0"/>
                        <a:t>OCCULAR HYPERTENSION</a:t>
                      </a:r>
                      <a:endParaRPr lang="en-IN" sz="1500" b="1" dirty="0">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3819880299"/>
                  </a:ext>
                </a:extLst>
              </a:tr>
              <a:tr h="613141">
                <a:tc>
                  <a:txBody>
                    <a:bodyPr/>
                    <a:lstStyle/>
                    <a:p>
                      <a:r>
                        <a:rPr lang="en-US" sz="1500" b="1" dirty="0"/>
                        <a:t>CUSTOMER TARGETS</a:t>
                      </a:r>
                      <a:endParaRPr lang="en-IN" sz="1500" b="1" dirty="0">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b="1" dirty="0"/>
                        <a:t>OPTHALMOLOGI-STS</a:t>
                      </a:r>
                      <a:endParaRPr lang="en-IN" sz="1500" b="1" dirty="0">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1963421967"/>
                  </a:ext>
                </a:extLst>
              </a:tr>
              <a:tr h="728341">
                <a:tc>
                  <a:txBody>
                    <a:bodyPr/>
                    <a:lstStyle/>
                    <a:p>
                      <a:r>
                        <a:rPr lang="en-US" sz="1500" b="1" dirty="0"/>
                        <a:t>INSIGHTS</a:t>
                      </a:r>
                      <a:endParaRPr lang="en-IN" sz="1500" b="1" dirty="0">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b="1" dirty="0"/>
                        <a:t>MEDICINE THAT TREAT HIGH PRESSURE UNDER THE EYE</a:t>
                      </a:r>
                      <a:endParaRPr lang="en-IN" sz="1500" b="1" dirty="0">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1367489080"/>
                  </a:ext>
                </a:extLst>
              </a:tr>
              <a:tr h="613141">
                <a:tc>
                  <a:txBody>
                    <a:bodyPr/>
                    <a:lstStyle/>
                    <a:p>
                      <a:r>
                        <a:rPr lang="en-US" sz="1500" b="1" dirty="0"/>
                        <a:t>METABLOSIM</a:t>
                      </a:r>
                      <a:endParaRPr lang="en-IN" sz="1500" b="1" dirty="0">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b="1" dirty="0"/>
                        <a:t>ACTIVATION BY ESTER HYDROLOSIS</a:t>
                      </a:r>
                      <a:endParaRPr lang="en-IN" sz="1500" b="1" dirty="0">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4208894933"/>
                  </a:ext>
                </a:extLst>
              </a:tr>
              <a:tr h="534148">
                <a:tc>
                  <a:txBody>
                    <a:bodyPr/>
                    <a:lstStyle/>
                    <a:p>
                      <a:r>
                        <a:rPr lang="en-US" sz="1500" b="1" dirty="0"/>
                        <a:t>DURATION OF ACTION </a:t>
                      </a:r>
                      <a:endParaRPr lang="en-IN" sz="1500" b="1" dirty="0">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b="1" dirty="0"/>
                        <a:t>&gt;24 HRS</a:t>
                      </a:r>
                      <a:endParaRPr lang="en-IN" sz="1500" b="1" dirty="0">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2036862793"/>
                  </a:ext>
                </a:extLst>
              </a:tr>
            </a:tbl>
          </a:graphicData>
        </a:graphic>
      </p:graphicFrame>
      <p:sp>
        <p:nvSpPr>
          <p:cNvPr id="11" name="TextBox 10">
            <a:extLst>
              <a:ext uri="{FF2B5EF4-FFF2-40B4-BE49-F238E27FC236}">
                <a16:creationId xmlns:a16="http://schemas.microsoft.com/office/drawing/2014/main" id="{B4E1EF53-C7BD-ACA1-08F4-75A339EDECF1}"/>
              </a:ext>
            </a:extLst>
          </p:cNvPr>
          <p:cNvSpPr txBox="1"/>
          <p:nvPr/>
        </p:nvSpPr>
        <p:spPr>
          <a:xfrm>
            <a:off x="17416916" y="21756743"/>
            <a:ext cx="7534089" cy="783193"/>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POSITIONING</a:t>
            </a:r>
            <a:endParaRPr lang="en-IN" sz="4000"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07F49494-C4C7-6BAE-C7F8-301FEAB44143}"/>
              </a:ext>
            </a:extLst>
          </p:cNvPr>
          <p:cNvSpPr txBox="1"/>
          <p:nvPr/>
        </p:nvSpPr>
        <p:spPr>
          <a:xfrm>
            <a:off x="1266518" y="21702766"/>
            <a:ext cx="7311783" cy="783193"/>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4000" b="1" dirty="0">
                <a:latin typeface="Times New Roman" panose="02020603050405020304" pitchFamily="18" charset="0"/>
                <a:cs typeface="Times New Roman" panose="02020603050405020304" pitchFamily="18" charset="0"/>
              </a:rPr>
              <a:t>PRODUCT FACT PROFILE</a:t>
            </a:r>
            <a:endParaRPr lang="en-IN" sz="4000"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2BE8FE73-B353-E148-D97D-C08C766C00B0}"/>
              </a:ext>
            </a:extLst>
          </p:cNvPr>
          <p:cNvSpPr txBox="1"/>
          <p:nvPr/>
        </p:nvSpPr>
        <p:spPr>
          <a:xfrm>
            <a:off x="17416916" y="27666945"/>
            <a:ext cx="7534090" cy="783193"/>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US" sz="4000" b="1" dirty="0">
                <a:latin typeface="Times New Roman" panose="02020603050405020304" pitchFamily="18" charset="0"/>
                <a:cs typeface="Times New Roman" panose="02020603050405020304" pitchFamily="18" charset="0"/>
              </a:rPr>
              <a:t>SWOT ANALYSIS</a:t>
            </a:r>
            <a:endParaRPr lang="en-IN" sz="4000" b="1" dirty="0">
              <a:latin typeface="Times New Roman" panose="02020603050405020304" pitchFamily="18" charset="0"/>
              <a:cs typeface="Times New Roman" panose="02020603050405020304" pitchFamily="18" charset="0"/>
            </a:endParaRPr>
          </a:p>
        </p:txBody>
      </p:sp>
      <p:graphicFrame>
        <p:nvGraphicFramePr>
          <p:cNvPr id="14" name="Table 14">
            <a:extLst>
              <a:ext uri="{FF2B5EF4-FFF2-40B4-BE49-F238E27FC236}">
                <a16:creationId xmlns:a16="http://schemas.microsoft.com/office/drawing/2014/main" id="{B58FA0C9-5165-8C35-E425-B314A2026201}"/>
              </a:ext>
            </a:extLst>
          </p:cNvPr>
          <p:cNvGraphicFramePr>
            <a:graphicFrameLocks noGrp="1"/>
          </p:cNvGraphicFramePr>
          <p:nvPr>
            <p:extLst>
              <p:ext uri="{D42A27DB-BD31-4B8C-83A1-F6EECF244321}">
                <p14:modId xmlns:p14="http://schemas.microsoft.com/office/powerpoint/2010/main" val="1708014286"/>
              </p:ext>
            </p:extLst>
          </p:nvPr>
        </p:nvGraphicFramePr>
        <p:xfrm>
          <a:off x="17416916" y="28754006"/>
          <a:ext cx="7534090" cy="3903616"/>
        </p:xfrm>
        <a:graphic>
          <a:graphicData uri="http://schemas.openxmlformats.org/drawingml/2006/table">
            <a:tbl>
              <a:tblPr firstRow="1" bandRow="1">
                <a:tableStyleId>{ED083AE6-46FA-4A59-8FB0-9F97EB10719F}</a:tableStyleId>
              </a:tblPr>
              <a:tblGrid>
                <a:gridCol w="3551856">
                  <a:extLst>
                    <a:ext uri="{9D8B030D-6E8A-4147-A177-3AD203B41FA5}">
                      <a16:colId xmlns:a16="http://schemas.microsoft.com/office/drawing/2014/main" val="3302697635"/>
                    </a:ext>
                  </a:extLst>
                </a:gridCol>
                <a:gridCol w="3982234">
                  <a:extLst>
                    <a:ext uri="{9D8B030D-6E8A-4147-A177-3AD203B41FA5}">
                      <a16:colId xmlns:a16="http://schemas.microsoft.com/office/drawing/2014/main" val="2711521792"/>
                    </a:ext>
                  </a:extLst>
                </a:gridCol>
              </a:tblGrid>
              <a:tr h="1951808">
                <a:tc>
                  <a:txBody>
                    <a:bodyPr/>
                    <a:lstStyle/>
                    <a:p>
                      <a:r>
                        <a:rPr lang="en-US" sz="1500" dirty="0">
                          <a:solidFill>
                            <a:schemeClr val="tx1"/>
                          </a:solidFill>
                        </a:rPr>
                        <a:t>STRENGHT</a:t>
                      </a:r>
                    </a:p>
                    <a:p>
                      <a:endParaRPr lang="en-US" sz="1500" dirty="0">
                        <a:solidFill>
                          <a:schemeClr val="tx1"/>
                        </a:solidFill>
                      </a:endParaRPr>
                    </a:p>
                    <a:p>
                      <a:r>
                        <a:rPr lang="en-US" sz="1500" dirty="0">
                          <a:solidFill>
                            <a:schemeClr val="tx1"/>
                          </a:solidFill>
                        </a:rPr>
                        <a:t>-DOSAGE IS OD</a:t>
                      </a:r>
                    </a:p>
                    <a:p>
                      <a:r>
                        <a:rPr lang="en-US" sz="1500" dirty="0">
                          <a:solidFill>
                            <a:schemeClr val="tx1"/>
                          </a:solidFill>
                        </a:rPr>
                        <a:t>-IT IS STERILE ,ISOTONIC, BUFFERED</a:t>
                      </a:r>
                      <a:endParaRPr lang="en-IN" sz="1500" dirty="0">
                        <a:solidFill>
                          <a:schemeClr val="tx1"/>
                        </a:solidFill>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dirty="0">
                          <a:solidFill>
                            <a:schemeClr val="tx1"/>
                          </a:solidFill>
                        </a:rPr>
                        <a:t>WEAKNESS</a:t>
                      </a:r>
                    </a:p>
                    <a:p>
                      <a:endParaRPr lang="en-US" sz="1500" dirty="0">
                        <a:solidFill>
                          <a:schemeClr val="tx1"/>
                        </a:solidFill>
                      </a:endParaRPr>
                    </a:p>
                    <a:p>
                      <a:r>
                        <a:rPr lang="en-US" sz="1500" dirty="0">
                          <a:solidFill>
                            <a:schemeClr val="tx1"/>
                          </a:solidFill>
                        </a:rPr>
                        <a:t>-HIGH COST</a:t>
                      </a:r>
                      <a:endParaRPr lang="en-IN" sz="1500" dirty="0">
                        <a:solidFill>
                          <a:schemeClr val="tx1"/>
                        </a:solidFill>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3830187578"/>
                  </a:ext>
                </a:extLst>
              </a:tr>
              <a:tr h="1951808">
                <a:tc>
                  <a:txBody>
                    <a:bodyPr/>
                    <a:lstStyle/>
                    <a:p>
                      <a:r>
                        <a:rPr lang="en-US" sz="1500" b="1" dirty="0">
                          <a:solidFill>
                            <a:schemeClr val="tx1"/>
                          </a:solidFill>
                        </a:rPr>
                        <a:t>OPPORTUNITIES</a:t>
                      </a:r>
                    </a:p>
                    <a:p>
                      <a:endParaRPr lang="en-US" sz="1500" b="1" dirty="0">
                        <a:solidFill>
                          <a:schemeClr val="tx1"/>
                        </a:solidFill>
                      </a:endParaRPr>
                    </a:p>
                    <a:p>
                      <a:r>
                        <a:rPr lang="en-US" sz="1500" b="1" dirty="0">
                          <a:solidFill>
                            <a:schemeClr val="tx1"/>
                          </a:solidFill>
                        </a:rPr>
                        <a:t>-MARKET INCREASING</a:t>
                      </a:r>
                    </a:p>
                    <a:p>
                      <a:r>
                        <a:rPr lang="en-US" sz="1500" b="1" dirty="0">
                          <a:solidFill>
                            <a:schemeClr val="tx1"/>
                          </a:solidFill>
                        </a:rPr>
                        <a:t>-LESS COMPETITOR</a:t>
                      </a:r>
                      <a:endParaRPr lang="en-IN" sz="1500" b="1" dirty="0">
                        <a:solidFill>
                          <a:schemeClr val="tx1"/>
                        </a:solidFill>
                        <a:latin typeface="Times New Roman" panose="02020603050405020304" pitchFamily="18" charset="0"/>
                        <a:cs typeface="Times New Roman" panose="02020603050405020304" pitchFamily="18" charset="0"/>
                      </a:endParaRPr>
                    </a:p>
                  </a:txBody>
                  <a:tcPr marL="46716" marR="46716" marT="23358" marB="23358"/>
                </a:tc>
                <a:tc>
                  <a:txBody>
                    <a:bodyPr/>
                    <a:lstStyle/>
                    <a:p>
                      <a:r>
                        <a:rPr lang="en-US" sz="1500" b="1" dirty="0">
                          <a:solidFill>
                            <a:schemeClr val="tx1"/>
                          </a:solidFill>
                        </a:rPr>
                        <a:t>THREAT</a:t>
                      </a:r>
                    </a:p>
                    <a:p>
                      <a:endParaRPr lang="en-US" sz="1500" b="1" dirty="0">
                        <a:solidFill>
                          <a:schemeClr val="tx1"/>
                        </a:solidFill>
                      </a:endParaRPr>
                    </a:p>
                    <a:p>
                      <a:r>
                        <a:rPr lang="en-US" sz="1500" b="1" dirty="0">
                          <a:solidFill>
                            <a:schemeClr val="tx1"/>
                          </a:solidFill>
                        </a:rPr>
                        <a:t>-IRIS PIGMENTATION</a:t>
                      </a:r>
                    </a:p>
                    <a:p>
                      <a:r>
                        <a:rPr lang="en-US" sz="1500" b="1" dirty="0">
                          <a:solidFill>
                            <a:schemeClr val="tx1"/>
                          </a:solidFill>
                        </a:rPr>
                        <a:t>-EYELASH DARKENING</a:t>
                      </a:r>
                    </a:p>
                    <a:p>
                      <a:r>
                        <a:rPr lang="en-US" sz="1500" b="1" dirty="0">
                          <a:solidFill>
                            <a:schemeClr val="tx1"/>
                          </a:solidFill>
                        </a:rPr>
                        <a:t>-INTRAOCULAR INFLAMATION</a:t>
                      </a:r>
                      <a:endParaRPr lang="en-IN" sz="1500" b="1" dirty="0">
                        <a:solidFill>
                          <a:schemeClr val="tx1"/>
                        </a:solidFill>
                        <a:latin typeface="Times New Roman" panose="02020603050405020304" pitchFamily="18" charset="0"/>
                        <a:cs typeface="Times New Roman" panose="02020603050405020304" pitchFamily="18" charset="0"/>
                      </a:endParaRPr>
                    </a:p>
                  </a:txBody>
                  <a:tcPr marL="46716" marR="46716" marT="23358" marB="23358"/>
                </a:tc>
                <a:extLst>
                  <a:ext uri="{0D108BD9-81ED-4DB2-BD59-A6C34878D82A}">
                    <a16:rowId xmlns:a16="http://schemas.microsoft.com/office/drawing/2014/main" val="2588380526"/>
                  </a:ext>
                </a:extLst>
              </a:tr>
            </a:tbl>
          </a:graphicData>
        </a:graphic>
      </p:graphicFrame>
      <p:sp>
        <p:nvSpPr>
          <p:cNvPr id="16" name="TextBox 15">
            <a:extLst>
              <a:ext uri="{FF2B5EF4-FFF2-40B4-BE49-F238E27FC236}">
                <a16:creationId xmlns:a16="http://schemas.microsoft.com/office/drawing/2014/main" id="{8051077D-0A1E-BE54-DA2A-B813C0CCB1F5}"/>
              </a:ext>
            </a:extLst>
          </p:cNvPr>
          <p:cNvSpPr txBox="1"/>
          <p:nvPr/>
        </p:nvSpPr>
        <p:spPr>
          <a:xfrm>
            <a:off x="9366457" y="22759835"/>
            <a:ext cx="7311783" cy="10294334"/>
          </a:xfrm>
          <a:prstGeom prst="roundRect">
            <a:avLst/>
          </a:prstGeom>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spcAft>
                <a:spcPts val="409"/>
              </a:spcAft>
              <a:buFont typeface="Arial" panose="020B0604020202020204" pitchFamily="34" charset="0"/>
              <a:buChar char="•"/>
              <a:tabLst>
                <a:tab pos="233583" algn="l"/>
                <a:tab pos="1177648" algn="l"/>
              </a:tabLst>
            </a:pPr>
            <a:endParaRPr lang="en-I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457200" indent="-457200">
              <a:spcAft>
                <a:spcPts val="409"/>
              </a:spcAft>
              <a:buFont typeface="Arial" panose="020B0604020202020204" pitchFamily="34" charset="0"/>
              <a:buChar char="•"/>
              <a:tabLst>
                <a:tab pos="233583" algn="l"/>
                <a:tab pos="1177648" algn="l"/>
              </a:tabLst>
            </a:pPr>
            <a:r>
              <a:rPr lang="en-I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 can create market strategies like conduct the campaigns and provide incentive to employee for completing the target.</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409"/>
              </a:spcAft>
              <a:buFont typeface="Arial" panose="020B0604020202020204" pitchFamily="34" charset="0"/>
              <a:buChar char="•"/>
              <a:tabLst>
                <a:tab pos="233583" algn="l"/>
                <a:tab pos="1177648" algn="l"/>
              </a:tabLst>
            </a:pPr>
            <a:r>
              <a:rPr lang="en-I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 can provide the promotional inputs to small business creator like, retailers as well as stockists and provide some gifts to our customers like doctors and nurse’s staff.</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409"/>
              </a:spcAft>
              <a:buFont typeface="Arial" panose="020B0604020202020204" pitchFamily="34" charset="0"/>
              <a:buChar char="•"/>
              <a:tabLst>
                <a:tab pos="233583" algn="l"/>
                <a:tab pos="1177648" algn="l"/>
              </a:tabLst>
            </a:pPr>
            <a:r>
              <a:rPr lang="en-I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Latanoprost market size and analysis maintain enhanced dynamics and is overshadowed by a to player across the globe.</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409"/>
              </a:spcAft>
              <a:buFont typeface="Arial" panose="020B0604020202020204" pitchFamily="34" charset="0"/>
              <a:buChar char="•"/>
              <a:tabLst>
                <a:tab pos="233583" algn="l"/>
                <a:tab pos="1177648" algn="l"/>
              </a:tabLst>
            </a:pPr>
            <a:r>
              <a:rPr lang="en-I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Consumption market share by each product type is provided in the repo</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409"/>
              </a:spcAft>
              <a:buFont typeface="Arial" panose="020B0604020202020204" pitchFamily="34" charset="0"/>
              <a:buChar char="•"/>
              <a:tabLst>
                <a:tab pos="233583" algn="l"/>
                <a:tab pos="1177648" algn="l"/>
              </a:tabLst>
            </a:pPr>
            <a:r>
              <a:rPr lang="en-I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 can also look up the competitor of the brand and hit on the target.</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spcAft>
                <a:spcPts val="409"/>
              </a:spcAft>
              <a:buFont typeface="Arial" panose="020B0604020202020204" pitchFamily="34" charset="0"/>
              <a:buChar char="•"/>
              <a:tabLst>
                <a:tab pos="233583" algn="l"/>
                <a:tab pos="1177648" algn="l"/>
              </a:tabLst>
            </a:pPr>
            <a:r>
              <a:rPr lang="en-IN"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We can train our business executive to make a plan and should implement on it.</a:t>
            </a:r>
            <a:endParaRPr lang="en-US" sz="2800" b="1" dirty="0"/>
          </a:p>
          <a:p>
            <a:endParaRPr lang="en-IN" sz="920" dirty="0"/>
          </a:p>
        </p:txBody>
      </p:sp>
      <p:pic>
        <p:nvPicPr>
          <p:cNvPr id="17" name="Picture 2" descr="IIHMR University | Top Indian University | Top ranked university in India |  IIHMR">
            <a:extLst>
              <a:ext uri="{FF2B5EF4-FFF2-40B4-BE49-F238E27FC236}">
                <a16:creationId xmlns:a16="http://schemas.microsoft.com/office/drawing/2014/main" id="{DDE8F06E-6DA9-6524-5B55-44D1D381C7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87" y="362082"/>
            <a:ext cx="3427940" cy="215448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9956BA95-A970-6E8C-C201-4C167867531B}"/>
              </a:ext>
            </a:extLst>
          </p:cNvPr>
          <p:cNvSpPr txBox="1"/>
          <p:nvPr/>
        </p:nvSpPr>
        <p:spPr>
          <a:xfrm>
            <a:off x="25623586" y="23515890"/>
            <a:ext cx="6407985" cy="9383804"/>
          </a:xfrm>
          <a:prstGeom prst="roundRect">
            <a:avLst/>
          </a:prstGeom>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lgn="just">
              <a:lnSpc>
                <a:spcPct val="107000"/>
              </a:lnSpc>
              <a:spcAft>
                <a:spcPts val="409"/>
              </a:spcAft>
              <a:buFont typeface="Arial" panose="020B0604020202020204" pitchFamily="34" charset="0"/>
              <a:buChar char="•"/>
              <a:tabLst>
                <a:tab pos="233583" algn="l"/>
              </a:tabLst>
            </a:pPr>
            <a:r>
              <a:rPr lang="en-US" sz="2800" b="1" dirty="0">
                <a:latin typeface="Times New Roman" panose="02020603050405020304" pitchFamily="18" charset="0"/>
                <a:ea typeface="Calibri" panose="020F0502020204030204" pitchFamily="34" charset="0"/>
                <a:cs typeface="Times New Roman" panose="02020603050405020304" pitchFamily="18" charset="0"/>
              </a:rPr>
              <a:t>Economic condition is quite descent.</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409"/>
              </a:spcAft>
              <a:buFont typeface="Arial" panose="020B0604020202020204" pitchFamily="34" charset="0"/>
              <a:buChar char="•"/>
              <a:tabLst>
                <a:tab pos="233583" algn="l"/>
              </a:tabLst>
            </a:pPr>
            <a:r>
              <a:rPr lang="en-US" sz="2800" b="1" dirty="0">
                <a:latin typeface="Times New Roman" panose="02020603050405020304" pitchFamily="18" charset="0"/>
                <a:ea typeface="Calibri" panose="020F0502020204030204" pitchFamily="34" charset="0"/>
                <a:cs typeface="Times New Roman" panose="02020603050405020304" pitchFamily="18" charset="0"/>
              </a:rPr>
              <a:t>Government can make available of the product at cheap rate, so it can be benefit in rural areas.</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409"/>
              </a:spcAft>
              <a:buFont typeface="Arial" panose="020B0604020202020204" pitchFamily="34" charset="0"/>
              <a:buChar char="•"/>
              <a:tabLst>
                <a:tab pos="233583" algn="l"/>
              </a:tabLst>
            </a:pPr>
            <a:r>
              <a:rPr lang="en-US" sz="2800" b="1" dirty="0">
                <a:latin typeface="Times New Roman" panose="02020603050405020304" pitchFamily="18" charset="0"/>
                <a:ea typeface="Calibri" panose="020F0502020204030204" pitchFamily="34" charset="0"/>
                <a:cs typeface="Times New Roman" panose="02020603050405020304" pitchFamily="18" charset="0"/>
              </a:rPr>
              <a:t>It also hit the economy factor of the product and may be a plus point for increasing the sales.</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409"/>
              </a:spcAft>
              <a:buFont typeface="Arial" panose="020B0604020202020204" pitchFamily="34" charset="0"/>
              <a:buChar char="•"/>
              <a:tabLst>
                <a:tab pos="233583" algn="l"/>
              </a:tabLst>
            </a:pPr>
            <a:r>
              <a:rPr lang="en-US" sz="2800" b="1" dirty="0">
                <a:latin typeface="Times New Roman" panose="02020603050405020304" pitchFamily="18" charset="0"/>
                <a:ea typeface="Calibri" panose="020F0502020204030204" pitchFamily="34" charset="0"/>
                <a:cs typeface="Times New Roman" panose="02020603050405020304" pitchFamily="18" charset="0"/>
              </a:rPr>
              <a:t>When people know the product and make them desire for own, then they can also share or tell products benefits to the neighbor as well.</a:t>
            </a:r>
            <a:endParaRPr lang="en-IN" sz="2800" b="1" dirty="0">
              <a:latin typeface="Calibri" panose="020F0502020204030204" pitchFamily="34" charset="0"/>
              <a:ea typeface="Calibri" panose="020F0502020204030204" pitchFamily="34" charset="0"/>
              <a:cs typeface="Times New Roman" panose="02020603050405020304" pitchFamily="18" charset="0"/>
            </a:endParaRPr>
          </a:p>
          <a:p>
            <a:pPr marL="457200" indent="-457200" algn="just">
              <a:lnSpc>
                <a:spcPct val="107000"/>
              </a:lnSpc>
              <a:spcAft>
                <a:spcPts val="409"/>
              </a:spcAft>
              <a:buFont typeface="Arial" panose="020B0604020202020204" pitchFamily="34" charset="0"/>
              <a:buChar char="•"/>
              <a:tabLst>
                <a:tab pos="233583" algn="l"/>
              </a:tabLst>
            </a:pPr>
            <a:r>
              <a:rPr lang="en-US" sz="2800" b="1" dirty="0">
                <a:latin typeface="Times New Roman" panose="02020603050405020304" pitchFamily="18" charset="0"/>
                <a:ea typeface="Calibri" panose="020F0502020204030204" pitchFamily="34" charset="0"/>
                <a:cs typeface="Times New Roman" panose="02020603050405020304" pitchFamily="18" charset="0"/>
              </a:rPr>
              <a:t>Uses of new technology in the product also increase the segment like the product available in drops we can also launch the products in ointments</a:t>
            </a:r>
            <a:r>
              <a:rPr lang="en-US" sz="920" b="1" dirty="0">
                <a:latin typeface="Times New Roman" panose="02020603050405020304" pitchFamily="18" charset="0"/>
                <a:ea typeface="Calibri" panose="020F0502020204030204" pitchFamily="34" charset="0"/>
                <a:cs typeface="Times New Roman" panose="02020603050405020304" pitchFamily="18" charset="0"/>
              </a:rPr>
              <a:t>.</a:t>
            </a:r>
            <a:endParaRPr lang="en-IN" sz="920" b="1" dirty="0">
              <a:latin typeface="Calibri" panose="020F0502020204030204" pitchFamily="34" charset="0"/>
              <a:ea typeface="Calibri" panose="020F0502020204030204" pitchFamily="34" charset="0"/>
              <a:cs typeface="Times New Roman" panose="02020603050405020304" pitchFamily="18" charset="0"/>
            </a:endParaRPr>
          </a:p>
          <a:p>
            <a:endParaRPr lang="en-IN" sz="920" dirty="0"/>
          </a:p>
        </p:txBody>
      </p:sp>
      <p:sp>
        <p:nvSpPr>
          <p:cNvPr id="19" name="TextBox 18">
            <a:extLst>
              <a:ext uri="{FF2B5EF4-FFF2-40B4-BE49-F238E27FC236}">
                <a16:creationId xmlns:a16="http://schemas.microsoft.com/office/drawing/2014/main" id="{5299C9E5-D59A-8308-AAD2-BFCBC3D0BF87}"/>
              </a:ext>
            </a:extLst>
          </p:cNvPr>
          <p:cNvSpPr txBox="1"/>
          <p:nvPr/>
        </p:nvSpPr>
        <p:spPr>
          <a:xfrm>
            <a:off x="184340" y="16805343"/>
            <a:ext cx="33161615" cy="919401"/>
          </a:xfrm>
          <a:prstGeom prst="roundRect">
            <a:avLst/>
          </a:prstGeom>
          <a:ln/>
        </p:spPr>
        <p:style>
          <a:lnRef idx="0">
            <a:schemeClr val="accent4"/>
          </a:lnRef>
          <a:fillRef idx="3">
            <a:schemeClr val="accent4"/>
          </a:fillRef>
          <a:effectRef idx="3">
            <a:schemeClr val="accent4"/>
          </a:effectRef>
          <a:fontRef idx="minor">
            <a:schemeClr val="lt1"/>
          </a:fontRef>
        </p:style>
        <p:txBody>
          <a:bodyPr wrap="square" rtlCol="0">
            <a:spAutoFit/>
          </a:bodyPr>
          <a:lstStyle/>
          <a:p>
            <a:pPr algn="ctr"/>
            <a:r>
              <a:rPr lang="en-US" sz="4800" b="1" dirty="0">
                <a:solidFill>
                  <a:schemeClr val="tx1"/>
                </a:solidFill>
                <a:latin typeface="Times New Roman" panose="02020603050405020304" pitchFamily="18" charset="0"/>
                <a:cs typeface="Times New Roman" panose="02020603050405020304" pitchFamily="18" charset="0"/>
              </a:rPr>
              <a:t>“BECAUSE HEALTH IS IN SMALL DETAILS”</a:t>
            </a:r>
            <a:endParaRPr lang="en-IN" sz="4800" b="1" dirty="0">
              <a:solidFill>
                <a:schemeClr val="tx1"/>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F9DB1617-9052-D6EE-2D21-1809EAAC652C}"/>
              </a:ext>
            </a:extLst>
          </p:cNvPr>
          <p:cNvSpPr txBox="1"/>
          <p:nvPr/>
        </p:nvSpPr>
        <p:spPr>
          <a:xfrm>
            <a:off x="9366457" y="21730023"/>
            <a:ext cx="7262303" cy="783193"/>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IN" sz="4000" b="1" dirty="0">
                <a:latin typeface="Times New Roman" panose="02020603050405020304" pitchFamily="18" charset="0"/>
                <a:cs typeface="Times New Roman" panose="02020603050405020304" pitchFamily="18" charset="0"/>
              </a:rPr>
              <a:t>MARKET STRATEGIES</a:t>
            </a:r>
          </a:p>
        </p:txBody>
      </p:sp>
      <p:sp>
        <p:nvSpPr>
          <p:cNvPr id="3" name="TextBox 2">
            <a:extLst>
              <a:ext uri="{FF2B5EF4-FFF2-40B4-BE49-F238E27FC236}">
                <a16:creationId xmlns:a16="http://schemas.microsoft.com/office/drawing/2014/main" id="{9671404E-6A68-E542-1045-08584AFF8CEC}"/>
              </a:ext>
            </a:extLst>
          </p:cNvPr>
          <p:cNvSpPr txBox="1"/>
          <p:nvPr/>
        </p:nvSpPr>
        <p:spPr>
          <a:xfrm>
            <a:off x="134420" y="6256475"/>
            <a:ext cx="6168140" cy="10420350"/>
          </a:xfrm>
          <a:prstGeom prst="flowChartAlternateProcess">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endParaRPr lang="en-IN" sz="2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In 1993, Micro labs was founded by late shri  G.C. Surana to manufacture ethical pharmaceutical products with a manufacturing facility in Chennai.</a:t>
            </a: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In 1982 , Company established a second manufacturing unit at Hosur, Tamil Nādu</a:t>
            </a: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In 1999, Micro labs established a new manufacturing unit-Micro nova pharmaceuticals ltd, at Pena industrial area, Bangalore.</a:t>
            </a: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In 2011, Micro labs US was incorporated in the year 2011.</a:t>
            </a: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The company later become the majority stakeholder in RA chem pharma.</a:t>
            </a:r>
            <a:endParaRPr lang="en-IN" sz="28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dirty="0"/>
          </a:p>
        </p:txBody>
      </p:sp>
      <p:sp>
        <p:nvSpPr>
          <p:cNvPr id="20" name="TextBox 19">
            <a:extLst>
              <a:ext uri="{FF2B5EF4-FFF2-40B4-BE49-F238E27FC236}">
                <a16:creationId xmlns:a16="http://schemas.microsoft.com/office/drawing/2014/main" id="{19F4F43D-5F01-3586-EA9B-3A03D50A4647}"/>
              </a:ext>
            </a:extLst>
          </p:cNvPr>
          <p:cNvSpPr txBox="1"/>
          <p:nvPr/>
        </p:nvSpPr>
        <p:spPr>
          <a:xfrm>
            <a:off x="68182" y="5239300"/>
            <a:ext cx="6087301" cy="783193"/>
          </a:xfrm>
          <a:prstGeom prst="round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N" sz="4000" b="1" dirty="0">
                <a:latin typeface="Times New Roman" panose="02020603050405020304" pitchFamily="18" charset="0"/>
                <a:cs typeface="Times New Roman" panose="02020603050405020304" pitchFamily="18" charset="0"/>
              </a:rPr>
              <a:t>HISTORY</a:t>
            </a:r>
          </a:p>
        </p:txBody>
      </p:sp>
      <p:sp>
        <p:nvSpPr>
          <p:cNvPr id="21" name="TextBox 20">
            <a:extLst>
              <a:ext uri="{FF2B5EF4-FFF2-40B4-BE49-F238E27FC236}">
                <a16:creationId xmlns:a16="http://schemas.microsoft.com/office/drawing/2014/main" id="{A6338EED-9399-F76F-2ACB-C45CBCC3C819}"/>
              </a:ext>
            </a:extLst>
          </p:cNvPr>
          <p:cNvSpPr txBox="1"/>
          <p:nvPr/>
        </p:nvSpPr>
        <p:spPr>
          <a:xfrm>
            <a:off x="6207119" y="5279008"/>
            <a:ext cx="6694715" cy="783193"/>
          </a:xfrm>
          <a:prstGeom prst="round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N" sz="4000" b="1" dirty="0">
                <a:latin typeface="Times New Roman" panose="02020603050405020304" pitchFamily="18" charset="0"/>
                <a:cs typeface="Times New Roman" panose="02020603050405020304" pitchFamily="18" charset="0"/>
              </a:rPr>
              <a:t>VISION AND ASPIRATION</a:t>
            </a:r>
          </a:p>
        </p:txBody>
      </p:sp>
      <p:sp>
        <p:nvSpPr>
          <p:cNvPr id="22" name="TextBox 21">
            <a:extLst>
              <a:ext uri="{FF2B5EF4-FFF2-40B4-BE49-F238E27FC236}">
                <a16:creationId xmlns:a16="http://schemas.microsoft.com/office/drawing/2014/main" id="{CE6C011A-BFEF-CC8E-4EEF-887755A0739C}"/>
              </a:ext>
            </a:extLst>
          </p:cNvPr>
          <p:cNvSpPr txBox="1"/>
          <p:nvPr/>
        </p:nvSpPr>
        <p:spPr>
          <a:xfrm>
            <a:off x="6470406" y="6354959"/>
            <a:ext cx="6431428" cy="7847954"/>
          </a:xfrm>
          <a:prstGeom prst="flowChartAlternateProcess">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a:lnSpc>
                <a:spcPct val="107000"/>
              </a:lnSpc>
              <a:spcAft>
                <a:spcPts val="800"/>
              </a:spcAft>
            </a:pP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lvl="0" indent="-457200">
              <a:lnSpc>
                <a:spcPct val="107000"/>
              </a:lnSpc>
              <a:spcAft>
                <a:spcPts val="800"/>
              </a:spcAft>
              <a:buFont typeface="Arial" panose="020B0604020202020204" pitchFamily="34" charset="0"/>
              <a:buChar char="•"/>
              <a:tabLst>
                <a:tab pos="457200" algn="l"/>
              </a:tabLs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Our vision is to built around a desire not to be the best, but a leader in  development, management, sales of premium pharmaceuticals products.</a:t>
            </a: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lvl="0" indent="-457200">
              <a:lnSpc>
                <a:spcPct val="107000"/>
              </a:lnSpc>
              <a:spcAft>
                <a:spcPts val="800"/>
              </a:spcAft>
              <a:buFont typeface="Arial" panose="020B0604020202020204" pitchFamily="34" charset="0"/>
              <a:buChar char="•"/>
              <a:tabLst>
                <a:tab pos="457200" algn="l"/>
              </a:tabLs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We wish to raise the flag of micro labs in India as well as in Abroad.</a:t>
            </a:r>
            <a:br>
              <a:rPr lang="en-US" sz="2800" b="1" dirty="0">
                <a:effectLst/>
                <a:latin typeface="Times New Roman" panose="02020603050405020304" pitchFamily="18" charset="0"/>
                <a:ea typeface="Calibri" panose="020F0502020204030204" pitchFamily="34" charset="0"/>
                <a:cs typeface="Times New Roman" panose="02020603050405020304" pitchFamily="18" charset="0"/>
              </a:rPr>
            </a:b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lvl="0" indent="-457200">
              <a:lnSpc>
                <a:spcPct val="107000"/>
              </a:lnSpc>
              <a:spcAft>
                <a:spcPts val="800"/>
              </a:spcAft>
              <a:buFont typeface="Arial" panose="020B0604020202020204" pitchFamily="34" charset="0"/>
              <a:buChar char="•"/>
              <a:tabLst>
                <a:tab pos="457200" algn="l"/>
              </a:tabLs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Micro labs is dedicated to manufacturing medicine of the higher standard and the marketing if it affordable prices across the globe.</a:t>
            </a:r>
            <a:endParaRPr lang="en-IN"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616291C4-F82E-12AD-AB52-95E189714932}"/>
              </a:ext>
            </a:extLst>
          </p:cNvPr>
          <p:cNvSpPr txBox="1"/>
          <p:nvPr/>
        </p:nvSpPr>
        <p:spPr>
          <a:xfrm>
            <a:off x="12968072" y="5283021"/>
            <a:ext cx="10674776" cy="783193"/>
          </a:xfrm>
          <a:prstGeom prst="round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N" sz="4000" b="1" dirty="0">
                <a:latin typeface="Times New Roman" panose="02020603050405020304" pitchFamily="18" charset="0"/>
                <a:cs typeface="Times New Roman" panose="02020603050405020304" pitchFamily="18" charset="0"/>
              </a:rPr>
              <a:t>ORGANIZATION STRUCTURE</a:t>
            </a:r>
          </a:p>
        </p:txBody>
      </p:sp>
      <p:sp>
        <p:nvSpPr>
          <p:cNvPr id="25" name="TextBox 24">
            <a:extLst>
              <a:ext uri="{FF2B5EF4-FFF2-40B4-BE49-F238E27FC236}">
                <a16:creationId xmlns:a16="http://schemas.microsoft.com/office/drawing/2014/main" id="{A8BA4247-B0C9-DD8E-A77A-2609BDD42786}"/>
              </a:ext>
            </a:extLst>
          </p:cNvPr>
          <p:cNvSpPr txBox="1"/>
          <p:nvPr/>
        </p:nvSpPr>
        <p:spPr>
          <a:xfrm>
            <a:off x="23709086" y="5324259"/>
            <a:ext cx="9703107" cy="783193"/>
          </a:xfrm>
          <a:prstGeom prst="round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N" sz="4000" b="1" dirty="0">
                <a:latin typeface="Times New Roman" panose="02020603050405020304" pitchFamily="18" charset="0"/>
                <a:cs typeface="Times New Roman" panose="02020603050405020304" pitchFamily="18" charset="0"/>
              </a:rPr>
              <a:t>DESCRIPTION ABOUT THE INDUSTRY</a:t>
            </a:r>
          </a:p>
        </p:txBody>
      </p:sp>
      <p:sp>
        <p:nvSpPr>
          <p:cNvPr id="26" name="TextBox 25">
            <a:extLst>
              <a:ext uri="{FF2B5EF4-FFF2-40B4-BE49-F238E27FC236}">
                <a16:creationId xmlns:a16="http://schemas.microsoft.com/office/drawing/2014/main" id="{C60FB64B-3966-59A4-6006-B9987491E84E}"/>
              </a:ext>
            </a:extLst>
          </p:cNvPr>
          <p:cNvSpPr txBox="1"/>
          <p:nvPr/>
        </p:nvSpPr>
        <p:spPr>
          <a:xfrm>
            <a:off x="23642848" y="6356708"/>
            <a:ext cx="9703107" cy="8230622"/>
          </a:xfrm>
          <a:prstGeom prst="flowChartAlternateProcess">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lnSpc>
                <a:spcPct val="107000"/>
              </a:lnSpc>
              <a:spcAft>
                <a:spcPts val="800"/>
              </a:spcAft>
              <a:buFont typeface="Arial" panose="020B0604020202020204" pitchFamily="34" charset="0"/>
              <a:buChar char="•"/>
            </a:pP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It is a multi-faceted healthcare organization with a proficient-marketing team, state of the art manufacturing facilities, R&amp;D center that are at par with international               standards.</a:t>
            </a:r>
            <a:endParaRPr lang="en-IN"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Major products- Dolo-650, Amlong,  Duprex, Diapride ,Avas , Tripride, Bactoclav, Tenepride-m, Arbitel.</a:t>
            </a:r>
            <a:endParaRPr lang="en-IN"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Company is ranked 19</a:t>
            </a:r>
            <a:r>
              <a:rPr lang="en-US" sz="2800" b="1"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amongst all pharmaceutical companies in INDIA as per AWACS 2021 retail audit and is ranked  14</a:t>
            </a:r>
            <a:r>
              <a:rPr lang="en-US" sz="2800" b="1" baseline="30000" dirty="0">
                <a:effectLst/>
                <a:latin typeface="Times New Roman" panose="02020603050405020304" pitchFamily="18" charset="0"/>
                <a:ea typeface="Calibri" panose="020F0502020204030204" pitchFamily="34" charset="0"/>
                <a:cs typeface="Times New Roman" panose="02020603050405020304" pitchFamily="18" charset="0"/>
              </a:rPr>
              <a:t>th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as per prescription audit by SMRC 2021</a:t>
            </a:r>
            <a:endParaRPr lang="en-IN" sz="2800" dirty="0">
              <a:latin typeface="Times New Roman" panose="02020603050405020304" pitchFamily="18" charset="0"/>
              <a:cs typeface="Times New Roman" panose="02020603050405020304" pitchFamily="18" charset="0"/>
            </a:endParaRPr>
          </a:p>
          <a:p>
            <a:endParaRPr lang="en-IN" dirty="0"/>
          </a:p>
        </p:txBody>
      </p:sp>
      <p:sp>
        <p:nvSpPr>
          <p:cNvPr id="28" name="TextBox 27">
            <a:extLst>
              <a:ext uri="{FF2B5EF4-FFF2-40B4-BE49-F238E27FC236}">
                <a16:creationId xmlns:a16="http://schemas.microsoft.com/office/drawing/2014/main" id="{3A567604-1F8D-E7C7-DFD9-A43530B24CB1}"/>
              </a:ext>
            </a:extLst>
          </p:cNvPr>
          <p:cNvSpPr txBox="1"/>
          <p:nvPr/>
        </p:nvSpPr>
        <p:spPr>
          <a:xfrm>
            <a:off x="25888111" y="21756743"/>
            <a:ext cx="6143460" cy="1464231"/>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IN" sz="4000" b="1" dirty="0">
                <a:latin typeface="Times New Roman" panose="02020603050405020304" pitchFamily="18" charset="0"/>
                <a:cs typeface="Times New Roman" panose="02020603050405020304" pitchFamily="18" charset="0"/>
              </a:rPr>
              <a:t>PESTEL ANALYSIS ON LATANOPROST</a:t>
            </a:r>
          </a:p>
        </p:txBody>
      </p:sp>
      <p:sp>
        <p:nvSpPr>
          <p:cNvPr id="32" name="TextBox 31">
            <a:extLst>
              <a:ext uri="{FF2B5EF4-FFF2-40B4-BE49-F238E27FC236}">
                <a16:creationId xmlns:a16="http://schemas.microsoft.com/office/drawing/2014/main" id="{9B1748BA-4D7B-D0DD-AB94-40A62A4C07DC}"/>
              </a:ext>
            </a:extLst>
          </p:cNvPr>
          <p:cNvSpPr txBox="1"/>
          <p:nvPr/>
        </p:nvSpPr>
        <p:spPr>
          <a:xfrm>
            <a:off x="553752" y="33106312"/>
            <a:ext cx="10478529" cy="1464231"/>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IN" sz="4000" b="1" dirty="0">
                <a:latin typeface="Times New Roman" panose="02020603050405020304" pitchFamily="18" charset="0"/>
                <a:cs typeface="Times New Roman" panose="02020603050405020304" pitchFamily="18" charset="0"/>
              </a:rPr>
              <a:t> PRACTICAL AND THEORITICAL EXPOSURE</a:t>
            </a:r>
          </a:p>
        </p:txBody>
      </p:sp>
      <p:sp>
        <p:nvSpPr>
          <p:cNvPr id="27" name="Rectangle: Rounded Corners 26">
            <a:extLst>
              <a:ext uri="{FF2B5EF4-FFF2-40B4-BE49-F238E27FC236}">
                <a16:creationId xmlns:a16="http://schemas.microsoft.com/office/drawing/2014/main" id="{2EDB88F0-4B28-C252-D138-1EC842AE4FA8}"/>
              </a:ext>
            </a:extLst>
          </p:cNvPr>
          <p:cNvSpPr/>
          <p:nvPr/>
        </p:nvSpPr>
        <p:spPr>
          <a:xfrm>
            <a:off x="426118" y="34763662"/>
            <a:ext cx="10606163" cy="3141441"/>
          </a:xfrm>
          <a:prstGeom prst="roundRect">
            <a:avLst/>
          </a:prstGeom>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Subjects like market research, pharmaceutical marketing were implemented on practical grounds which are a part of syllabus.</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Gained practical knowledge of how a product revolves around a market.</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Check up on the brand equity and its sourcing </a:t>
            </a:r>
          </a:p>
        </p:txBody>
      </p:sp>
      <p:sp>
        <p:nvSpPr>
          <p:cNvPr id="30" name="AutoShape 2" descr="Latanoprost | Somerset Pharma - Somerset Pharma">
            <a:extLst>
              <a:ext uri="{FF2B5EF4-FFF2-40B4-BE49-F238E27FC236}">
                <a16:creationId xmlns:a16="http://schemas.microsoft.com/office/drawing/2014/main" id="{118F302C-3C8F-C83F-FC19-1B371074B209}"/>
              </a:ext>
            </a:extLst>
          </p:cNvPr>
          <p:cNvSpPr>
            <a:spLocks noChangeAspect="1" noChangeArrowheads="1"/>
          </p:cNvSpPr>
          <p:nvPr/>
        </p:nvSpPr>
        <p:spPr bwMode="auto">
          <a:xfrm>
            <a:off x="16587788" y="2162651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pic>
        <p:nvPicPr>
          <p:cNvPr id="33" name="Picture 32">
            <a:extLst>
              <a:ext uri="{FF2B5EF4-FFF2-40B4-BE49-F238E27FC236}">
                <a16:creationId xmlns:a16="http://schemas.microsoft.com/office/drawing/2014/main" id="{F2F03454-5F86-C405-F4E5-83522919F37B}"/>
              </a:ext>
            </a:extLst>
          </p:cNvPr>
          <p:cNvPicPr>
            <a:picLocks noChangeAspect="1"/>
          </p:cNvPicPr>
          <p:nvPr/>
        </p:nvPicPr>
        <p:blipFill>
          <a:blip r:embed="rId4"/>
          <a:stretch>
            <a:fillRect/>
          </a:stretch>
        </p:blipFill>
        <p:spPr>
          <a:xfrm>
            <a:off x="19899475" y="38123413"/>
            <a:ext cx="12765582" cy="5434842"/>
          </a:xfrm>
          <a:prstGeom prst="rect">
            <a:avLst/>
          </a:prstGeom>
        </p:spPr>
      </p:pic>
      <p:graphicFrame>
        <p:nvGraphicFramePr>
          <p:cNvPr id="34" name="Chart 33">
            <a:extLst>
              <a:ext uri="{FF2B5EF4-FFF2-40B4-BE49-F238E27FC236}">
                <a16:creationId xmlns:a16="http://schemas.microsoft.com/office/drawing/2014/main" id="{63451CB4-D4E1-EC20-6BA0-06D248997ADD}"/>
              </a:ext>
            </a:extLst>
          </p:cNvPr>
          <p:cNvGraphicFramePr>
            <a:graphicFrameLocks/>
          </p:cNvGraphicFramePr>
          <p:nvPr>
            <p:extLst>
              <p:ext uri="{D42A27DB-BD31-4B8C-83A1-F6EECF244321}">
                <p14:modId xmlns:p14="http://schemas.microsoft.com/office/powerpoint/2010/main" val="2622995814"/>
              </p:ext>
            </p:extLst>
          </p:nvPr>
        </p:nvGraphicFramePr>
        <p:xfrm>
          <a:off x="17223168" y="33264744"/>
          <a:ext cx="12263718" cy="459685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5" name="Chart 34">
            <a:extLst>
              <a:ext uri="{FF2B5EF4-FFF2-40B4-BE49-F238E27FC236}">
                <a16:creationId xmlns:a16="http://schemas.microsoft.com/office/drawing/2014/main" id="{63451CB4-D4E1-EC20-6BA0-06D248997ADD}"/>
              </a:ext>
            </a:extLst>
          </p:cNvPr>
          <p:cNvGraphicFramePr>
            <a:graphicFrameLocks/>
          </p:cNvGraphicFramePr>
          <p:nvPr>
            <p:extLst>
              <p:ext uri="{D42A27DB-BD31-4B8C-83A1-F6EECF244321}">
                <p14:modId xmlns:p14="http://schemas.microsoft.com/office/powerpoint/2010/main" val="1587419928"/>
              </p:ext>
            </p:extLst>
          </p:nvPr>
        </p:nvGraphicFramePr>
        <p:xfrm>
          <a:off x="19899475" y="33298450"/>
          <a:ext cx="12766835" cy="4686160"/>
        </p:xfrm>
        <a:graphic>
          <a:graphicData uri="http://schemas.openxmlformats.org/drawingml/2006/chart">
            <c:chart xmlns:c="http://schemas.openxmlformats.org/drawingml/2006/chart" xmlns:r="http://schemas.openxmlformats.org/officeDocument/2006/relationships" r:id="rId6"/>
          </a:graphicData>
        </a:graphic>
      </p:graphicFrame>
      <p:sp>
        <p:nvSpPr>
          <p:cNvPr id="36" name="TextBox 35">
            <a:extLst>
              <a:ext uri="{FF2B5EF4-FFF2-40B4-BE49-F238E27FC236}">
                <a16:creationId xmlns:a16="http://schemas.microsoft.com/office/drawing/2014/main" id="{8BA28E0C-258D-54A7-3814-68CCE3FE69B4}"/>
              </a:ext>
            </a:extLst>
          </p:cNvPr>
          <p:cNvSpPr txBox="1"/>
          <p:nvPr/>
        </p:nvSpPr>
        <p:spPr>
          <a:xfrm>
            <a:off x="253574" y="17929882"/>
            <a:ext cx="32947912" cy="1123712"/>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N" sz="6000" b="1" dirty="0">
                <a:solidFill>
                  <a:schemeClr val="tx1"/>
                </a:solidFill>
                <a:latin typeface="Times New Roman" panose="02020603050405020304" pitchFamily="18" charset="0"/>
                <a:cs typeface="Times New Roman" panose="02020603050405020304" pitchFamily="18" charset="0"/>
              </a:rPr>
              <a:t>LEARNING AND VALUE ADDITION</a:t>
            </a:r>
          </a:p>
        </p:txBody>
      </p:sp>
      <p:sp>
        <p:nvSpPr>
          <p:cNvPr id="39" name="TextBox 38">
            <a:extLst>
              <a:ext uri="{FF2B5EF4-FFF2-40B4-BE49-F238E27FC236}">
                <a16:creationId xmlns:a16="http://schemas.microsoft.com/office/drawing/2014/main" id="{2EF183A9-A7B0-04CC-41FA-D22F14903CB2}"/>
              </a:ext>
            </a:extLst>
          </p:cNvPr>
          <p:cNvSpPr txBox="1"/>
          <p:nvPr/>
        </p:nvSpPr>
        <p:spPr>
          <a:xfrm>
            <a:off x="553752" y="38188086"/>
            <a:ext cx="10478529" cy="919401"/>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en-IN" sz="4800" b="1" dirty="0">
                <a:latin typeface="Times New Roman" panose="02020603050405020304" pitchFamily="18" charset="0"/>
                <a:cs typeface="Times New Roman" panose="02020603050405020304" pitchFamily="18" charset="0"/>
              </a:rPr>
              <a:t>SUGGESTION</a:t>
            </a:r>
            <a:r>
              <a:rPr lang="en-IN" dirty="0"/>
              <a:t> </a:t>
            </a:r>
          </a:p>
        </p:txBody>
      </p:sp>
      <p:sp>
        <p:nvSpPr>
          <p:cNvPr id="40" name="TextBox 39">
            <a:extLst>
              <a:ext uri="{FF2B5EF4-FFF2-40B4-BE49-F238E27FC236}">
                <a16:creationId xmlns:a16="http://schemas.microsoft.com/office/drawing/2014/main" id="{B6E2FB4D-13E3-3AB3-3433-49D191591FB6}"/>
              </a:ext>
            </a:extLst>
          </p:cNvPr>
          <p:cNvSpPr txBox="1"/>
          <p:nvPr/>
        </p:nvSpPr>
        <p:spPr>
          <a:xfrm>
            <a:off x="503173" y="39390470"/>
            <a:ext cx="10618191" cy="2962513"/>
          </a:xfrm>
          <a:prstGeom prst="roundRect">
            <a:avLst/>
          </a:prstGeom>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On the basis of analysis of the data from the target audience, a list of product recommendation was made for the organization to launch as private label brands.</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Parameters like pricing, packaging ,low cost ,easy , procurement ,high margin &amp; value were considered during analysis.</a:t>
            </a:r>
          </a:p>
        </p:txBody>
      </p:sp>
      <p:sp>
        <p:nvSpPr>
          <p:cNvPr id="41" name="TextBox 40">
            <a:extLst>
              <a:ext uri="{FF2B5EF4-FFF2-40B4-BE49-F238E27FC236}">
                <a16:creationId xmlns:a16="http://schemas.microsoft.com/office/drawing/2014/main" id="{28333FFB-F131-14FF-B450-5A92EC154F70}"/>
              </a:ext>
            </a:extLst>
          </p:cNvPr>
          <p:cNvSpPr txBox="1"/>
          <p:nvPr/>
        </p:nvSpPr>
        <p:spPr>
          <a:xfrm>
            <a:off x="11171943" y="33671784"/>
            <a:ext cx="8237613" cy="783193"/>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IN" sz="4000" b="1" dirty="0">
                <a:latin typeface="Times New Roman" panose="02020603050405020304" pitchFamily="18" charset="0"/>
                <a:cs typeface="Times New Roman" panose="02020603050405020304" pitchFamily="18" charset="0"/>
              </a:rPr>
              <a:t>DISEASE PREVALENCE</a:t>
            </a:r>
          </a:p>
        </p:txBody>
      </p:sp>
      <p:sp>
        <p:nvSpPr>
          <p:cNvPr id="42" name="TextBox 41">
            <a:extLst>
              <a:ext uri="{FF2B5EF4-FFF2-40B4-BE49-F238E27FC236}">
                <a16:creationId xmlns:a16="http://schemas.microsoft.com/office/drawing/2014/main" id="{1B1EAF0F-6694-CE53-0C64-6C06A37D8A4A}"/>
              </a:ext>
            </a:extLst>
          </p:cNvPr>
          <p:cNvSpPr txBox="1"/>
          <p:nvPr/>
        </p:nvSpPr>
        <p:spPr>
          <a:xfrm>
            <a:off x="11178395" y="34808392"/>
            <a:ext cx="8237613" cy="2315528"/>
          </a:xfrm>
          <a:prstGeom prst="roundRect">
            <a:avLst/>
          </a:prstGeom>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Prevalence of OSD in glaucoma patient is high, with estimate ranging from 39% to 59%.</a:t>
            </a:r>
          </a:p>
          <a:p>
            <a:pPr marL="457200" indent="-457200">
              <a:buFont typeface="Arial" panose="020B0604020202020204" pitchFamily="34" charset="0"/>
              <a:buChar char="•"/>
            </a:pPr>
            <a:r>
              <a:rPr lang="en-IN" sz="2800" b="1" dirty="0">
                <a:latin typeface="Times New Roman" panose="02020603050405020304" pitchFamily="18" charset="0"/>
                <a:cs typeface="Times New Roman" panose="02020603050405020304" pitchFamily="18" charset="0"/>
              </a:rPr>
              <a:t>Mean age is 62.1,62.3, and 63 years respectively and 50%,40.5%, and 38.9% were made.</a:t>
            </a:r>
            <a:br>
              <a:rPr lang="en-IN" dirty="0"/>
            </a:br>
            <a:r>
              <a:rPr lang="en-IN" dirty="0"/>
              <a:t> </a:t>
            </a:r>
          </a:p>
        </p:txBody>
      </p:sp>
      <p:sp>
        <p:nvSpPr>
          <p:cNvPr id="24" name="TextBox 23">
            <a:extLst>
              <a:ext uri="{FF2B5EF4-FFF2-40B4-BE49-F238E27FC236}">
                <a16:creationId xmlns:a16="http://schemas.microsoft.com/office/drawing/2014/main" id="{E151D441-AB1E-5B48-3ABE-7443211BEBB3}"/>
              </a:ext>
            </a:extLst>
          </p:cNvPr>
          <p:cNvSpPr txBox="1"/>
          <p:nvPr/>
        </p:nvSpPr>
        <p:spPr>
          <a:xfrm>
            <a:off x="11178395" y="37300448"/>
            <a:ext cx="8237613" cy="783193"/>
          </a:xfrm>
          <a:prstGeom prst="roundRect">
            <a:avLst/>
          </a:prstGeom>
          <a:ln/>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sz="4000" b="1" dirty="0">
                <a:latin typeface="Times New Roman" panose="02020603050405020304" pitchFamily="18" charset="0"/>
                <a:cs typeface="Times New Roman" panose="02020603050405020304" pitchFamily="18" charset="0"/>
              </a:rPr>
              <a:t>CHALLENGES FACED</a:t>
            </a:r>
            <a:endParaRPr lang="en-IN" sz="4000" b="1" dirty="0">
              <a:latin typeface="Times New Roman" panose="02020603050405020304" pitchFamily="18" charset="0"/>
              <a:cs typeface="Times New Roman" panose="02020603050405020304" pitchFamily="18" charset="0"/>
            </a:endParaRPr>
          </a:p>
        </p:txBody>
      </p:sp>
      <p:sp>
        <p:nvSpPr>
          <p:cNvPr id="29" name="TextBox 28">
            <a:extLst>
              <a:ext uri="{FF2B5EF4-FFF2-40B4-BE49-F238E27FC236}">
                <a16:creationId xmlns:a16="http://schemas.microsoft.com/office/drawing/2014/main" id="{7CE46E5D-E6D8-CA1B-5A48-33F0CA4E4595}"/>
              </a:ext>
            </a:extLst>
          </p:cNvPr>
          <p:cNvSpPr txBox="1"/>
          <p:nvPr/>
        </p:nvSpPr>
        <p:spPr>
          <a:xfrm>
            <a:off x="11366324" y="38206545"/>
            <a:ext cx="8043231" cy="5175885"/>
          </a:xfrm>
          <a:prstGeom prst="round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rtlCol="0">
            <a:spAutoFit/>
          </a:bodyPr>
          <a:lstStyle/>
          <a:p>
            <a:pPr marL="285750" indent="-28575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In my learning phase of the internship, I learned how to manage the time.</a:t>
            </a:r>
          </a:p>
          <a:p>
            <a:pPr marL="285750" indent="-28575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And, I also learned that never wait for the opportunity you have to grab it.</a:t>
            </a:r>
          </a:p>
          <a:p>
            <a:pPr marL="285750" indent="-28575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Always take the initiatives.</a:t>
            </a:r>
          </a:p>
          <a:p>
            <a:pPr marL="285750" indent="-285750">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I also learned that don’t wait for the time to come to done the work, because it will be overloaded  keep going on daily basis and then it will be easy for you to complete the work on time</a:t>
            </a:r>
            <a:endParaRPr lang="en-US" dirty="0"/>
          </a:p>
          <a:p>
            <a:endParaRPr lang="en-IN" dirty="0"/>
          </a:p>
        </p:txBody>
      </p:sp>
      <p:pic>
        <p:nvPicPr>
          <p:cNvPr id="31" name="Picture 30">
            <a:extLst>
              <a:ext uri="{FF2B5EF4-FFF2-40B4-BE49-F238E27FC236}">
                <a16:creationId xmlns:a16="http://schemas.microsoft.com/office/drawing/2014/main" id="{50A52B2A-870F-DFB4-2EE6-845D357641F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003931" y="6312867"/>
            <a:ext cx="8153276" cy="10337000"/>
          </a:xfrm>
          <a:prstGeom prst="rect">
            <a:avLst/>
          </a:prstGeom>
        </p:spPr>
      </p:pic>
    </p:spTree>
    <p:extLst>
      <p:ext uri="{BB962C8B-B14F-4D97-AF65-F5344CB8AC3E}">
        <p14:creationId xmlns:p14="http://schemas.microsoft.com/office/powerpoint/2010/main" val="2085663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67C7A57B3F064489ABF3F04E1386E4" ma:contentTypeVersion="8" ma:contentTypeDescription="Create a new document." ma:contentTypeScope="" ma:versionID="e679c9d9dfa7e25b6123e3da7394e419">
  <xsd:schema xmlns:xsd="http://www.w3.org/2001/XMLSchema" xmlns:xs="http://www.w3.org/2001/XMLSchema" xmlns:p="http://schemas.microsoft.com/office/2006/metadata/properties" xmlns:ns3="9602f695-f9c7-4554-965a-7c9bdd069312" targetNamespace="http://schemas.microsoft.com/office/2006/metadata/properties" ma:root="true" ma:fieldsID="d09c275c9149759189202c2d640251dc" ns3:_="">
    <xsd:import namespace="9602f695-f9c7-4554-965a-7c9bdd06931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02f695-f9c7-4554-965a-7c9bdd0693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78C01F1-D3D7-4837-91FB-9A22E80068E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02f695-f9c7-4554-965a-7c9bdd0693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819C4FA-409C-431A-B498-33B2450B5D45}">
  <ds:schemaRefs>
    <ds:schemaRef ds:uri="http://schemas.microsoft.com/sharepoint/v3/contenttype/forms"/>
  </ds:schemaRefs>
</ds:datastoreItem>
</file>

<file path=customXml/itemProps3.xml><?xml version="1.0" encoding="utf-8"?>
<ds:datastoreItem xmlns:ds="http://schemas.openxmlformats.org/officeDocument/2006/customXml" ds:itemID="{2598B737-5352-4D36-9738-D5FDD364203E}">
  <ds:schemaRefs>
    <ds:schemaRef ds:uri="http://purl.org/dc/elements/1.1/"/>
    <ds:schemaRef ds:uri="9602f695-f9c7-4554-965a-7c9bdd069312"/>
    <ds:schemaRef ds:uri="http://schemas.openxmlformats.org/package/2006/metadata/core-properties"/>
    <ds:schemaRef ds:uri="http://schemas.microsoft.com/office/2006/documentManagement/types"/>
    <ds:schemaRef ds:uri="http://purl.org/dc/dcmitype/"/>
    <ds:schemaRef ds:uri="http://purl.org/dc/terms/"/>
    <ds:schemaRef ds:uri="http://schemas.microsoft.com/office/2006/metadata/properti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443</TotalTime>
  <Words>966</Words>
  <Application>Microsoft Office PowerPoint</Application>
  <PresentationFormat>Custom</PresentationFormat>
  <Paragraphs>105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Prince Rana</dc:creator>
  <cp:lastModifiedBy>Prince Rana</cp:lastModifiedBy>
  <cp:revision>17</cp:revision>
  <dcterms:created xsi:type="dcterms:W3CDTF">2022-06-06T04:46:25Z</dcterms:created>
  <dcterms:modified xsi:type="dcterms:W3CDTF">2022-06-10T10:02:37Z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0x0101002167C7A57B3F064489ABF3F04E1386E4</vt:lpwstr>
  </property>
</Properties>
</file>