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Lst>
  <p:sldSz cx="43891200" cy="32878713"/>
  <p:notesSz cx="9309100" cy="69548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56" autoAdjust="0"/>
    <p:restoredTop sz="94660"/>
  </p:normalViewPr>
  <p:slideViewPr>
    <p:cSldViewPr snapToGrid="0">
      <p:cViewPr varScale="1">
        <p:scale>
          <a:sx n="14" d="100"/>
          <a:sy n="14" d="100"/>
        </p:scale>
        <p:origin x="1734"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0847"/>
            <a:ext cx="37307520" cy="11446663"/>
          </a:xfrm>
        </p:spPr>
        <p:txBody>
          <a:bodyPr anchor="b"/>
          <a:lstStyle>
            <a:lvl1pPr algn="ctr">
              <a:defRPr sz="28765"/>
            </a:lvl1pPr>
          </a:lstStyle>
          <a:p>
            <a:r>
              <a:rPr lang="en-US"/>
              <a:t>Click to edit Master title style</a:t>
            </a:r>
            <a:endParaRPr lang="en-US" dirty="0"/>
          </a:p>
        </p:txBody>
      </p:sp>
      <p:sp>
        <p:nvSpPr>
          <p:cNvPr id="3" name="Subtitle 2"/>
          <p:cNvSpPr>
            <a:spLocks noGrp="1"/>
          </p:cNvSpPr>
          <p:nvPr>
            <p:ph type="subTitle" idx="1"/>
          </p:nvPr>
        </p:nvSpPr>
        <p:spPr>
          <a:xfrm>
            <a:off x="5486400" y="17268937"/>
            <a:ext cx="32918400" cy="7938076"/>
          </a:xfrm>
        </p:spPr>
        <p:txBody>
          <a:bodyPr/>
          <a:lstStyle>
            <a:lvl1pPr marL="0" indent="0" algn="ctr">
              <a:buNone/>
              <a:defRPr sz="11506"/>
            </a:lvl1pPr>
            <a:lvl2pPr marL="2191908" indent="0" algn="ctr">
              <a:buNone/>
              <a:defRPr sz="9588"/>
            </a:lvl2pPr>
            <a:lvl3pPr marL="4383816" indent="0" algn="ctr">
              <a:buNone/>
              <a:defRPr sz="8630"/>
            </a:lvl3pPr>
            <a:lvl4pPr marL="6575725" indent="0" algn="ctr">
              <a:buNone/>
              <a:defRPr sz="7671"/>
            </a:lvl4pPr>
            <a:lvl5pPr marL="8767633" indent="0" algn="ctr">
              <a:buNone/>
              <a:defRPr sz="7671"/>
            </a:lvl5pPr>
            <a:lvl6pPr marL="10959541" indent="0" algn="ctr">
              <a:buNone/>
              <a:defRPr sz="7671"/>
            </a:lvl6pPr>
            <a:lvl7pPr marL="13151449" indent="0" algn="ctr">
              <a:buNone/>
              <a:defRPr sz="7671"/>
            </a:lvl7pPr>
            <a:lvl8pPr marL="15343358" indent="0" algn="ctr">
              <a:buNone/>
              <a:defRPr sz="7671"/>
            </a:lvl8pPr>
            <a:lvl9pPr marL="17535266" indent="0" algn="ctr">
              <a:buNone/>
              <a:defRPr sz="7671"/>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7CC20-2494-4FCB-9548-B9B866AA4AA8}"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2727171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7CC20-2494-4FCB-9548-B9B866AA4AA8}"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1362680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0487"/>
            <a:ext cx="9464040" cy="2786319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0487"/>
            <a:ext cx="27843480" cy="278631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7CC20-2494-4FCB-9548-B9B866AA4AA8}"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3317766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7CC20-2494-4FCB-9548-B9B866AA4AA8}"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633369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196855"/>
            <a:ext cx="37856160" cy="13676629"/>
          </a:xfrm>
        </p:spPr>
        <p:txBody>
          <a:bodyPr anchor="b"/>
          <a:lstStyle>
            <a:lvl1pPr>
              <a:defRPr sz="28765"/>
            </a:lvl1pPr>
          </a:lstStyle>
          <a:p>
            <a:r>
              <a:rPr lang="en-US"/>
              <a:t>Click to edit Master title style</a:t>
            </a:r>
            <a:endParaRPr lang="en-US" dirty="0"/>
          </a:p>
        </p:txBody>
      </p:sp>
      <p:sp>
        <p:nvSpPr>
          <p:cNvPr id="3" name="Text Placeholder 2"/>
          <p:cNvSpPr>
            <a:spLocks noGrp="1"/>
          </p:cNvSpPr>
          <p:nvPr>
            <p:ph type="body" idx="1"/>
          </p:nvPr>
        </p:nvSpPr>
        <p:spPr>
          <a:xfrm>
            <a:off x="2994662" y="22002871"/>
            <a:ext cx="37856160" cy="7192216"/>
          </a:xfrm>
        </p:spPr>
        <p:txBody>
          <a:bodyPr/>
          <a:lstStyle>
            <a:lvl1pPr marL="0" indent="0">
              <a:buNone/>
              <a:defRPr sz="11506">
                <a:solidFill>
                  <a:schemeClr val="tx1"/>
                </a:solidFill>
              </a:defRPr>
            </a:lvl1pPr>
            <a:lvl2pPr marL="2191908" indent="0">
              <a:buNone/>
              <a:defRPr sz="9588">
                <a:solidFill>
                  <a:schemeClr val="tx1">
                    <a:tint val="75000"/>
                  </a:schemeClr>
                </a:solidFill>
              </a:defRPr>
            </a:lvl2pPr>
            <a:lvl3pPr marL="4383816" indent="0">
              <a:buNone/>
              <a:defRPr sz="8630">
                <a:solidFill>
                  <a:schemeClr val="tx1">
                    <a:tint val="75000"/>
                  </a:schemeClr>
                </a:solidFill>
              </a:defRPr>
            </a:lvl3pPr>
            <a:lvl4pPr marL="6575725" indent="0">
              <a:buNone/>
              <a:defRPr sz="7671">
                <a:solidFill>
                  <a:schemeClr val="tx1">
                    <a:tint val="75000"/>
                  </a:schemeClr>
                </a:solidFill>
              </a:defRPr>
            </a:lvl4pPr>
            <a:lvl5pPr marL="8767633" indent="0">
              <a:buNone/>
              <a:defRPr sz="7671">
                <a:solidFill>
                  <a:schemeClr val="tx1">
                    <a:tint val="75000"/>
                  </a:schemeClr>
                </a:solidFill>
              </a:defRPr>
            </a:lvl5pPr>
            <a:lvl6pPr marL="10959541" indent="0">
              <a:buNone/>
              <a:defRPr sz="7671">
                <a:solidFill>
                  <a:schemeClr val="tx1">
                    <a:tint val="75000"/>
                  </a:schemeClr>
                </a:solidFill>
              </a:defRPr>
            </a:lvl6pPr>
            <a:lvl7pPr marL="13151449" indent="0">
              <a:buNone/>
              <a:defRPr sz="7671">
                <a:solidFill>
                  <a:schemeClr val="tx1">
                    <a:tint val="75000"/>
                  </a:schemeClr>
                </a:solidFill>
              </a:defRPr>
            </a:lvl7pPr>
            <a:lvl8pPr marL="15343358" indent="0">
              <a:buNone/>
              <a:defRPr sz="7671">
                <a:solidFill>
                  <a:schemeClr val="tx1">
                    <a:tint val="75000"/>
                  </a:schemeClr>
                </a:solidFill>
              </a:defRPr>
            </a:lvl8pPr>
            <a:lvl9pPr marL="17535266" indent="0">
              <a:buNone/>
              <a:defRPr sz="767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7CC20-2494-4FCB-9548-B9B866AA4AA8}" type="datetimeFigureOut">
              <a:rPr lang="en-IN" smtClean="0"/>
              <a:t>14-06-2022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42121517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52435"/>
            <a:ext cx="18653760" cy="20861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52435"/>
            <a:ext cx="18653760" cy="208612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37CC20-2494-4FCB-9548-B9B866AA4AA8}"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1298255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0494"/>
            <a:ext cx="37856160" cy="63550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59853"/>
            <a:ext cx="18568032" cy="3950010"/>
          </a:xfrm>
        </p:spPr>
        <p:txBody>
          <a:bodyPr anchor="b"/>
          <a:lstStyle>
            <a:lvl1pPr marL="0" indent="0">
              <a:buNone/>
              <a:defRPr sz="11506" b="1"/>
            </a:lvl1pPr>
            <a:lvl2pPr marL="2191908" indent="0">
              <a:buNone/>
              <a:defRPr sz="9588" b="1"/>
            </a:lvl2pPr>
            <a:lvl3pPr marL="4383816" indent="0">
              <a:buNone/>
              <a:defRPr sz="8630" b="1"/>
            </a:lvl3pPr>
            <a:lvl4pPr marL="6575725" indent="0">
              <a:buNone/>
              <a:defRPr sz="7671" b="1"/>
            </a:lvl4pPr>
            <a:lvl5pPr marL="8767633" indent="0">
              <a:buNone/>
              <a:defRPr sz="7671" b="1"/>
            </a:lvl5pPr>
            <a:lvl6pPr marL="10959541" indent="0">
              <a:buNone/>
              <a:defRPr sz="7671" b="1"/>
            </a:lvl6pPr>
            <a:lvl7pPr marL="13151449" indent="0">
              <a:buNone/>
              <a:defRPr sz="7671" b="1"/>
            </a:lvl7pPr>
            <a:lvl8pPr marL="15343358" indent="0">
              <a:buNone/>
              <a:defRPr sz="7671" b="1"/>
            </a:lvl8pPr>
            <a:lvl9pPr marL="17535266" indent="0">
              <a:buNone/>
              <a:defRPr sz="7671" b="1"/>
            </a:lvl9pPr>
          </a:lstStyle>
          <a:p>
            <a:pPr lvl="0"/>
            <a:r>
              <a:rPr lang="en-US"/>
              <a:t>Click to edit Master text styles</a:t>
            </a:r>
          </a:p>
        </p:txBody>
      </p:sp>
      <p:sp>
        <p:nvSpPr>
          <p:cNvPr id="4" name="Content Placeholder 3"/>
          <p:cNvSpPr>
            <a:spLocks noGrp="1"/>
          </p:cNvSpPr>
          <p:nvPr>
            <p:ph sz="half" idx="2"/>
          </p:nvPr>
        </p:nvSpPr>
        <p:spPr>
          <a:xfrm>
            <a:off x="3023242" y="12009863"/>
            <a:ext cx="18568032" cy="1766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59853"/>
            <a:ext cx="18659477" cy="3950010"/>
          </a:xfrm>
        </p:spPr>
        <p:txBody>
          <a:bodyPr anchor="b"/>
          <a:lstStyle>
            <a:lvl1pPr marL="0" indent="0">
              <a:buNone/>
              <a:defRPr sz="11506" b="1"/>
            </a:lvl1pPr>
            <a:lvl2pPr marL="2191908" indent="0">
              <a:buNone/>
              <a:defRPr sz="9588" b="1"/>
            </a:lvl2pPr>
            <a:lvl3pPr marL="4383816" indent="0">
              <a:buNone/>
              <a:defRPr sz="8630" b="1"/>
            </a:lvl3pPr>
            <a:lvl4pPr marL="6575725" indent="0">
              <a:buNone/>
              <a:defRPr sz="7671" b="1"/>
            </a:lvl4pPr>
            <a:lvl5pPr marL="8767633" indent="0">
              <a:buNone/>
              <a:defRPr sz="7671" b="1"/>
            </a:lvl5pPr>
            <a:lvl6pPr marL="10959541" indent="0">
              <a:buNone/>
              <a:defRPr sz="7671" b="1"/>
            </a:lvl6pPr>
            <a:lvl7pPr marL="13151449" indent="0">
              <a:buNone/>
              <a:defRPr sz="7671" b="1"/>
            </a:lvl7pPr>
            <a:lvl8pPr marL="15343358" indent="0">
              <a:buNone/>
              <a:defRPr sz="7671" b="1"/>
            </a:lvl8pPr>
            <a:lvl9pPr marL="17535266" indent="0">
              <a:buNone/>
              <a:defRPr sz="7671" b="1"/>
            </a:lvl9pPr>
          </a:lstStyle>
          <a:p>
            <a:pPr lvl="0"/>
            <a:r>
              <a:rPr lang="en-US"/>
              <a:t>Click to edit Master text styles</a:t>
            </a:r>
          </a:p>
        </p:txBody>
      </p:sp>
      <p:sp>
        <p:nvSpPr>
          <p:cNvPr id="6" name="Content Placeholder 5"/>
          <p:cNvSpPr>
            <a:spLocks noGrp="1"/>
          </p:cNvSpPr>
          <p:nvPr>
            <p:ph sz="quarter" idx="4"/>
          </p:nvPr>
        </p:nvSpPr>
        <p:spPr>
          <a:xfrm>
            <a:off x="22219922" y="12009863"/>
            <a:ext cx="18659477" cy="17664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37CC20-2494-4FCB-9548-B9B866AA4AA8}" type="datetimeFigureOut">
              <a:rPr lang="en-IN" smtClean="0"/>
              <a:t>14-06-2022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3955415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37CC20-2494-4FCB-9548-B9B866AA4AA8}" type="datetimeFigureOut">
              <a:rPr lang="en-IN" smtClean="0"/>
              <a:t>14-06-2022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1985754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7CC20-2494-4FCB-9548-B9B866AA4AA8}" type="datetimeFigureOut">
              <a:rPr lang="en-IN" smtClean="0"/>
              <a:t>14-06-2022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99233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1914"/>
            <a:ext cx="14156054" cy="7671700"/>
          </a:xfrm>
        </p:spPr>
        <p:txBody>
          <a:bodyPr anchor="b"/>
          <a:lstStyle>
            <a:lvl1pPr>
              <a:defRPr sz="15341"/>
            </a:lvl1pPr>
          </a:lstStyle>
          <a:p>
            <a:r>
              <a:rPr lang="en-US"/>
              <a:t>Click to edit Master title style</a:t>
            </a:r>
            <a:endParaRPr lang="en-US" dirty="0"/>
          </a:p>
        </p:txBody>
      </p:sp>
      <p:sp>
        <p:nvSpPr>
          <p:cNvPr id="3" name="Content Placeholder 2"/>
          <p:cNvSpPr>
            <a:spLocks noGrp="1"/>
          </p:cNvSpPr>
          <p:nvPr>
            <p:ph idx="1"/>
          </p:nvPr>
        </p:nvSpPr>
        <p:spPr>
          <a:xfrm>
            <a:off x="18659477" y="4733933"/>
            <a:ext cx="22219920" cy="23365197"/>
          </a:xfrm>
        </p:spPr>
        <p:txBody>
          <a:bodyPr/>
          <a:lstStyle>
            <a:lvl1pPr>
              <a:defRPr sz="15341"/>
            </a:lvl1pPr>
            <a:lvl2pPr>
              <a:defRPr sz="13424"/>
            </a:lvl2pPr>
            <a:lvl3pPr>
              <a:defRPr sz="11506"/>
            </a:lvl3pPr>
            <a:lvl4pPr>
              <a:defRPr sz="9588"/>
            </a:lvl4pPr>
            <a:lvl5pPr>
              <a:defRPr sz="9588"/>
            </a:lvl5pPr>
            <a:lvl6pPr>
              <a:defRPr sz="9588"/>
            </a:lvl6pPr>
            <a:lvl7pPr>
              <a:defRPr sz="9588"/>
            </a:lvl7pPr>
            <a:lvl8pPr>
              <a:defRPr sz="9588"/>
            </a:lvl8pPr>
            <a:lvl9pPr>
              <a:defRPr sz="95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63614"/>
            <a:ext cx="14156054" cy="18273565"/>
          </a:xfrm>
        </p:spPr>
        <p:txBody>
          <a:bodyPr/>
          <a:lstStyle>
            <a:lvl1pPr marL="0" indent="0">
              <a:buNone/>
              <a:defRPr sz="7671"/>
            </a:lvl1pPr>
            <a:lvl2pPr marL="2191908" indent="0">
              <a:buNone/>
              <a:defRPr sz="6712"/>
            </a:lvl2pPr>
            <a:lvl3pPr marL="4383816" indent="0">
              <a:buNone/>
              <a:defRPr sz="5753"/>
            </a:lvl3pPr>
            <a:lvl4pPr marL="6575725" indent="0">
              <a:buNone/>
              <a:defRPr sz="4794"/>
            </a:lvl4pPr>
            <a:lvl5pPr marL="8767633" indent="0">
              <a:buNone/>
              <a:defRPr sz="4794"/>
            </a:lvl5pPr>
            <a:lvl6pPr marL="10959541" indent="0">
              <a:buNone/>
              <a:defRPr sz="4794"/>
            </a:lvl6pPr>
            <a:lvl7pPr marL="13151449" indent="0">
              <a:buNone/>
              <a:defRPr sz="4794"/>
            </a:lvl7pPr>
            <a:lvl8pPr marL="15343358" indent="0">
              <a:buNone/>
              <a:defRPr sz="4794"/>
            </a:lvl8pPr>
            <a:lvl9pPr marL="17535266" indent="0">
              <a:buNone/>
              <a:defRPr sz="4794"/>
            </a:lvl9pPr>
          </a:lstStyle>
          <a:p>
            <a:pPr lvl="0"/>
            <a:r>
              <a:rPr lang="en-US"/>
              <a:t>Click to edit Master text styles</a:t>
            </a:r>
          </a:p>
        </p:txBody>
      </p:sp>
      <p:sp>
        <p:nvSpPr>
          <p:cNvPr id="5" name="Date Placeholder 4"/>
          <p:cNvSpPr>
            <a:spLocks noGrp="1"/>
          </p:cNvSpPr>
          <p:nvPr>
            <p:ph type="dt" sz="half" idx="10"/>
          </p:nvPr>
        </p:nvSpPr>
        <p:spPr/>
        <p:txBody>
          <a:bodyPr/>
          <a:lstStyle/>
          <a:p>
            <a:fld id="{3537CC20-2494-4FCB-9548-B9B866AA4AA8}"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2076847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1914"/>
            <a:ext cx="14156054" cy="7671700"/>
          </a:xfrm>
        </p:spPr>
        <p:txBody>
          <a:bodyPr anchor="b"/>
          <a:lstStyle>
            <a:lvl1pPr>
              <a:defRPr sz="15341"/>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3933"/>
            <a:ext cx="22219920" cy="23365197"/>
          </a:xfrm>
        </p:spPr>
        <p:txBody>
          <a:bodyPr anchor="t"/>
          <a:lstStyle>
            <a:lvl1pPr marL="0" indent="0">
              <a:buNone/>
              <a:defRPr sz="15341"/>
            </a:lvl1pPr>
            <a:lvl2pPr marL="2191908" indent="0">
              <a:buNone/>
              <a:defRPr sz="13424"/>
            </a:lvl2pPr>
            <a:lvl3pPr marL="4383816" indent="0">
              <a:buNone/>
              <a:defRPr sz="11506"/>
            </a:lvl3pPr>
            <a:lvl4pPr marL="6575725" indent="0">
              <a:buNone/>
              <a:defRPr sz="9588"/>
            </a:lvl4pPr>
            <a:lvl5pPr marL="8767633" indent="0">
              <a:buNone/>
              <a:defRPr sz="9588"/>
            </a:lvl5pPr>
            <a:lvl6pPr marL="10959541" indent="0">
              <a:buNone/>
              <a:defRPr sz="9588"/>
            </a:lvl6pPr>
            <a:lvl7pPr marL="13151449" indent="0">
              <a:buNone/>
              <a:defRPr sz="9588"/>
            </a:lvl7pPr>
            <a:lvl8pPr marL="15343358" indent="0">
              <a:buNone/>
              <a:defRPr sz="9588"/>
            </a:lvl8pPr>
            <a:lvl9pPr marL="17535266" indent="0">
              <a:buNone/>
              <a:defRPr sz="9588"/>
            </a:lvl9pPr>
          </a:lstStyle>
          <a:p>
            <a:r>
              <a:rPr lang="en-US"/>
              <a:t>Click icon to add picture</a:t>
            </a:r>
            <a:endParaRPr lang="en-US" dirty="0"/>
          </a:p>
        </p:txBody>
      </p:sp>
      <p:sp>
        <p:nvSpPr>
          <p:cNvPr id="4" name="Text Placeholder 3"/>
          <p:cNvSpPr>
            <a:spLocks noGrp="1"/>
          </p:cNvSpPr>
          <p:nvPr>
            <p:ph type="body" sz="half" idx="2"/>
          </p:nvPr>
        </p:nvSpPr>
        <p:spPr>
          <a:xfrm>
            <a:off x="3023237" y="9863614"/>
            <a:ext cx="14156054" cy="18273565"/>
          </a:xfrm>
        </p:spPr>
        <p:txBody>
          <a:bodyPr/>
          <a:lstStyle>
            <a:lvl1pPr marL="0" indent="0">
              <a:buNone/>
              <a:defRPr sz="7671"/>
            </a:lvl1pPr>
            <a:lvl2pPr marL="2191908" indent="0">
              <a:buNone/>
              <a:defRPr sz="6712"/>
            </a:lvl2pPr>
            <a:lvl3pPr marL="4383816" indent="0">
              <a:buNone/>
              <a:defRPr sz="5753"/>
            </a:lvl3pPr>
            <a:lvl4pPr marL="6575725" indent="0">
              <a:buNone/>
              <a:defRPr sz="4794"/>
            </a:lvl4pPr>
            <a:lvl5pPr marL="8767633" indent="0">
              <a:buNone/>
              <a:defRPr sz="4794"/>
            </a:lvl5pPr>
            <a:lvl6pPr marL="10959541" indent="0">
              <a:buNone/>
              <a:defRPr sz="4794"/>
            </a:lvl6pPr>
            <a:lvl7pPr marL="13151449" indent="0">
              <a:buNone/>
              <a:defRPr sz="4794"/>
            </a:lvl7pPr>
            <a:lvl8pPr marL="15343358" indent="0">
              <a:buNone/>
              <a:defRPr sz="4794"/>
            </a:lvl8pPr>
            <a:lvl9pPr marL="17535266" indent="0">
              <a:buNone/>
              <a:defRPr sz="4794"/>
            </a:lvl9pPr>
          </a:lstStyle>
          <a:p>
            <a:pPr lvl="0"/>
            <a:r>
              <a:rPr lang="en-US"/>
              <a:t>Click to edit Master text styles</a:t>
            </a:r>
          </a:p>
        </p:txBody>
      </p:sp>
      <p:sp>
        <p:nvSpPr>
          <p:cNvPr id="5" name="Date Placeholder 4"/>
          <p:cNvSpPr>
            <a:spLocks noGrp="1"/>
          </p:cNvSpPr>
          <p:nvPr>
            <p:ph type="dt" sz="half" idx="10"/>
          </p:nvPr>
        </p:nvSpPr>
        <p:spPr/>
        <p:txBody>
          <a:bodyPr/>
          <a:lstStyle/>
          <a:p>
            <a:fld id="{3537CC20-2494-4FCB-9548-B9B866AA4AA8}" type="datetimeFigureOut">
              <a:rPr lang="en-IN" smtClean="0"/>
              <a:t>14-06-2022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180C5E3-AFAE-4E34-BD39-752EC92D345E}" type="slidenum">
              <a:rPr lang="en-IN" smtClean="0"/>
              <a:t>‹#›</a:t>
            </a:fld>
            <a:endParaRPr lang="en-IN"/>
          </a:p>
        </p:txBody>
      </p:sp>
    </p:spTree>
    <p:extLst>
      <p:ext uri="{BB962C8B-B14F-4D97-AF65-F5344CB8AC3E}">
        <p14:creationId xmlns:p14="http://schemas.microsoft.com/office/powerpoint/2010/main" val="451145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0494"/>
            <a:ext cx="37856160" cy="635503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52435"/>
            <a:ext cx="37856160" cy="20861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473703"/>
            <a:ext cx="9875520" cy="1750487"/>
          </a:xfrm>
          <a:prstGeom prst="rect">
            <a:avLst/>
          </a:prstGeom>
        </p:spPr>
        <p:txBody>
          <a:bodyPr vert="horz" lIns="91440" tIns="45720" rIns="91440" bIns="45720" rtlCol="0" anchor="ctr"/>
          <a:lstStyle>
            <a:lvl1pPr algn="l">
              <a:defRPr sz="5753">
                <a:solidFill>
                  <a:schemeClr val="tx1">
                    <a:tint val="75000"/>
                  </a:schemeClr>
                </a:solidFill>
              </a:defRPr>
            </a:lvl1pPr>
          </a:lstStyle>
          <a:p>
            <a:fld id="{3537CC20-2494-4FCB-9548-B9B866AA4AA8}" type="datetimeFigureOut">
              <a:rPr lang="en-IN" smtClean="0"/>
              <a:t>14-06-2022</a:t>
            </a:fld>
            <a:endParaRPr lang="en-IN"/>
          </a:p>
        </p:txBody>
      </p:sp>
      <p:sp>
        <p:nvSpPr>
          <p:cNvPr id="5" name="Footer Placeholder 4"/>
          <p:cNvSpPr>
            <a:spLocks noGrp="1"/>
          </p:cNvSpPr>
          <p:nvPr>
            <p:ph type="ftr" sz="quarter" idx="3"/>
          </p:nvPr>
        </p:nvSpPr>
        <p:spPr>
          <a:xfrm>
            <a:off x="14538960" y="30473703"/>
            <a:ext cx="14813280" cy="1750487"/>
          </a:xfrm>
          <a:prstGeom prst="rect">
            <a:avLst/>
          </a:prstGeom>
        </p:spPr>
        <p:txBody>
          <a:bodyPr vert="horz" lIns="91440" tIns="45720" rIns="91440" bIns="45720" rtlCol="0" anchor="ctr"/>
          <a:lstStyle>
            <a:lvl1pPr algn="ctr">
              <a:defRPr sz="5753">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30998160" y="30473703"/>
            <a:ext cx="9875520" cy="1750487"/>
          </a:xfrm>
          <a:prstGeom prst="rect">
            <a:avLst/>
          </a:prstGeom>
        </p:spPr>
        <p:txBody>
          <a:bodyPr vert="horz" lIns="91440" tIns="45720" rIns="91440" bIns="45720" rtlCol="0" anchor="ctr"/>
          <a:lstStyle>
            <a:lvl1pPr algn="r">
              <a:defRPr sz="5753">
                <a:solidFill>
                  <a:schemeClr val="tx1">
                    <a:tint val="75000"/>
                  </a:schemeClr>
                </a:solidFill>
              </a:defRPr>
            </a:lvl1pPr>
          </a:lstStyle>
          <a:p>
            <a:fld id="{6180C5E3-AFAE-4E34-BD39-752EC92D345E}" type="slidenum">
              <a:rPr lang="en-IN" smtClean="0"/>
              <a:t>‹#›</a:t>
            </a:fld>
            <a:endParaRPr lang="en-IN"/>
          </a:p>
        </p:txBody>
      </p:sp>
    </p:spTree>
    <p:extLst>
      <p:ext uri="{BB962C8B-B14F-4D97-AF65-F5344CB8AC3E}">
        <p14:creationId xmlns:p14="http://schemas.microsoft.com/office/powerpoint/2010/main" val="39167321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3816" rtl="0" eaLnBrk="1" latinLnBrk="0" hangingPunct="1">
        <a:lnSpc>
          <a:spcPct val="90000"/>
        </a:lnSpc>
        <a:spcBef>
          <a:spcPct val="0"/>
        </a:spcBef>
        <a:buNone/>
        <a:defRPr sz="21094" kern="1200">
          <a:solidFill>
            <a:schemeClr val="tx1"/>
          </a:solidFill>
          <a:latin typeface="+mj-lt"/>
          <a:ea typeface="+mj-ea"/>
          <a:cs typeface="+mj-cs"/>
        </a:defRPr>
      </a:lvl1pPr>
    </p:titleStyle>
    <p:bodyStyle>
      <a:lvl1pPr marL="1095954" indent="-1095954" algn="l" defTabSz="4383816" rtl="0" eaLnBrk="1" latinLnBrk="0" hangingPunct="1">
        <a:lnSpc>
          <a:spcPct val="90000"/>
        </a:lnSpc>
        <a:spcBef>
          <a:spcPts val="4794"/>
        </a:spcBef>
        <a:buFont typeface="Arial" panose="020B0604020202020204" pitchFamily="34" charset="0"/>
        <a:buChar char="•"/>
        <a:defRPr sz="13424" kern="1200">
          <a:solidFill>
            <a:schemeClr val="tx1"/>
          </a:solidFill>
          <a:latin typeface="+mn-lt"/>
          <a:ea typeface="+mn-ea"/>
          <a:cs typeface="+mn-cs"/>
        </a:defRPr>
      </a:lvl1pPr>
      <a:lvl2pPr marL="3287862" indent="-1095954" algn="l" defTabSz="4383816" rtl="0" eaLnBrk="1" latinLnBrk="0" hangingPunct="1">
        <a:lnSpc>
          <a:spcPct val="90000"/>
        </a:lnSpc>
        <a:spcBef>
          <a:spcPts val="2397"/>
        </a:spcBef>
        <a:buFont typeface="Arial" panose="020B0604020202020204" pitchFamily="34" charset="0"/>
        <a:buChar char="•"/>
        <a:defRPr sz="11506" kern="1200">
          <a:solidFill>
            <a:schemeClr val="tx1"/>
          </a:solidFill>
          <a:latin typeface="+mn-lt"/>
          <a:ea typeface="+mn-ea"/>
          <a:cs typeface="+mn-cs"/>
        </a:defRPr>
      </a:lvl2pPr>
      <a:lvl3pPr marL="5479771" indent="-1095954" algn="l" defTabSz="4383816" rtl="0" eaLnBrk="1" latinLnBrk="0" hangingPunct="1">
        <a:lnSpc>
          <a:spcPct val="90000"/>
        </a:lnSpc>
        <a:spcBef>
          <a:spcPts val="2397"/>
        </a:spcBef>
        <a:buFont typeface="Arial" panose="020B0604020202020204" pitchFamily="34" charset="0"/>
        <a:buChar char="•"/>
        <a:defRPr sz="9588" kern="1200">
          <a:solidFill>
            <a:schemeClr val="tx1"/>
          </a:solidFill>
          <a:latin typeface="+mn-lt"/>
          <a:ea typeface="+mn-ea"/>
          <a:cs typeface="+mn-cs"/>
        </a:defRPr>
      </a:lvl3pPr>
      <a:lvl4pPr marL="7671679"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4pPr>
      <a:lvl5pPr marL="9863587"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5pPr>
      <a:lvl6pPr marL="12055495"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6pPr>
      <a:lvl7pPr marL="14247404"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7pPr>
      <a:lvl8pPr marL="16439312"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8pPr>
      <a:lvl9pPr marL="18631220" indent="-1095954" algn="l" defTabSz="4383816" rtl="0" eaLnBrk="1" latinLnBrk="0" hangingPunct="1">
        <a:lnSpc>
          <a:spcPct val="90000"/>
        </a:lnSpc>
        <a:spcBef>
          <a:spcPts val="2397"/>
        </a:spcBef>
        <a:buFont typeface="Arial" panose="020B0604020202020204" pitchFamily="34" charset="0"/>
        <a:buChar char="•"/>
        <a:defRPr sz="8630" kern="1200">
          <a:solidFill>
            <a:schemeClr val="tx1"/>
          </a:solidFill>
          <a:latin typeface="+mn-lt"/>
          <a:ea typeface="+mn-ea"/>
          <a:cs typeface="+mn-cs"/>
        </a:defRPr>
      </a:lvl9pPr>
    </p:bodyStyle>
    <p:otherStyle>
      <a:defPPr>
        <a:defRPr lang="en-US"/>
      </a:defPPr>
      <a:lvl1pPr marL="0" algn="l" defTabSz="4383816" rtl="0" eaLnBrk="1" latinLnBrk="0" hangingPunct="1">
        <a:defRPr sz="8630" kern="1200">
          <a:solidFill>
            <a:schemeClr val="tx1"/>
          </a:solidFill>
          <a:latin typeface="+mn-lt"/>
          <a:ea typeface="+mn-ea"/>
          <a:cs typeface="+mn-cs"/>
        </a:defRPr>
      </a:lvl1pPr>
      <a:lvl2pPr marL="2191908" algn="l" defTabSz="4383816" rtl="0" eaLnBrk="1" latinLnBrk="0" hangingPunct="1">
        <a:defRPr sz="8630" kern="1200">
          <a:solidFill>
            <a:schemeClr val="tx1"/>
          </a:solidFill>
          <a:latin typeface="+mn-lt"/>
          <a:ea typeface="+mn-ea"/>
          <a:cs typeface="+mn-cs"/>
        </a:defRPr>
      </a:lvl2pPr>
      <a:lvl3pPr marL="4383816" algn="l" defTabSz="4383816" rtl="0" eaLnBrk="1" latinLnBrk="0" hangingPunct="1">
        <a:defRPr sz="8630" kern="1200">
          <a:solidFill>
            <a:schemeClr val="tx1"/>
          </a:solidFill>
          <a:latin typeface="+mn-lt"/>
          <a:ea typeface="+mn-ea"/>
          <a:cs typeface="+mn-cs"/>
        </a:defRPr>
      </a:lvl3pPr>
      <a:lvl4pPr marL="6575725" algn="l" defTabSz="4383816" rtl="0" eaLnBrk="1" latinLnBrk="0" hangingPunct="1">
        <a:defRPr sz="8630" kern="1200">
          <a:solidFill>
            <a:schemeClr val="tx1"/>
          </a:solidFill>
          <a:latin typeface="+mn-lt"/>
          <a:ea typeface="+mn-ea"/>
          <a:cs typeface="+mn-cs"/>
        </a:defRPr>
      </a:lvl4pPr>
      <a:lvl5pPr marL="8767633" algn="l" defTabSz="4383816" rtl="0" eaLnBrk="1" latinLnBrk="0" hangingPunct="1">
        <a:defRPr sz="8630" kern="1200">
          <a:solidFill>
            <a:schemeClr val="tx1"/>
          </a:solidFill>
          <a:latin typeface="+mn-lt"/>
          <a:ea typeface="+mn-ea"/>
          <a:cs typeface="+mn-cs"/>
        </a:defRPr>
      </a:lvl5pPr>
      <a:lvl6pPr marL="10959541" algn="l" defTabSz="4383816" rtl="0" eaLnBrk="1" latinLnBrk="0" hangingPunct="1">
        <a:defRPr sz="8630" kern="1200">
          <a:solidFill>
            <a:schemeClr val="tx1"/>
          </a:solidFill>
          <a:latin typeface="+mn-lt"/>
          <a:ea typeface="+mn-ea"/>
          <a:cs typeface="+mn-cs"/>
        </a:defRPr>
      </a:lvl6pPr>
      <a:lvl7pPr marL="13151449" algn="l" defTabSz="4383816" rtl="0" eaLnBrk="1" latinLnBrk="0" hangingPunct="1">
        <a:defRPr sz="8630" kern="1200">
          <a:solidFill>
            <a:schemeClr val="tx1"/>
          </a:solidFill>
          <a:latin typeface="+mn-lt"/>
          <a:ea typeface="+mn-ea"/>
          <a:cs typeface="+mn-cs"/>
        </a:defRPr>
      </a:lvl7pPr>
      <a:lvl8pPr marL="15343358" algn="l" defTabSz="4383816" rtl="0" eaLnBrk="1" latinLnBrk="0" hangingPunct="1">
        <a:defRPr sz="8630" kern="1200">
          <a:solidFill>
            <a:schemeClr val="tx1"/>
          </a:solidFill>
          <a:latin typeface="+mn-lt"/>
          <a:ea typeface="+mn-ea"/>
          <a:cs typeface="+mn-cs"/>
        </a:defRPr>
      </a:lvl8pPr>
      <a:lvl9pPr marL="17535266" algn="l" defTabSz="4383816" rtl="0" eaLnBrk="1" latinLnBrk="0" hangingPunct="1">
        <a:defRPr sz="86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17556A-BA95-F97A-44D2-EAFE1DF6ACB2}"/>
              </a:ext>
            </a:extLst>
          </p:cNvPr>
          <p:cNvPicPr>
            <a:picLocks noChangeAspect="1"/>
          </p:cNvPicPr>
          <p:nvPr/>
        </p:nvPicPr>
        <p:blipFill>
          <a:blip r:embed="rId2"/>
          <a:stretch>
            <a:fillRect/>
          </a:stretch>
        </p:blipFill>
        <p:spPr>
          <a:xfrm>
            <a:off x="113740" y="299923"/>
            <a:ext cx="7378995" cy="3315670"/>
          </a:xfrm>
          <a:prstGeom prst="rect">
            <a:avLst/>
          </a:prstGeom>
        </p:spPr>
      </p:pic>
      <p:pic>
        <p:nvPicPr>
          <p:cNvPr id="4" name="Picture 3">
            <a:extLst>
              <a:ext uri="{FF2B5EF4-FFF2-40B4-BE49-F238E27FC236}">
                <a16:creationId xmlns:a16="http://schemas.microsoft.com/office/drawing/2014/main" id="{EB582931-934D-6488-DA9B-04DFBCA7D330}"/>
              </a:ext>
            </a:extLst>
          </p:cNvPr>
          <p:cNvPicPr>
            <a:picLocks noChangeAspect="1"/>
          </p:cNvPicPr>
          <p:nvPr/>
        </p:nvPicPr>
        <p:blipFill>
          <a:blip r:embed="rId3"/>
          <a:stretch>
            <a:fillRect/>
          </a:stretch>
        </p:blipFill>
        <p:spPr>
          <a:xfrm>
            <a:off x="36512205" y="114300"/>
            <a:ext cx="7378995" cy="2745241"/>
          </a:xfrm>
          <a:prstGeom prst="rect">
            <a:avLst/>
          </a:prstGeom>
        </p:spPr>
      </p:pic>
      <p:cxnSp>
        <p:nvCxnSpPr>
          <p:cNvPr id="6" name="Straight Connector 5">
            <a:extLst>
              <a:ext uri="{FF2B5EF4-FFF2-40B4-BE49-F238E27FC236}">
                <a16:creationId xmlns:a16="http://schemas.microsoft.com/office/drawing/2014/main" id="{2660CFE8-8ACD-D936-380F-23F2B7968B8A}"/>
              </a:ext>
            </a:extLst>
          </p:cNvPr>
          <p:cNvCxnSpPr/>
          <p:nvPr/>
        </p:nvCxnSpPr>
        <p:spPr>
          <a:xfrm>
            <a:off x="9433015" y="3030455"/>
            <a:ext cx="2610612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5C743B8-E6A5-6955-CA54-16202C5280C7}"/>
              </a:ext>
            </a:extLst>
          </p:cNvPr>
          <p:cNvSpPr txBox="1"/>
          <p:nvPr/>
        </p:nvSpPr>
        <p:spPr>
          <a:xfrm>
            <a:off x="610001" y="4114882"/>
            <a:ext cx="15513919" cy="3970318"/>
          </a:xfrm>
          <a:prstGeom prst="rect">
            <a:avLst/>
          </a:prstGeom>
          <a:noFill/>
        </p:spPr>
        <p:txBody>
          <a:bodyPr wrap="square">
            <a:spAutoFit/>
          </a:bodyPr>
          <a:lstStyle/>
          <a:p>
            <a:r>
              <a:rPr lang="en-US" sz="2800" b="1" dirty="0">
                <a:effectLst/>
                <a:latin typeface="Calibri" panose="020F0502020204030204" pitchFamily="34" charset="0"/>
                <a:ea typeface="Calibri" panose="020F0502020204030204" pitchFamily="34" charset="0"/>
                <a:cs typeface="Times New Roman" panose="02020603050405020304" pitchFamily="18" charset="0"/>
              </a:rPr>
              <a:t>INTAS</a:t>
            </a:r>
            <a:r>
              <a:rPr lang="en-US" sz="2800" dirty="0">
                <a:effectLst/>
                <a:latin typeface="Calibri" panose="020F0502020204030204" pitchFamily="34" charset="0"/>
                <a:ea typeface="Calibri" panose="020F0502020204030204" pitchFamily="34" charset="0"/>
                <a:cs typeface="Times New Roman" panose="02020603050405020304" pitchFamily="18" charset="0"/>
              </a:rPr>
              <a:t> one of the leading multinational pharmaceutical formulation development, manufacturing, and marketing companies in the world.</a:t>
            </a:r>
            <a:endParaRPr lang="en-US" sz="2800" dirty="0"/>
          </a:p>
          <a:p>
            <a:r>
              <a:rPr lang="en-US" sz="2800" dirty="0"/>
              <a:t>Intas has set up a network of subsidiaries, under the umbrella name of Accord Healthcare to operate in global markets. Over the years, Intas has grown both organically and via acquisition, expanding its product portfolio and operations year on year. It is currently present in more than 85 countries worldwide with robust sales, marketing, and distribution infrastructure in markets like North America, Europe, Central &amp; Latin America, Asia-Pacific as well as CIS and MENA countries. Intas’ remarkable success in North America and European operations have helped us emerge as a global brand in the world’s largest pharmaceutical markets.</a:t>
            </a:r>
            <a:endParaRPr lang="en-IN" sz="2800" dirty="0"/>
          </a:p>
        </p:txBody>
      </p:sp>
      <p:sp>
        <p:nvSpPr>
          <p:cNvPr id="14" name="Rectangle 13">
            <a:extLst>
              <a:ext uri="{FF2B5EF4-FFF2-40B4-BE49-F238E27FC236}">
                <a16:creationId xmlns:a16="http://schemas.microsoft.com/office/drawing/2014/main" id="{3FC424D0-E5EE-38F6-6F8F-9FFB403538DE}"/>
              </a:ext>
            </a:extLst>
          </p:cNvPr>
          <p:cNvSpPr/>
          <p:nvPr/>
        </p:nvSpPr>
        <p:spPr>
          <a:xfrm>
            <a:off x="2732651" y="13616110"/>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India Head</a:t>
            </a:r>
          </a:p>
        </p:txBody>
      </p:sp>
      <p:sp>
        <p:nvSpPr>
          <p:cNvPr id="15" name="Rectangle 14">
            <a:extLst>
              <a:ext uri="{FF2B5EF4-FFF2-40B4-BE49-F238E27FC236}">
                <a16:creationId xmlns:a16="http://schemas.microsoft.com/office/drawing/2014/main" id="{A4CDD70F-4A68-94A0-0BBE-E782733725F1}"/>
              </a:ext>
            </a:extLst>
          </p:cNvPr>
          <p:cNvSpPr/>
          <p:nvPr/>
        </p:nvSpPr>
        <p:spPr>
          <a:xfrm>
            <a:off x="2732651" y="12158840"/>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Director</a:t>
            </a:r>
          </a:p>
        </p:txBody>
      </p:sp>
      <p:sp>
        <p:nvSpPr>
          <p:cNvPr id="16" name="Rectangle 15">
            <a:extLst>
              <a:ext uri="{FF2B5EF4-FFF2-40B4-BE49-F238E27FC236}">
                <a16:creationId xmlns:a16="http://schemas.microsoft.com/office/drawing/2014/main" id="{7C477BE9-3059-886F-39C0-57FA83A26D03}"/>
              </a:ext>
            </a:extLst>
          </p:cNvPr>
          <p:cNvSpPr/>
          <p:nvPr/>
        </p:nvSpPr>
        <p:spPr>
          <a:xfrm>
            <a:off x="7025677" y="15568944"/>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Marketing Manager</a:t>
            </a:r>
          </a:p>
        </p:txBody>
      </p:sp>
      <p:sp>
        <p:nvSpPr>
          <p:cNvPr id="17" name="Rectangle 16">
            <a:extLst>
              <a:ext uri="{FF2B5EF4-FFF2-40B4-BE49-F238E27FC236}">
                <a16:creationId xmlns:a16="http://schemas.microsoft.com/office/drawing/2014/main" id="{4D27CC23-E75C-3299-84AF-45BEEA8773BA}"/>
              </a:ext>
            </a:extLst>
          </p:cNvPr>
          <p:cNvSpPr/>
          <p:nvPr/>
        </p:nvSpPr>
        <p:spPr>
          <a:xfrm>
            <a:off x="2715586" y="16800635"/>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Vice President</a:t>
            </a:r>
          </a:p>
        </p:txBody>
      </p:sp>
      <p:sp>
        <p:nvSpPr>
          <p:cNvPr id="18" name="Rectangle 17">
            <a:extLst>
              <a:ext uri="{FF2B5EF4-FFF2-40B4-BE49-F238E27FC236}">
                <a16:creationId xmlns:a16="http://schemas.microsoft.com/office/drawing/2014/main" id="{315C7B34-202A-7330-AAA2-D2ABEB6CD470}"/>
              </a:ext>
            </a:extLst>
          </p:cNvPr>
          <p:cNvSpPr/>
          <p:nvPr/>
        </p:nvSpPr>
        <p:spPr>
          <a:xfrm>
            <a:off x="11461383" y="14669490"/>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Product Executive</a:t>
            </a:r>
          </a:p>
        </p:txBody>
      </p:sp>
      <p:sp>
        <p:nvSpPr>
          <p:cNvPr id="19" name="Rectangle 18">
            <a:extLst>
              <a:ext uri="{FF2B5EF4-FFF2-40B4-BE49-F238E27FC236}">
                <a16:creationId xmlns:a16="http://schemas.microsoft.com/office/drawing/2014/main" id="{C3BE775A-748F-2EAD-57B7-EC49E6A77152}"/>
              </a:ext>
            </a:extLst>
          </p:cNvPr>
          <p:cNvSpPr/>
          <p:nvPr/>
        </p:nvSpPr>
        <p:spPr>
          <a:xfrm>
            <a:off x="6999771" y="16969093"/>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National Sales Manager (NSM)</a:t>
            </a:r>
          </a:p>
        </p:txBody>
      </p:sp>
      <p:sp>
        <p:nvSpPr>
          <p:cNvPr id="20" name="Rectangle 19">
            <a:extLst>
              <a:ext uri="{FF2B5EF4-FFF2-40B4-BE49-F238E27FC236}">
                <a16:creationId xmlns:a16="http://schemas.microsoft.com/office/drawing/2014/main" id="{C5BC4B35-67C0-07D3-E0D6-85B05657061F}"/>
              </a:ext>
            </a:extLst>
          </p:cNvPr>
          <p:cNvSpPr/>
          <p:nvPr/>
        </p:nvSpPr>
        <p:spPr>
          <a:xfrm>
            <a:off x="11454240" y="13492557"/>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Product Manager</a:t>
            </a:r>
          </a:p>
        </p:txBody>
      </p:sp>
      <p:sp>
        <p:nvSpPr>
          <p:cNvPr id="21" name="Rectangle 20">
            <a:extLst>
              <a:ext uri="{FF2B5EF4-FFF2-40B4-BE49-F238E27FC236}">
                <a16:creationId xmlns:a16="http://schemas.microsoft.com/office/drawing/2014/main" id="{C5C4D020-3321-9DB9-D3AD-794A6ADCE218}"/>
              </a:ext>
            </a:extLst>
          </p:cNvPr>
          <p:cNvSpPr/>
          <p:nvPr/>
        </p:nvSpPr>
        <p:spPr>
          <a:xfrm>
            <a:off x="2732651" y="15208373"/>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SBU Head</a:t>
            </a:r>
          </a:p>
        </p:txBody>
      </p:sp>
      <p:sp>
        <p:nvSpPr>
          <p:cNvPr id="22" name="Rectangle 21">
            <a:extLst>
              <a:ext uri="{FF2B5EF4-FFF2-40B4-BE49-F238E27FC236}">
                <a16:creationId xmlns:a16="http://schemas.microsoft.com/office/drawing/2014/main" id="{52781524-DFF6-0DD9-291E-92B98686ECA3}"/>
              </a:ext>
            </a:extLst>
          </p:cNvPr>
          <p:cNvSpPr/>
          <p:nvPr/>
        </p:nvSpPr>
        <p:spPr>
          <a:xfrm>
            <a:off x="11468527" y="15846423"/>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Sales Manager</a:t>
            </a:r>
          </a:p>
        </p:txBody>
      </p:sp>
      <p:sp>
        <p:nvSpPr>
          <p:cNvPr id="23" name="Rectangle 22">
            <a:extLst>
              <a:ext uri="{FF2B5EF4-FFF2-40B4-BE49-F238E27FC236}">
                <a16:creationId xmlns:a16="http://schemas.microsoft.com/office/drawing/2014/main" id="{54302FDF-0A50-E90A-77DE-225FED93C043}"/>
              </a:ext>
            </a:extLst>
          </p:cNvPr>
          <p:cNvSpPr/>
          <p:nvPr/>
        </p:nvSpPr>
        <p:spPr>
          <a:xfrm>
            <a:off x="11447097" y="17023356"/>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Key Account Manager(KEM)</a:t>
            </a:r>
          </a:p>
        </p:txBody>
      </p:sp>
      <p:cxnSp>
        <p:nvCxnSpPr>
          <p:cNvPr id="24" name="Straight Arrow Connector 23">
            <a:extLst>
              <a:ext uri="{FF2B5EF4-FFF2-40B4-BE49-F238E27FC236}">
                <a16:creationId xmlns:a16="http://schemas.microsoft.com/office/drawing/2014/main" id="{158F5B64-EB6C-F7AA-1431-B504F0EC7E56}"/>
              </a:ext>
            </a:extLst>
          </p:cNvPr>
          <p:cNvCxnSpPr>
            <a:cxnSpLocks/>
            <a:stCxn id="15" idx="2"/>
            <a:endCxn id="14" idx="0"/>
          </p:cNvCxnSpPr>
          <p:nvPr/>
        </p:nvCxnSpPr>
        <p:spPr>
          <a:xfrm>
            <a:off x="3841957" y="13198418"/>
            <a:ext cx="0" cy="417692"/>
          </a:xfrm>
          <a:prstGeom prst="straightConnector1">
            <a:avLst/>
          </a:prstGeom>
        </p:spPr>
        <p:style>
          <a:lnRef idx="2">
            <a:schemeClr val="dk1"/>
          </a:lnRef>
          <a:fillRef idx="0">
            <a:schemeClr val="dk1"/>
          </a:fillRef>
          <a:effectRef idx="1">
            <a:schemeClr val="dk1"/>
          </a:effectRef>
          <a:fontRef idx="minor">
            <a:schemeClr val="tx1"/>
          </a:fontRef>
        </p:style>
      </p:cxnSp>
      <p:cxnSp>
        <p:nvCxnSpPr>
          <p:cNvPr id="25" name="Straight Arrow Connector 24">
            <a:extLst>
              <a:ext uri="{FF2B5EF4-FFF2-40B4-BE49-F238E27FC236}">
                <a16:creationId xmlns:a16="http://schemas.microsoft.com/office/drawing/2014/main" id="{8D661B16-C2B2-E265-22A8-0D2E57D79A58}"/>
              </a:ext>
            </a:extLst>
          </p:cNvPr>
          <p:cNvCxnSpPr>
            <a:cxnSpLocks/>
            <a:stCxn id="14" idx="2"/>
            <a:endCxn id="21" idx="0"/>
          </p:cNvCxnSpPr>
          <p:nvPr/>
        </p:nvCxnSpPr>
        <p:spPr>
          <a:xfrm>
            <a:off x="3841957" y="14655688"/>
            <a:ext cx="0" cy="552685"/>
          </a:xfrm>
          <a:prstGeom prst="straightConnector1">
            <a:avLst/>
          </a:prstGeom>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BD1371E9-8BD5-4A90-6EF8-3204855B8147}"/>
              </a:ext>
            </a:extLst>
          </p:cNvPr>
          <p:cNvCxnSpPr>
            <a:cxnSpLocks/>
            <a:stCxn id="16" idx="3"/>
            <a:endCxn id="20" idx="1"/>
          </p:cNvCxnSpPr>
          <p:nvPr/>
        </p:nvCxnSpPr>
        <p:spPr>
          <a:xfrm flipV="1">
            <a:off x="9244288" y="14012346"/>
            <a:ext cx="2209952" cy="2076387"/>
          </a:xfrm>
          <a:prstGeom prst="straightConnector1">
            <a:avLst/>
          </a:prstGeom>
        </p:spPr>
        <p:style>
          <a:lnRef idx="2">
            <a:schemeClr val="dk1"/>
          </a:lnRef>
          <a:fillRef idx="0">
            <a:schemeClr val="dk1"/>
          </a:fillRef>
          <a:effectRef idx="1">
            <a:schemeClr val="dk1"/>
          </a:effectRef>
          <a:fontRef idx="minor">
            <a:schemeClr val="tx1"/>
          </a:fontRef>
        </p:style>
      </p:cxnSp>
      <p:cxnSp>
        <p:nvCxnSpPr>
          <p:cNvPr id="27" name="Straight Arrow Connector 26">
            <a:extLst>
              <a:ext uri="{FF2B5EF4-FFF2-40B4-BE49-F238E27FC236}">
                <a16:creationId xmlns:a16="http://schemas.microsoft.com/office/drawing/2014/main" id="{C29847D3-0A6C-3CEE-34C0-629A47DBD6CF}"/>
              </a:ext>
            </a:extLst>
          </p:cNvPr>
          <p:cNvCxnSpPr>
            <a:cxnSpLocks/>
            <a:stCxn id="17" idx="3"/>
            <a:endCxn id="19" idx="1"/>
          </p:cNvCxnSpPr>
          <p:nvPr/>
        </p:nvCxnSpPr>
        <p:spPr>
          <a:xfrm>
            <a:off x="4934197" y="17320424"/>
            <a:ext cx="2065574" cy="168458"/>
          </a:xfrm>
          <a:prstGeom prst="straightConnector1">
            <a:avLst/>
          </a:prstGeom>
        </p:spPr>
        <p:style>
          <a:lnRef idx="2">
            <a:schemeClr val="dk1"/>
          </a:lnRef>
          <a:fillRef idx="0">
            <a:schemeClr val="dk1"/>
          </a:fillRef>
          <a:effectRef idx="1">
            <a:schemeClr val="dk1"/>
          </a:effectRef>
          <a:fontRef idx="minor">
            <a:schemeClr val="tx1"/>
          </a:fontRef>
        </p:style>
      </p:cxnSp>
      <p:cxnSp>
        <p:nvCxnSpPr>
          <p:cNvPr id="28" name="Straight Arrow Connector 27">
            <a:extLst>
              <a:ext uri="{FF2B5EF4-FFF2-40B4-BE49-F238E27FC236}">
                <a16:creationId xmlns:a16="http://schemas.microsoft.com/office/drawing/2014/main" id="{3C40D631-8DE4-2174-026F-18540CC87093}"/>
              </a:ext>
            </a:extLst>
          </p:cNvPr>
          <p:cNvCxnSpPr>
            <a:cxnSpLocks/>
            <a:stCxn id="17" idx="3"/>
            <a:endCxn id="16" idx="1"/>
          </p:cNvCxnSpPr>
          <p:nvPr/>
        </p:nvCxnSpPr>
        <p:spPr>
          <a:xfrm flipV="1">
            <a:off x="4934197" y="16088733"/>
            <a:ext cx="2091480" cy="1231691"/>
          </a:xfrm>
          <a:prstGeom prst="straightConnector1">
            <a:avLst/>
          </a:prstGeom>
        </p:spPr>
        <p:style>
          <a:lnRef idx="2">
            <a:schemeClr val="dk1"/>
          </a:lnRef>
          <a:fillRef idx="0">
            <a:schemeClr val="dk1"/>
          </a:fillRef>
          <a:effectRef idx="1">
            <a:schemeClr val="dk1"/>
          </a:effectRef>
          <a:fontRef idx="minor">
            <a:schemeClr val="tx1"/>
          </a:fontRef>
        </p:style>
      </p:cxnSp>
      <p:cxnSp>
        <p:nvCxnSpPr>
          <p:cNvPr id="29" name="Straight Arrow Connector 28">
            <a:extLst>
              <a:ext uri="{FF2B5EF4-FFF2-40B4-BE49-F238E27FC236}">
                <a16:creationId xmlns:a16="http://schemas.microsoft.com/office/drawing/2014/main" id="{75AF3C7F-00C7-55FC-462A-8FED0FDC80FC}"/>
              </a:ext>
            </a:extLst>
          </p:cNvPr>
          <p:cNvCxnSpPr>
            <a:cxnSpLocks/>
            <a:stCxn id="19" idx="3"/>
            <a:endCxn id="23" idx="1"/>
          </p:cNvCxnSpPr>
          <p:nvPr/>
        </p:nvCxnSpPr>
        <p:spPr>
          <a:xfrm>
            <a:off x="9218382" y="17488882"/>
            <a:ext cx="2228715" cy="54263"/>
          </a:xfrm>
          <a:prstGeom prst="straightConnector1">
            <a:avLst/>
          </a:prstGeom>
        </p:spPr>
        <p:style>
          <a:lnRef idx="2">
            <a:schemeClr val="dk1"/>
          </a:lnRef>
          <a:fillRef idx="0">
            <a:schemeClr val="dk1"/>
          </a:fillRef>
          <a:effectRef idx="1">
            <a:schemeClr val="dk1"/>
          </a:effectRef>
          <a:fontRef idx="minor">
            <a:schemeClr val="tx1"/>
          </a:fontRef>
        </p:style>
      </p:cxnSp>
      <p:cxnSp>
        <p:nvCxnSpPr>
          <p:cNvPr id="30" name="Straight Arrow Connector 29">
            <a:extLst>
              <a:ext uri="{FF2B5EF4-FFF2-40B4-BE49-F238E27FC236}">
                <a16:creationId xmlns:a16="http://schemas.microsoft.com/office/drawing/2014/main" id="{7C14EBED-3A06-79A6-1F5E-611BA7512C0B}"/>
              </a:ext>
            </a:extLst>
          </p:cNvPr>
          <p:cNvCxnSpPr>
            <a:cxnSpLocks/>
            <a:stCxn id="16" idx="3"/>
            <a:endCxn id="18" idx="1"/>
          </p:cNvCxnSpPr>
          <p:nvPr/>
        </p:nvCxnSpPr>
        <p:spPr>
          <a:xfrm flipV="1">
            <a:off x="9244288" y="15189279"/>
            <a:ext cx="2217095" cy="899454"/>
          </a:xfrm>
          <a:prstGeom prst="straightConnector1">
            <a:avLst/>
          </a:prstGeom>
        </p:spPr>
        <p:style>
          <a:lnRef idx="2">
            <a:schemeClr val="dk1"/>
          </a:lnRef>
          <a:fillRef idx="0">
            <a:schemeClr val="dk1"/>
          </a:fillRef>
          <a:effectRef idx="1">
            <a:schemeClr val="dk1"/>
          </a:effectRef>
          <a:fontRef idx="minor">
            <a:schemeClr val="tx1"/>
          </a:fontRef>
        </p:style>
      </p:cxnSp>
      <p:cxnSp>
        <p:nvCxnSpPr>
          <p:cNvPr id="31" name="Straight Arrow Connector 30">
            <a:extLst>
              <a:ext uri="{FF2B5EF4-FFF2-40B4-BE49-F238E27FC236}">
                <a16:creationId xmlns:a16="http://schemas.microsoft.com/office/drawing/2014/main" id="{2D6D6ED3-654E-BD2E-F1FC-5FC3193E5CDF}"/>
              </a:ext>
            </a:extLst>
          </p:cNvPr>
          <p:cNvCxnSpPr>
            <a:cxnSpLocks/>
            <a:stCxn id="16" idx="3"/>
            <a:endCxn id="32" idx="1"/>
          </p:cNvCxnSpPr>
          <p:nvPr/>
        </p:nvCxnSpPr>
        <p:spPr>
          <a:xfrm flipV="1">
            <a:off x="9244288" y="12835413"/>
            <a:ext cx="2195666" cy="3253320"/>
          </a:xfrm>
          <a:prstGeom prst="straightConnector1">
            <a:avLst/>
          </a:prstGeom>
        </p:spPr>
        <p:style>
          <a:lnRef idx="2">
            <a:schemeClr val="dk1"/>
          </a:lnRef>
          <a:fillRef idx="0">
            <a:schemeClr val="dk1"/>
          </a:fillRef>
          <a:effectRef idx="1">
            <a:schemeClr val="dk1"/>
          </a:effectRef>
          <a:fontRef idx="minor">
            <a:schemeClr val="tx1"/>
          </a:fontRef>
        </p:style>
      </p:cxnSp>
      <p:sp>
        <p:nvSpPr>
          <p:cNvPr id="32" name="Rectangle 31">
            <a:extLst>
              <a:ext uri="{FF2B5EF4-FFF2-40B4-BE49-F238E27FC236}">
                <a16:creationId xmlns:a16="http://schemas.microsoft.com/office/drawing/2014/main" id="{9542EDB6-2776-339F-2E00-4596A88471A3}"/>
              </a:ext>
            </a:extLst>
          </p:cNvPr>
          <p:cNvSpPr/>
          <p:nvPr/>
        </p:nvSpPr>
        <p:spPr>
          <a:xfrm>
            <a:off x="11439954" y="12315624"/>
            <a:ext cx="2218611" cy="103957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2600" dirty="0"/>
              <a:t>Group Product Manager</a:t>
            </a:r>
          </a:p>
        </p:txBody>
      </p:sp>
      <p:cxnSp>
        <p:nvCxnSpPr>
          <p:cNvPr id="33" name="Straight Arrow Connector 32">
            <a:extLst>
              <a:ext uri="{FF2B5EF4-FFF2-40B4-BE49-F238E27FC236}">
                <a16:creationId xmlns:a16="http://schemas.microsoft.com/office/drawing/2014/main" id="{420B1D22-CBEC-AB0B-866E-9231BFD6A413}"/>
              </a:ext>
            </a:extLst>
          </p:cNvPr>
          <p:cNvCxnSpPr>
            <a:cxnSpLocks/>
          </p:cNvCxnSpPr>
          <p:nvPr/>
        </p:nvCxnSpPr>
        <p:spPr>
          <a:xfrm flipV="1">
            <a:off x="9385577" y="16449519"/>
            <a:ext cx="2054377" cy="783377"/>
          </a:xfrm>
          <a:prstGeom prst="straightConnector1">
            <a:avLst/>
          </a:prstGeom>
        </p:spPr>
        <p:style>
          <a:lnRef idx="2">
            <a:schemeClr val="dk1"/>
          </a:lnRef>
          <a:fillRef idx="0">
            <a:schemeClr val="dk1"/>
          </a:fillRef>
          <a:effectRef idx="1">
            <a:schemeClr val="dk1"/>
          </a:effectRef>
          <a:fontRef idx="minor">
            <a:schemeClr val="tx1"/>
          </a:fontRef>
        </p:style>
      </p:cxnSp>
      <p:sp>
        <p:nvSpPr>
          <p:cNvPr id="50" name="Rectangle: Rounded Corners 49">
            <a:extLst>
              <a:ext uri="{FF2B5EF4-FFF2-40B4-BE49-F238E27FC236}">
                <a16:creationId xmlns:a16="http://schemas.microsoft.com/office/drawing/2014/main" id="{CB40398A-B685-2A3E-C83E-D955A6095975}"/>
              </a:ext>
            </a:extLst>
          </p:cNvPr>
          <p:cNvSpPr/>
          <p:nvPr/>
        </p:nvSpPr>
        <p:spPr>
          <a:xfrm>
            <a:off x="5304233" y="11033320"/>
            <a:ext cx="5661498" cy="9747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Organogram</a:t>
            </a:r>
          </a:p>
        </p:txBody>
      </p:sp>
      <p:sp>
        <p:nvSpPr>
          <p:cNvPr id="55" name="TextBox 54">
            <a:extLst>
              <a:ext uri="{FF2B5EF4-FFF2-40B4-BE49-F238E27FC236}">
                <a16:creationId xmlns:a16="http://schemas.microsoft.com/office/drawing/2014/main" id="{853FAAA4-3B8F-47E2-57FC-AF5CF017AEB9}"/>
              </a:ext>
            </a:extLst>
          </p:cNvPr>
          <p:cNvSpPr txBox="1"/>
          <p:nvPr/>
        </p:nvSpPr>
        <p:spPr>
          <a:xfrm>
            <a:off x="564871" y="8142730"/>
            <a:ext cx="15537725" cy="1508105"/>
          </a:xfrm>
          <a:prstGeom prst="rect">
            <a:avLst/>
          </a:prstGeom>
          <a:noFill/>
        </p:spPr>
        <p:txBody>
          <a:bodyPr wrap="square">
            <a:spAutoFit/>
          </a:bodyPr>
          <a:lstStyle/>
          <a:p>
            <a:r>
              <a:rPr lang="en-US" sz="3600" b="1" dirty="0"/>
              <a:t>MISSION</a:t>
            </a:r>
          </a:p>
          <a:p>
            <a:r>
              <a:rPr lang="en-US" sz="2800" dirty="0"/>
              <a:t>Contributing to better healthcare through innovation. maximizing value for our stakeholders and customers.</a:t>
            </a:r>
          </a:p>
        </p:txBody>
      </p:sp>
      <p:sp>
        <p:nvSpPr>
          <p:cNvPr id="56" name="TextBox 55">
            <a:extLst>
              <a:ext uri="{FF2B5EF4-FFF2-40B4-BE49-F238E27FC236}">
                <a16:creationId xmlns:a16="http://schemas.microsoft.com/office/drawing/2014/main" id="{9CE21449-E5C7-EB5C-6216-93B43817516A}"/>
              </a:ext>
            </a:extLst>
          </p:cNvPr>
          <p:cNvSpPr txBox="1"/>
          <p:nvPr/>
        </p:nvSpPr>
        <p:spPr>
          <a:xfrm>
            <a:off x="502686" y="9553926"/>
            <a:ext cx="15537725" cy="1508105"/>
          </a:xfrm>
          <a:prstGeom prst="rect">
            <a:avLst/>
          </a:prstGeom>
          <a:noFill/>
        </p:spPr>
        <p:txBody>
          <a:bodyPr wrap="square">
            <a:spAutoFit/>
          </a:bodyPr>
          <a:lstStyle/>
          <a:p>
            <a:r>
              <a:rPr lang="en-US" sz="3600" b="1" dirty="0"/>
              <a:t>VISION:</a:t>
            </a:r>
          </a:p>
          <a:p>
            <a:r>
              <a:rPr lang="en-US" sz="2800" dirty="0"/>
              <a:t>To continually set new benchmarks in global healthcare with the power of human expertise, innovative research, and advanced technology.</a:t>
            </a:r>
          </a:p>
        </p:txBody>
      </p:sp>
      <p:graphicFrame>
        <p:nvGraphicFramePr>
          <p:cNvPr id="59" name="Table 58">
            <a:extLst>
              <a:ext uri="{FF2B5EF4-FFF2-40B4-BE49-F238E27FC236}">
                <a16:creationId xmlns:a16="http://schemas.microsoft.com/office/drawing/2014/main" id="{E1ED263E-3EE5-C5E3-1ACB-09B60DB624ED}"/>
              </a:ext>
            </a:extLst>
          </p:cNvPr>
          <p:cNvGraphicFramePr>
            <a:graphicFrameLocks noGrp="1"/>
          </p:cNvGraphicFramePr>
          <p:nvPr>
            <p:extLst>
              <p:ext uri="{D42A27DB-BD31-4B8C-83A1-F6EECF244321}">
                <p14:modId xmlns:p14="http://schemas.microsoft.com/office/powerpoint/2010/main" val="2883526314"/>
              </p:ext>
            </p:extLst>
          </p:nvPr>
        </p:nvGraphicFramePr>
        <p:xfrm>
          <a:off x="586195" y="26182317"/>
          <a:ext cx="15537724" cy="6245399"/>
        </p:xfrm>
        <a:graphic>
          <a:graphicData uri="http://schemas.openxmlformats.org/drawingml/2006/table">
            <a:tbl>
              <a:tblPr firstRow="1" firstCol="1" bandRow="1">
                <a:tableStyleId>{5C22544A-7EE6-4342-B048-85BDC9FD1C3A}</a:tableStyleId>
              </a:tblPr>
              <a:tblGrid>
                <a:gridCol w="5180745">
                  <a:extLst>
                    <a:ext uri="{9D8B030D-6E8A-4147-A177-3AD203B41FA5}">
                      <a16:colId xmlns:a16="http://schemas.microsoft.com/office/drawing/2014/main" val="493764451"/>
                    </a:ext>
                  </a:extLst>
                </a:gridCol>
                <a:gridCol w="5177627">
                  <a:extLst>
                    <a:ext uri="{9D8B030D-6E8A-4147-A177-3AD203B41FA5}">
                      <a16:colId xmlns:a16="http://schemas.microsoft.com/office/drawing/2014/main" val="1318970760"/>
                    </a:ext>
                  </a:extLst>
                </a:gridCol>
                <a:gridCol w="5179352">
                  <a:extLst>
                    <a:ext uri="{9D8B030D-6E8A-4147-A177-3AD203B41FA5}">
                      <a16:colId xmlns:a16="http://schemas.microsoft.com/office/drawing/2014/main" val="1010330023"/>
                    </a:ext>
                  </a:extLst>
                </a:gridCol>
              </a:tblGrid>
              <a:tr h="669196">
                <a:tc>
                  <a:txBody>
                    <a:bodyPr/>
                    <a:lstStyle/>
                    <a:p>
                      <a:pPr algn="ctr">
                        <a:lnSpc>
                          <a:spcPct val="107000"/>
                        </a:lnSpc>
                        <a:spcAft>
                          <a:spcPts val="800"/>
                        </a:spcAft>
                      </a:pPr>
                      <a:r>
                        <a:rPr lang="en-US" sz="3200" b="1" dirty="0">
                          <a:effectLst/>
                          <a:latin typeface="+mj-lt"/>
                        </a:rPr>
                        <a:t>Molecule</a:t>
                      </a:r>
                      <a:r>
                        <a:rPr lang="en-US" sz="2800" b="0" dirty="0">
                          <a:effectLst/>
                          <a:latin typeface="+mj-lt"/>
                        </a:rPr>
                        <a:t> </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3200" b="1" dirty="0">
                          <a:effectLst/>
                          <a:latin typeface="+mj-lt"/>
                        </a:rPr>
                        <a:t>Product</a:t>
                      </a:r>
                      <a:r>
                        <a:rPr lang="en-US" sz="2800" b="1" dirty="0">
                          <a:effectLst/>
                          <a:latin typeface="+mj-lt"/>
                        </a:rPr>
                        <a:t> </a:t>
                      </a:r>
                      <a:endParaRPr lang="en-IN" sz="2800" b="1"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3200" b="1" dirty="0">
                          <a:effectLst/>
                          <a:latin typeface="+mj-lt"/>
                          <a:ea typeface="Calibri" panose="020F0502020204030204" pitchFamily="34" charset="0"/>
                          <a:cs typeface="Times New Roman" panose="02020603050405020304" pitchFamily="18" charset="0"/>
                        </a:rPr>
                        <a:t>Stock keeping Unit</a:t>
                      </a:r>
                      <a:endParaRPr lang="en-IN" sz="3200" b="1"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09015331"/>
                  </a:ext>
                </a:extLst>
              </a:tr>
              <a:tr h="927676">
                <a:tc>
                  <a:txBody>
                    <a:bodyPr/>
                    <a:lstStyle/>
                    <a:p>
                      <a:pPr>
                        <a:lnSpc>
                          <a:spcPct val="107000"/>
                        </a:lnSpc>
                        <a:spcAft>
                          <a:spcPts val="800"/>
                        </a:spcAft>
                      </a:pPr>
                      <a:r>
                        <a:rPr lang="en-US" sz="2800" b="0" dirty="0">
                          <a:effectLst/>
                          <a:latin typeface="+mj-lt"/>
                        </a:rPr>
                        <a:t>GNRH antagonist (cetrorelix acetate)</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Cetrolix-PFS, lyophilized</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dirty="0">
                          <a:effectLst/>
                          <a:latin typeface="+mj-lt"/>
                        </a:rPr>
                        <a:t> 0.25mg</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953976"/>
                  </a:ext>
                </a:extLst>
              </a:tr>
              <a:tr h="1361725">
                <a:tc>
                  <a:txBody>
                    <a:bodyPr/>
                    <a:lstStyle/>
                    <a:p>
                      <a:pPr>
                        <a:lnSpc>
                          <a:spcPct val="107000"/>
                        </a:lnSpc>
                        <a:spcAft>
                          <a:spcPts val="800"/>
                        </a:spcAft>
                      </a:pPr>
                      <a:r>
                        <a:rPr lang="en-US" sz="2800" b="0" dirty="0" err="1">
                          <a:effectLst/>
                          <a:latin typeface="+mj-lt"/>
                        </a:rPr>
                        <a:t>GnRh</a:t>
                      </a:r>
                      <a:r>
                        <a:rPr lang="en-US" sz="2800" b="0" dirty="0">
                          <a:effectLst/>
                          <a:latin typeface="+mj-lt"/>
                        </a:rPr>
                        <a:t> Antagonist (leuprorelin acetate, </a:t>
                      </a:r>
                      <a:r>
                        <a:rPr lang="en-US" sz="2800" b="0" dirty="0" err="1">
                          <a:effectLst/>
                          <a:latin typeface="+mj-lt"/>
                        </a:rPr>
                        <a:t>buserelin</a:t>
                      </a:r>
                      <a:r>
                        <a:rPr lang="en-US" sz="2800" b="0" dirty="0">
                          <a:effectLst/>
                          <a:latin typeface="+mj-lt"/>
                        </a:rPr>
                        <a:t>) </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dirty="0">
                          <a:effectLst/>
                          <a:latin typeface="+mj-lt"/>
                        </a:rPr>
                        <a:t>BUSARLIN (vials)</a:t>
                      </a:r>
                      <a:endParaRPr lang="en-IN" sz="2800" b="0" dirty="0">
                        <a:effectLst/>
                        <a:latin typeface="+mj-lt"/>
                      </a:endParaRPr>
                    </a:p>
                    <a:p>
                      <a:pPr>
                        <a:lnSpc>
                          <a:spcPct val="107000"/>
                        </a:lnSpc>
                        <a:spcAft>
                          <a:spcPts val="800"/>
                        </a:spcAft>
                      </a:pPr>
                      <a:r>
                        <a:rPr lang="en-US" sz="2800" b="0" dirty="0">
                          <a:effectLst/>
                          <a:latin typeface="+mj-lt"/>
                        </a:rPr>
                        <a:t>LUPROLIN</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dirty="0">
                          <a:effectLst/>
                          <a:latin typeface="+mj-lt"/>
                        </a:rPr>
                        <a:t>1mg/1ml,7mg/ml</a:t>
                      </a:r>
                      <a:endParaRPr lang="en-IN" sz="2800" b="0" dirty="0">
                        <a:effectLst/>
                        <a:latin typeface="+mj-lt"/>
                      </a:endParaRPr>
                    </a:p>
                    <a:p>
                      <a:pPr>
                        <a:lnSpc>
                          <a:spcPct val="107000"/>
                        </a:lnSpc>
                        <a:spcAft>
                          <a:spcPts val="800"/>
                        </a:spcAft>
                      </a:pPr>
                      <a:r>
                        <a:rPr lang="en-US" sz="2800" b="0" dirty="0">
                          <a:effectLst/>
                          <a:latin typeface="+mj-lt"/>
                        </a:rPr>
                        <a:t>4mg/4ml</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9639782"/>
                  </a:ext>
                </a:extLst>
              </a:tr>
              <a:tr h="1033236">
                <a:tc>
                  <a:txBody>
                    <a:bodyPr/>
                    <a:lstStyle/>
                    <a:p>
                      <a:pPr>
                        <a:lnSpc>
                          <a:spcPct val="107000"/>
                        </a:lnSpc>
                        <a:spcAft>
                          <a:spcPts val="800"/>
                        </a:spcAft>
                      </a:pPr>
                      <a:r>
                        <a:rPr lang="en-US" sz="2800" b="0" dirty="0">
                          <a:effectLst/>
                          <a:latin typeface="+mj-lt"/>
                        </a:rPr>
                        <a:t>Human Menopausal Gonadotropins (HMG)</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Menotas HP</a:t>
                      </a:r>
                      <a:endParaRPr lang="en-IN" sz="2800" b="0">
                        <a:effectLst/>
                        <a:latin typeface="+mj-lt"/>
                      </a:endParaRPr>
                    </a:p>
                    <a:p>
                      <a:pPr>
                        <a:lnSpc>
                          <a:spcPct val="107000"/>
                        </a:lnSpc>
                        <a:spcAft>
                          <a:spcPts val="800"/>
                        </a:spcAft>
                      </a:pPr>
                      <a:r>
                        <a:rPr lang="en-US" sz="2800" b="0">
                          <a:effectLst/>
                          <a:latin typeface="+mj-lt"/>
                        </a:rPr>
                        <a:t>Menotas XP</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75/150 I. U</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4394574"/>
                  </a:ext>
                </a:extLst>
              </a:tr>
              <a:tr h="927676">
                <a:tc>
                  <a:txBody>
                    <a:bodyPr/>
                    <a:lstStyle/>
                    <a:p>
                      <a:pPr>
                        <a:lnSpc>
                          <a:spcPct val="107000"/>
                        </a:lnSpc>
                        <a:spcAft>
                          <a:spcPts val="800"/>
                        </a:spcAft>
                      </a:pPr>
                      <a:r>
                        <a:rPr lang="en-US" sz="2800" b="0" dirty="0">
                          <a:effectLst/>
                          <a:latin typeface="+mj-lt"/>
                        </a:rPr>
                        <a:t>Human Chronic Gonadotropins (HCG)</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Coriosurge</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5000 – 10000 I. U</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5262347"/>
                  </a:ext>
                </a:extLst>
              </a:tr>
              <a:tr h="669196">
                <a:tc>
                  <a:txBody>
                    <a:bodyPr/>
                    <a:lstStyle/>
                    <a:p>
                      <a:pPr>
                        <a:lnSpc>
                          <a:spcPct val="107000"/>
                        </a:lnSpc>
                        <a:spcAft>
                          <a:spcPts val="800"/>
                        </a:spcAft>
                      </a:pPr>
                      <a:r>
                        <a:rPr lang="en-US" sz="2800" b="0">
                          <a:effectLst/>
                          <a:latin typeface="+mj-lt"/>
                        </a:rPr>
                        <a:t>Progesterone</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Utreva gel</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 </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5522773"/>
                  </a:ext>
                </a:extLst>
              </a:tr>
              <a:tr h="656694">
                <a:tc>
                  <a:txBody>
                    <a:bodyPr/>
                    <a:lstStyle/>
                    <a:p>
                      <a:pPr>
                        <a:lnSpc>
                          <a:spcPct val="107000"/>
                        </a:lnSpc>
                        <a:spcAft>
                          <a:spcPts val="800"/>
                        </a:spcAft>
                      </a:pPr>
                      <a:r>
                        <a:rPr lang="en-US" sz="2800" b="0" dirty="0">
                          <a:effectLst/>
                          <a:latin typeface="+mj-lt"/>
                        </a:rPr>
                        <a:t>Urofollitropin</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a:effectLst/>
                          <a:latin typeface="+mj-lt"/>
                        </a:rPr>
                        <a:t>Folisurge PFS, MULTIDOSE, VIALS</a:t>
                      </a:r>
                      <a:endParaRPr lang="en-IN" sz="2800" b="0">
                        <a:effectLst/>
                        <a:latin typeface="+mj-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US" sz="2800" b="0" dirty="0">
                          <a:effectLst/>
                          <a:latin typeface="+mj-lt"/>
                        </a:rPr>
                        <a:t>75,150,300,900,1200 I. U</a:t>
                      </a:r>
                      <a:endParaRPr lang="en-IN" sz="2800" b="0" dirty="0">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426178"/>
                  </a:ext>
                </a:extLst>
              </a:tr>
            </a:tbl>
          </a:graphicData>
        </a:graphic>
      </p:graphicFrame>
      <p:sp>
        <p:nvSpPr>
          <p:cNvPr id="62" name="Rectangle 3">
            <a:extLst>
              <a:ext uri="{FF2B5EF4-FFF2-40B4-BE49-F238E27FC236}">
                <a16:creationId xmlns:a16="http://schemas.microsoft.com/office/drawing/2014/main" id="{6C821C1B-6088-D2BB-2524-905FF660F9ED}"/>
              </a:ext>
            </a:extLst>
          </p:cNvPr>
          <p:cNvSpPr>
            <a:spLocks noChangeArrowheads="1"/>
          </p:cNvSpPr>
          <p:nvPr/>
        </p:nvSpPr>
        <p:spPr bwMode="auto">
          <a:xfrm>
            <a:off x="737931" y="20235075"/>
            <a:ext cx="15385988"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09625" algn="l"/>
              </a:tabLst>
              <a:defRPr>
                <a:solidFill>
                  <a:schemeClr val="tx1"/>
                </a:solidFill>
                <a:latin typeface="Arial" panose="020B0604020202020204" pitchFamily="34" charset="0"/>
              </a:defRPr>
            </a:lvl1pPr>
            <a:lvl2pPr eaLnBrk="0" fontAlgn="base" hangingPunct="0">
              <a:spcBef>
                <a:spcPct val="0"/>
              </a:spcBef>
              <a:spcAft>
                <a:spcPct val="0"/>
              </a:spcAft>
              <a:tabLst>
                <a:tab pos="809625" algn="l"/>
              </a:tabLst>
              <a:defRPr>
                <a:solidFill>
                  <a:schemeClr val="tx1"/>
                </a:solidFill>
                <a:latin typeface="Arial" panose="020B0604020202020204" pitchFamily="34" charset="0"/>
              </a:defRPr>
            </a:lvl2pPr>
            <a:lvl3pPr eaLnBrk="0" fontAlgn="base" hangingPunct="0">
              <a:spcBef>
                <a:spcPct val="0"/>
              </a:spcBef>
              <a:spcAft>
                <a:spcPct val="0"/>
              </a:spcAft>
              <a:tabLst>
                <a:tab pos="809625" algn="l"/>
              </a:tabLst>
              <a:defRPr>
                <a:solidFill>
                  <a:schemeClr val="tx1"/>
                </a:solidFill>
                <a:latin typeface="Arial" panose="020B0604020202020204" pitchFamily="34" charset="0"/>
              </a:defRPr>
            </a:lvl3pPr>
            <a:lvl4pPr eaLnBrk="0" fontAlgn="base" hangingPunct="0">
              <a:spcBef>
                <a:spcPct val="0"/>
              </a:spcBef>
              <a:spcAft>
                <a:spcPct val="0"/>
              </a:spcAft>
              <a:tabLst>
                <a:tab pos="809625" algn="l"/>
              </a:tabLst>
              <a:defRPr>
                <a:solidFill>
                  <a:schemeClr val="tx1"/>
                </a:solidFill>
                <a:latin typeface="Arial" panose="020B0604020202020204" pitchFamily="34" charset="0"/>
              </a:defRPr>
            </a:lvl4pPr>
            <a:lvl5pPr eaLnBrk="0" fontAlgn="base" hangingPunct="0">
              <a:spcBef>
                <a:spcPct val="0"/>
              </a:spcBef>
              <a:spcAft>
                <a:spcPct val="0"/>
              </a:spcAft>
              <a:tabLst>
                <a:tab pos="809625" algn="l"/>
              </a:tabLst>
              <a:defRPr>
                <a:solidFill>
                  <a:schemeClr val="tx1"/>
                </a:solidFill>
                <a:latin typeface="Arial" panose="020B0604020202020204" pitchFamily="34" charset="0"/>
              </a:defRPr>
            </a:lvl5pPr>
            <a:lvl6pPr eaLnBrk="0" fontAlgn="base" hangingPunct="0">
              <a:spcBef>
                <a:spcPct val="0"/>
              </a:spcBef>
              <a:spcAft>
                <a:spcPct val="0"/>
              </a:spcAft>
              <a:tabLst>
                <a:tab pos="809625" algn="l"/>
              </a:tabLst>
              <a:defRPr>
                <a:solidFill>
                  <a:schemeClr val="tx1"/>
                </a:solidFill>
                <a:latin typeface="Arial" panose="020B0604020202020204" pitchFamily="34" charset="0"/>
              </a:defRPr>
            </a:lvl6pPr>
            <a:lvl7pPr eaLnBrk="0" fontAlgn="base" hangingPunct="0">
              <a:spcBef>
                <a:spcPct val="0"/>
              </a:spcBef>
              <a:spcAft>
                <a:spcPct val="0"/>
              </a:spcAft>
              <a:tabLst>
                <a:tab pos="809625" algn="l"/>
              </a:tabLst>
              <a:defRPr>
                <a:solidFill>
                  <a:schemeClr val="tx1"/>
                </a:solidFill>
                <a:latin typeface="Arial" panose="020B0604020202020204" pitchFamily="34" charset="0"/>
              </a:defRPr>
            </a:lvl7pPr>
            <a:lvl8pPr eaLnBrk="0" fontAlgn="base" hangingPunct="0">
              <a:spcBef>
                <a:spcPct val="0"/>
              </a:spcBef>
              <a:spcAft>
                <a:spcPct val="0"/>
              </a:spcAft>
              <a:tabLst>
                <a:tab pos="809625" algn="l"/>
              </a:tabLst>
              <a:defRPr>
                <a:solidFill>
                  <a:schemeClr val="tx1"/>
                </a:solidFill>
                <a:latin typeface="Arial" panose="020B0604020202020204" pitchFamily="34" charset="0"/>
              </a:defRPr>
            </a:lvl8pPr>
            <a:lvl9pPr eaLnBrk="0" fontAlgn="base" hangingPunct="0">
              <a:spcBef>
                <a:spcPct val="0"/>
              </a:spcBef>
              <a:spcAft>
                <a:spcPct val="0"/>
              </a:spcAft>
              <a:tabLst>
                <a:tab pos="8096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800" b="1" i="0" u="none" strike="noStrike" cap="none" normalizeH="0" baseline="0" dirty="0">
                <a:ln>
                  <a:noFill/>
                </a:ln>
                <a:solidFill>
                  <a:srgbClr val="000000"/>
                </a:solidFill>
                <a:effectLst/>
                <a:latin typeface="+mn-lt"/>
                <a:ea typeface="Calibri" panose="020F0502020204030204" pitchFamily="34" charset="0"/>
                <a:cs typeface="Times New Roman" panose="02020603050405020304" pitchFamily="18" charset="0"/>
              </a:rPr>
              <a:t>Wish division (realizing your dream)</a:t>
            </a:r>
            <a:endParaRPr kumimoji="0" lang="en-US" altLang="en-US" sz="28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This division deals with invitro fertilization market. </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There are 1500-2000 IVF centers in INDIA is covered by wish division.</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Total number of IVF cycle in one year is 2.5 lakh according to the sources.</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WISH DIVISON PORTFOLIO</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In the treatment of infertility</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800" b="1"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MARKET SIZE </a:t>
            </a:r>
            <a:endParaRPr kumimoji="0" lang="en-US" altLang="en-US" sz="28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Total Indian pharmaceutical market value is 1,84,642 crores out of which gynecology market value is 7,125 crores.</a:t>
            </a:r>
            <a:endParaRPr kumimoji="0" lang="en-US" altLang="en-US" sz="260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Intas Gynecology market is of 250 crore which consist of three divisions.</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809625" algn="l"/>
              </a:tabLst>
            </a:pPr>
            <a:r>
              <a:rPr lang="en-US" altLang="en-US" sz="2600" dirty="0">
                <a:latin typeface="+mn-lt"/>
                <a:cs typeface="Times New Roman" panose="02020603050405020304" pitchFamily="18" charset="0"/>
              </a:rPr>
              <a:t>Wish division</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809625" algn="l"/>
              </a:tabLst>
            </a:pPr>
            <a:r>
              <a:rPr kumimoji="0" lang="en-US" altLang="en-US" sz="2600" i="0" u="none" strike="noStrike" cap="none" normalizeH="0" baseline="0" dirty="0">
                <a:ln>
                  <a:noFill/>
                </a:ln>
                <a:solidFill>
                  <a:schemeClr val="tx1"/>
                </a:solidFill>
                <a:effectLst/>
                <a:latin typeface="+mn-lt"/>
                <a:cs typeface="Times New Roman" panose="02020603050405020304" pitchFamily="18" charset="0"/>
              </a:rPr>
              <a:t>Eva division</a:t>
            </a:r>
          </a:p>
          <a:p>
            <a:pPr marL="457200"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809625" algn="l"/>
              </a:tabLst>
            </a:pPr>
            <a:r>
              <a:rPr lang="en-US" altLang="en-US" sz="2600" dirty="0" err="1">
                <a:latin typeface="+mn-lt"/>
                <a:cs typeface="Times New Roman" panose="02020603050405020304" pitchFamily="18" charset="0"/>
              </a:rPr>
              <a:t>Sybella</a:t>
            </a:r>
            <a:r>
              <a:rPr lang="en-US" altLang="en-US" sz="2600" dirty="0">
                <a:latin typeface="+mn-lt"/>
                <a:cs typeface="Times New Roman" panose="02020603050405020304" pitchFamily="18" charset="0"/>
              </a:rPr>
              <a:t> division</a:t>
            </a: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b="1" i="0" u="none" strike="noStrike" cap="none" normalizeH="0" baseline="0" dirty="0">
                <a:ln>
                  <a:noFill/>
                </a:ln>
                <a:solidFill>
                  <a:schemeClr val="tx1"/>
                </a:solidFill>
                <a:effectLst/>
                <a:latin typeface="+mn-lt"/>
                <a:cs typeface="Times New Roman" panose="02020603050405020304" pitchFamily="18" charset="0"/>
              </a:rPr>
              <a:t>Wish division deals with IVF market</a:t>
            </a:r>
            <a:endParaRPr kumimoji="0" lang="en-US" altLang="en-US" sz="2600" b="1"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09625" algn="l"/>
              </a:tabLst>
            </a:pP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In vitro fertilization(</a:t>
            </a:r>
            <a:r>
              <a:rPr lang="en-US" altLang="en-US" sz="2600" dirty="0">
                <a:latin typeface="+mn-lt"/>
                <a:ea typeface="Calibri" panose="020F0502020204030204" pitchFamily="34" charset="0"/>
                <a:cs typeface="Times New Roman" panose="02020603050405020304" pitchFamily="18" charset="0"/>
              </a:rPr>
              <a:t>IVF)</a:t>
            </a:r>
            <a:r>
              <a:rPr kumimoji="0" lang="en-US" altLang="en-US" sz="2600" i="0" u="none" strike="noStrike" cap="none" normalizeH="0" baseline="0" dirty="0">
                <a:ln>
                  <a:noFill/>
                </a:ln>
                <a:solidFill>
                  <a:schemeClr val="tx1"/>
                </a:solidFill>
                <a:effectLst/>
                <a:latin typeface="+mn-lt"/>
                <a:ea typeface="Calibri" panose="020F0502020204030204" pitchFamily="34" charset="0"/>
                <a:cs typeface="Times New Roman" panose="02020603050405020304" pitchFamily="18" charset="0"/>
              </a:rPr>
              <a:t> market consists of 5 molecules.</a:t>
            </a:r>
            <a:endParaRPr kumimoji="0" lang="en-US" altLang="en-US" sz="2600" i="0" u="none" strike="noStrike" cap="none" normalizeH="0" baseline="0" dirty="0">
              <a:ln>
                <a:noFill/>
              </a:ln>
              <a:solidFill>
                <a:schemeClr val="tx1"/>
              </a:solidFill>
              <a:effectLst/>
              <a:latin typeface="+mn-lt"/>
            </a:endParaRPr>
          </a:p>
        </p:txBody>
      </p:sp>
      <p:sp>
        <p:nvSpPr>
          <p:cNvPr id="64" name="Rectangle: Rounded Corners 63">
            <a:extLst>
              <a:ext uri="{FF2B5EF4-FFF2-40B4-BE49-F238E27FC236}">
                <a16:creationId xmlns:a16="http://schemas.microsoft.com/office/drawing/2014/main" id="{39F99D21-C7C1-1246-32CF-A16173A63EF8}"/>
              </a:ext>
            </a:extLst>
          </p:cNvPr>
          <p:cNvSpPr/>
          <p:nvPr/>
        </p:nvSpPr>
        <p:spPr>
          <a:xfrm>
            <a:off x="3129284" y="18937022"/>
            <a:ext cx="10529282" cy="9742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Brief description about Project</a:t>
            </a:r>
          </a:p>
        </p:txBody>
      </p:sp>
      <p:cxnSp>
        <p:nvCxnSpPr>
          <p:cNvPr id="66" name="Straight Connector 65">
            <a:extLst>
              <a:ext uri="{FF2B5EF4-FFF2-40B4-BE49-F238E27FC236}">
                <a16:creationId xmlns:a16="http://schemas.microsoft.com/office/drawing/2014/main" id="{84AC6A8C-FAEC-BE69-06D4-BB6C26A78E2B}"/>
              </a:ext>
            </a:extLst>
          </p:cNvPr>
          <p:cNvCxnSpPr>
            <a:cxnSpLocks/>
          </p:cNvCxnSpPr>
          <p:nvPr/>
        </p:nvCxnSpPr>
        <p:spPr>
          <a:xfrm flipH="1">
            <a:off x="16402050" y="3535956"/>
            <a:ext cx="12701" cy="29315769"/>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pic>
        <p:nvPicPr>
          <p:cNvPr id="69" name="Picture 68" descr="Triptonlin logo-07">
            <a:extLst>
              <a:ext uri="{FF2B5EF4-FFF2-40B4-BE49-F238E27FC236}">
                <a16:creationId xmlns:a16="http://schemas.microsoft.com/office/drawing/2014/main" id="{5D625F09-36DF-274D-08F1-8EAD3BA2DBF2}"/>
              </a:ext>
            </a:extLst>
          </p:cNvPr>
          <p:cNvPicPr>
            <a:picLocks noGrp="1" noChangeAspect="1"/>
          </p:cNvPicPr>
          <p:nvPr isPhoto="1"/>
        </p:nvPicPr>
        <p:blipFill rotWithShape="1">
          <a:blip r:embed="rId4" cstate="print">
            <a:extLst>
              <a:ext uri="{28A0092B-C50C-407E-A947-70E740481C1C}">
                <a14:useLocalDpi xmlns:a14="http://schemas.microsoft.com/office/drawing/2010/main" val="0"/>
              </a:ext>
            </a:extLst>
          </a:blip>
          <a:srcRect t="36794" r="10697" b="29725"/>
          <a:stretch/>
        </p:blipFill>
        <p:spPr>
          <a:xfrm>
            <a:off x="16309692" y="3142679"/>
            <a:ext cx="10762575" cy="2701003"/>
          </a:xfrm>
          <a:prstGeom prst="rect">
            <a:avLst/>
          </a:prstGeom>
          <a:noFill/>
        </p:spPr>
      </p:pic>
      <p:sp>
        <p:nvSpPr>
          <p:cNvPr id="71" name="Rectangle: Rounded Corners 70">
            <a:extLst>
              <a:ext uri="{FF2B5EF4-FFF2-40B4-BE49-F238E27FC236}">
                <a16:creationId xmlns:a16="http://schemas.microsoft.com/office/drawing/2014/main" id="{8AA6E7A7-13EF-2E67-1B7F-CA5E3A883470}"/>
              </a:ext>
            </a:extLst>
          </p:cNvPr>
          <p:cNvSpPr/>
          <p:nvPr/>
        </p:nvSpPr>
        <p:spPr>
          <a:xfrm>
            <a:off x="20063527" y="5551148"/>
            <a:ext cx="6722468" cy="94356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chemeClr val="bg1"/>
                </a:solidFill>
              </a:rPr>
              <a:t>Product Description</a:t>
            </a:r>
            <a:endParaRPr lang="en-IN" sz="4000" b="1" dirty="0">
              <a:solidFill>
                <a:schemeClr val="bg1"/>
              </a:solidFill>
            </a:endParaRPr>
          </a:p>
        </p:txBody>
      </p:sp>
      <p:sp>
        <p:nvSpPr>
          <p:cNvPr id="73" name="TextBox 72">
            <a:extLst>
              <a:ext uri="{FF2B5EF4-FFF2-40B4-BE49-F238E27FC236}">
                <a16:creationId xmlns:a16="http://schemas.microsoft.com/office/drawing/2014/main" id="{7CF4E8CE-9C2C-5B00-F236-404FBA1D17AF}"/>
              </a:ext>
            </a:extLst>
          </p:cNvPr>
          <p:cNvSpPr txBox="1"/>
          <p:nvPr/>
        </p:nvSpPr>
        <p:spPr>
          <a:xfrm>
            <a:off x="16873768" y="6718119"/>
            <a:ext cx="26407431" cy="2554545"/>
          </a:xfrm>
          <a:prstGeom prst="rect">
            <a:avLst/>
          </a:prstGeom>
          <a:noFill/>
        </p:spPr>
        <p:txBody>
          <a:bodyPr wrap="square">
            <a:spAutoFit/>
          </a:bodyPr>
          <a:lstStyle/>
          <a:p>
            <a:pPr marL="285750" lvl="0" indent="-285750">
              <a:buFont typeface="Arial" panose="020B0604020202020204" pitchFamily="34" charset="0"/>
              <a:buChar char="•"/>
            </a:pPr>
            <a:r>
              <a:rPr lang="en-US" sz="3200" dirty="0">
                <a:latin typeface="Calibri" panose="020F0502020204030204" pitchFamily="34" charset="0"/>
                <a:cs typeface="Calibri" panose="020F0502020204030204" pitchFamily="34" charset="0"/>
              </a:rPr>
              <a:t>Triptorelin is a synthetic version of the natural gonadotropin-releasing hormone.</a:t>
            </a:r>
          </a:p>
          <a:p>
            <a:pPr marL="285750" indent="-28575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An analogue is a synthetic substance with a structure mostly like a natural one but differing from it in certain components.</a:t>
            </a:r>
          </a:p>
          <a:p>
            <a:pPr marL="285750" indent="-28575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GnRH analogue have been synthesized by substitution of amino acids at different positions of the GnRH molecule </a:t>
            </a:r>
            <a:endParaRPr lang="en-US" sz="32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tLang="en-US" sz="3200" dirty="0">
                <a:latin typeface="Calibri" panose="020F0502020204030204" pitchFamily="34" charset="0"/>
                <a:cs typeface="Calibri" panose="020F0502020204030204" pitchFamily="34" charset="0"/>
              </a:rPr>
              <a:t>It is a decapeptide, secreted from the hypothalamus. Its half-life is very short (2-4 minutes). It is secreted in a pulsatile fashion It affects the release, synthesis, and storage of FSH and LH</a:t>
            </a:r>
          </a:p>
        </p:txBody>
      </p:sp>
      <p:pic>
        <p:nvPicPr>
          <p:cNvPr id="74" name="Picture 73">
            <a:extLst>
              <a:ext uri="{FF2B5EF4-FFF2-40B4-BE49-F238E27FC236}">
                <a16:creationId xmlns:a16="http://schemas.microsoft.com/office/drawing/2014/main" id="{0BB3B873-04A4-B864-1208-6D931957C09A}"/>
              </a:ext>
            </a:extLst>
          </p:cNvPr>
          <p:cNvPicPr>
            <a:picLocks noGrp="1" noChangeAspect="1"/>
          </p:cNvPicPr>
          <p:nvPr isPhoto="1"/>
        </p:nvPicPr>
        <p:blipFill>
          <a:blip r:embed="rId5" cstate="print">
            <a:lum/>
            <a:extLst>
              <a:ext uri="{28A0092B-C50C-407E-A947-70E740481C1C}">
                <a14:useLocalDpi xmlns:a14="http://schemas.microsoft.com/office/drawing/2010/main" val="0"/>
              </a:ext>
            </a:extLst>
          </a:blip>
          <a:stretch>
            <a:fillRect/>
          </a:stretch>
        </p:blipFill>
        <p:spPr>
          <a:xfrm>
            <a:off x="16747945" y="9526696"/>
            <a:ext cx="13392870" cy="7472664"/>
          </a:xfrm>
          <a:prstGeom prst="rect">
            <a:avLst/>
          </a:prstGeom>
          <a:noFill/>
          <a:ln>
            <a:noFill/>
          </a:ln>
        </p:spPr>
      </p:pic>
      <p:pic>
        <p:nvPicPr>
          <p:cNvPr id="75" name="Picture 74">
            <a:extLst>
              <a:ext uri="{FF2B5EF4-FFF2-40B4-BE49-F238E27FC236}">
                <a16:creationId xmlns:a16="http://schemas.microsoft.com/office/drawing/2014/main" id="{50EB08B4-A602-D8A1-55A1-962E80B735B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6251" t="8000" r="7046" b="10100"/>
          <a:stretch/>
        </p:blipFill>
        <p:spPr>
          <a:xfrm>
            <a:off x="30560289" y="9440468"/>
            <a:ext cx="12636901" cy="7582888"/>
          </a:xfrm>
          <a:prstGeom prst="rect">
            <a:avLst/>
          </a:prstGeom>
        </p:spPr>
      </p:pic>
      <p:sp>
        <p:nvSpPr>
          <p:cNvPr id="87" name="TextBox 86">
            <a:extLst>
              <a:ext uri="{FF2B5EF4-FFF2-40B4-BE49-F238E27FC236}">
                <a16:creationId xmlns:a16="http://schemas.microsoft.com/office/drawing/2014/main" id="{6238BCFF-F115-2E12-E706-395050923E88}"/>
              </a:ext>
            </a:extLst>
          </p:cNvPr>
          <p:cNvSpPr txBox="1"/>
          <p:nvPr/>
        </p:nvSpPr>
        <p:spPr>
          <a:xfrm>
            <a:off x="21031200" y="15613380"/>
            <a:ext cx="1828800" cy="1828800"/>
          </a:xfrm>
          <a:prstGeom prst="rect">
            <a:avLst/>
          </a:prstGeom>
          <a:noFill/>
        </p:spPr>
        <p:txBody>
          <a:bodyPr wrap="square" rtlCol="0">
            <a:spAutoFit/>
          </a:bodyPr>
          <a:lstStyle/>
          <a:p>
            <a:r>
              <a:rPr lang="en-US" sz="1800" kern="1200" dirty="0">
                <a:solidFill>
                  <a:schemeClr val="tx1"/>
                </a:solidFill>
                <a:latin typeface="+mn-lt"/>
                <a:ea typeface="+mn-ea"/>
                <a:cs typeface="+mn-cs"/>
              </a:rPr>
              <a:t>Your text here</a:t>
            </a:r>
          </a:p>
        </p:txBody>
      </p:sp>
      <p:sp>
        <p:nvSpPr>
          <p:cNvPr id="88" name="TextBox 87">
            <a:extLst>
              <a:ext uri="{FF2B5EF4-FFF2-40B4-BE49-F238E27FC236}">
                <a16:creationId xmlns:a16="http://schemas.microsoft.com/office/drawing/2014/main" id="{B593E835-2928-C24A-E91D-711FB888E76D}"/>
              </a:ext>
            </a:extLst>
          </p:cNvPr>
          <p:cNvSpPr txBox="1"/>
          <p:nvPr/>
        </p:nvSpPr>
        <p:spPr>
          <a:xfrm>
            <a:off x="21031200" y="15613380"/>
            <a:ext cx="1828800" cy="1828800"/>
          </a:xfrm>
          <a:prstGeom prst="rect">
            <a:avLst/>
          </a:prstGeom>
          <a:noFill/>
        </p:spPr>
        <p:txBody>
          <a:bodyPr wrap="square" rtlCol="0">
            <a:spAutoFit/>
          </a:bodyPr>
          <a:lstStyle/>
          <a:p>
            <a:r>
              <a:rPr lang="en-US" sz="1800" kern="1200" dirty="0">
                <a:solidFill>
                  <a:schemeClr val="tx1"/>
                </a:solidFill>
                <a:latin typeface="+mn-lt"/>
                <a:ea typeface="+mn-ea"/>
                <a:cs typeface="+mn-cs"/>
              </a:rPr>
              <a:t>Your text here</a:t>
            </a:r>
          </a:p>
        </p:txBody>
      </p:sp>
      <p:sp>
        <p:nvSpPr>
          <p:cNvPr id="89" name="TextBox 88">
            <a:extLst>
              <a:ext uri="{FF2B5EF4-FFF2-40B4-BE49-F238E27FC236}">
                <a16:creationId xmlns:a16="http://schemas.microsoft.com/office/drawing/2014/main" id="{3C8B87DC-C253-11DA-A549-5E58F930C931}"/>
              </a:ext>
            </a:extLst>
          </p:cNvPr>
          <p:cNvSpPr txBox="1"/>
          <p:nvPr/>
        </p:nvSpPr>
        <p:spPr>
          <a:xfrm>
            <a:off x="21031200" y="15613380"/>
            <a:ext cx="1828800" cy="1828800"/>
          </a:xfrm>
          <a:prstGeom prst="rect">
            <a:avLst/>
          </a:prstGeom>
          <a:noFill/>
        </p:spPr>
        <p:txBody>
          <a:bodyPr wrap="square" rtlCol="0">
            <a:spAutoFit/>
          </a:bodyPr>
          <a:lstStyle/>
          <a:p>
            <a:r>
              <a:rPr lang="en-US" sz="1800" kern="1200" dirty="0">
                <a:solidFill>
                  <a:schemeClr val="tx1"/>
                </a:solidFill>
                <a:latin typeface="+mn-lt"/>
                <a:ea typeface="+mn-ea"/>
                <a:cs typeface="+mn-cs"/>
              </a:rPr>
              <a:t>Your text here</a:t>
            </a:r>
          </a:p>
        </p:txBody>
      </p:sp>
      <p:sp>
        <p:nvSpPr>
          <p:cNvPr id="90" name="TextBox 89">
            <a:extLst>
              <a:ext uri="{FF2B5EF4-FFF2-40B4-BE49-F238E27FC236}">
                <a16:creationId xmlns:a16="http://schemas.microsoft.com/office/drawing/2014/main" id="{D2BAB35F-B31C-ACB4-824A-0540639B5144}"/>
              </a:ext>
            </a:extLst>
          </p:cNvPr>
          <p:cNvSpPr txBox="1"/>
          <p:nvPr/>
        </p:nvSpPr>
        <p:spPr>
          <a:xfrm>
            <a:off x="21031200" y="15613380"/>
            <a:ext cx="1828800" cy="1828800"/>
          </a:xfrm>
          <a:prstGeom prst="rect">
            <a:avLst/>
          </a:prstGeom>
          <a:noFill/>
        </p:spPr>
        <p:txBody>
          <a:bodyPr wrap="square" rtlCol="0">
            <a:spAutoFit/>
          </a:bodyPr>
          <a:lstStyle/>
          <a:p>
            <a:r>
              <a:rPr lang="en-US" sz="1800" kern="1200" dirty="0">
                <a:solidFill>
                  <a:schemeClr val="tx1"/>
                </a:solidFill>
                <a:latin typeface="+mn-lt"/>
                <a:ea typeface="+mn-ea"/>
                <a:cs typeface="+mn-cs"/>
              </a:rPr>
              <a:t>Your text here</a:t>
            </a:r>
          </a:p>
        </p:txBody>
      </p:sp>
      <p:graphicFrame>
        <p:nvGraphicFramePr>
          <p:cNvPr id="99" name="Table 98">
            <a:extLst>
              <a:ext uri="{FF2B5EF4-FFF2-40B4-BE49-F238E27FC236}">
                <a16:creationId xmlns:a16="http://schemas.microsoft.com/office/drawing/2014/main" id="{F38A3519-C53C-300C-D806-D750D7C84932}"/>
              </a:ext>
            </a:extLst>
          </p:cNvPr>
          <p:cNvGraphicFramePr>
            <a:graphicFrameLocks noGrp="1"/>
          </p:cNvGraphicFramePr>
          <p:nvPr>
            <p:extLst>
              <p:ext uri="{D42A27DB-BD31-4B8C-83A1-F6EECF244321}">
                <p14:modId xmlns:p14="http://schemas.microsoft.com/office/powerpoint/2010/main" val="2342400496"/>
              </p:ext>
            </p:extLst>
          </p:nvPr>
        </p:nvGraphicFramePr>
        <p:xfrm>
          <a:off x="26785995" y="18597376"/>
          <a:ext cx="16495204" cy="7376160"/>
        </p:xfrm>
        <a:graphic>
          <a:graphicData uri="http://schemas.openxmlformats.org/drawingml/2006/table">
            <a:tbl>
              <a:tblPr firstRow="1" bandRow="1"/>
              <a:tblGrid>
                <a:gridCol w="4357776">
                  <a:extLst>
                    <a:ext uri="{9D8B030D-6E8A-4147-A177-3AD203B41FA5}">
                      <a16:colId xmlns:a16="http://schemas.microsoft.com/office/drawing/2014/main" val="3663661861"/>
                    </a:ext>
                  </a:extLst>
                </a:gridCol>
                <a:gridCol w="5409071">
                  <a:extLst>
                    <a:ext uri="{9D8B030D-6E8A-4147-A177-3AD203B41FA5}">
                      <a16:colId xmlns:a16="http://schemas.microsoft.com/office/drawing/2014/main" val="894700406"/>
                    </a:ext>
                  </a:extLst>
                </a:gridCol>
                <a:gridCol w="6728357">
                  <a:extLst>
                    <a:ext uri="{9D8B030D-6E8A-4147-A177-3AD203B41FA5}">
                      <a16:colId xmlns:a16="http://schemas.microsoft.com/office/drawing/2014/main" val="4033915342"/>
                    </a:ext>
                  </a:extLst>
                </a:gridCol>
              </a:tblGrid>
              <a:tr h="519627">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Program detail</a:t>
                      </a:r>
                      <a:endParaRPr lang="en-IN" sz="3200" b="1"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2683C6">
                        <a:lumMod val="40000"/>
                        <a:lumOff val="60000"/>
                      </a:srgbClr>
                    </a:solid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Goals of program</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2683C6">
                        <a:lumMod val="40000"/>
                        <a:lumOff val="60000"/>
                      </a:srgbClr>
                    </a:solid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Target customer details</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2683C6">
                        <a:lumMod val="40000"/>
                        <a:lumOff val="60000"/>
                      </a:srgbClr>
                    </a:solidFill>
                  </a:tcPr>
                </a:tc>
                <a:extLst>
                  <a:ext uri="{0D108BD9-81ED-4DB2-BD59-A6C34878D82A}">
                    <a16:rowId xmlns:a16="http://schemas.microsoft.com/office/drawing/2014/main" val="869701940"/>
                  </a:ext>
                </a:extLst>
              </a:tr>
              <a:tr h="1394789">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Trust campaign</a:t>
                      </a:r>
                      <a:endParaRPr lang="en-IN" sz="3200" dirty="0">
                        <a:latin typeface="Calibri" panose="020F0502020204030204" pitchFamily="34" charset="0"/>
                        <a:cs typeface="Calibri" panose="020F0502020204030204" pitchFamily="34" charset="0"/>
                      </a:endParaRPr>
                    </a:p>
                    <a:p>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To gain the confidence of KOLs Samples will be provided for Evaluation </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50 KOLs </a:t>
                      </a:r>
                      <a:endParaRPr lang="en-IN" sz="3200" dirty="0">
                        <a:latin typeface="Calibri" panose="020F0502020204030204" pitchFamily="34" charset="0"/>
                        <a:cs typeface="Calibri" panose="020F0502020204030204" pitchFamily="34" charset="0"/>
                      </a:endParaRPr>
                    </a:p>
                    <a:p>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364393978"/>
                  </a:ext>
                </a:extLst>
              </a:tr>
              <a:tr h="1832369">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Continuing medical education</a:t>
                      </a:r>
                      <a:endParaRPr lang="en-IN" sz="3200" dirty="0">
                        <a:latin typeface="Calibri" panose="020F0502020204030204" pitchFamily="34" charset="0"/>
                        <a:cs typeface="Calibri" panose="020F0502020204030204" pitchFamily="34" charset="0"/>
                      </a:endParaRPr>
                    </a:p>
                    <a:p>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CME based on new Agonist protocols whereas Speaker will be Dr</a:t>
                      </a:r>
                      <a:r>
                        <a:rPr lang="en-US" sz="3200" baseline="0" dirty="0">
                          <a:latin typeface="Calibri" panose="020F0502020204030204" pitchFamily="34" charset="0"/>
                          <a:cs typeface="Calibri" panose="020F0502020204030204" pitchFamily="34" charset="0"/>
                        </a:rPr>
                        <a:t> </a:t>
                      </a:r>
                      <a:r>
                        <a:rPr lang="en-US" sz="3200" dirty="0">
                          <a:latin typeface="Calibri" panose="020F0502020204030204" pitchFamily="34" charset="0"/>
                          <a:cs typeface="Calibri" panose="020F0502020204030204" pitchFamily="34" charset="0"/>
                        </a:rPr>
                        <a:t>who has evaluated the brands </a:t>
                      </a:r>
                      <a:endParaRPr lang="en-US"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r>
                        <a:rPr lang="en-US" sz="3200" baseline="0" dirty="0">
                          <a:latin typeface="Calibri" panose="020F0502020204030204" pitchFamily="34" charset="0"/>
                          <a:cs typeface="Calibri" panose="020F0502020204030204" pitchFamily="34" charset="0"/>
                        </a:rPr>
                        <a:t>4 </a:t>
                      </a:r>
                      <a:r>
                        <a:rPr lang="en-US" sz="3200" dirty="0">
                          <a:latin typeface="Calibri" panose="020F0502020204030204" pitchFamily="34" charset="0"/>
                          <a:cs typeface="Calibri" panose="020F0502020204030204" pitchFamily="34" charset="0"/>
                        </a:rPr>
                        <a:t>CME in 4 Zone in Qtr II</a:t>
                      </a:r>
                      <a:r>
                        <a:rPr lang="en-US" sz="3200" baseline="0" dirty="0">
                          <a:latin typeface="Calibri" panose="020F0502020204030204" pitchFamily="34" charset="0"/>
                          <a:cs typeface="Calibri" panose="020F0502020204030204" pitchFamily="34" charset="0"/>
                        </a:rPr>
                        <a:t> &amp; III ( total 16 CME in a Year) </a:t>
                      </a:r>
                    </a:p>
                    <a:p>
                      <a:r>
                        <a:rPr lang="en-US" sz="3200" baseline="0" dirty="0">
                          <a:latin typeface="Calibri" panose="020F0502020204030204" pitchFamily="34" charset="0"/>
                          <a:cs typeface="Calibri" panose="020F0502020204030204" pitchFamily="34" charset="0"/>
                        </a:rPr>
                        <a:t>No of Drs would be 5- / CME</a:t>
                      </a:r>
                    </a:p>
                    <a:p>
                      <a:r>
                        <a:rPr lang="en-US" sz="3200" baseline="0" dirty="0">
                          <a:latin typeface="Calibri" panose="020F0502020204030204" pitchFamily="34" charset="0"/>
                          <a:cs typeface="Calibri" panose="020F0502020204030204" pitchFamily="34" charset="0"/>
                        </a:rPr>
                        <a:t>Total Dr enrollment = 200 </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154865505"/>
                  </a:ext>
                </a:extLst>
              </a:tr>
              <a:tr h="957208">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User Evaluation booklet</a:t>
                      </a:r>
                      <a:endParaRPr lang="en-IN" sz="3200" dirty="0">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Booklet based on Analytical data of 50 KOLS</a:t>
                      </a:r>
                      <a:endParaRPr lang="en-IN" sz="3200" dirty="0">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r>
                        <a:rPr lang="en-US" sz="3200" dirty="0">
                          <a:solidFill>
                            <a:schemeClr val="tx1"/>
                          </a:solidFill>
                          <a:latin typeface="Calibri" panose="020F0502020204030204" pitchFamily="34" charset="0"/>
                          <a:cs typeface="Calibri" panose="020F0502020204030204" pitchFamily="34" charset="0"/>
                        </a:rPr>
                        <a:t>All MSL</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058202732"/>
                  </a:ext>
                </a:extLst>
              </a:tr>
              <a:tr h="957208">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Scientific Communication</a:t>
                      </a:r>
                      <a:endParaRPr lang="en-IN" sz="3200" dirty="0">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Communication based on downregulation and trigger</a:t>
                      </a:r>
                      <a:endParaRPr lang="en-IN" sz="3200" dirty="0">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r>
                        <a:rPr lang="en-US" sz="3200" dirty="0">
                          <a:solidFill>
                            <a:schemeClr val="tx1"/>
                          </a:solidFill>
                          <a:latin typeface="Calibri" panose="020F0502020204030204" pitchFamily="34" charset="0"/>
                          <a:cs typeface="Calibri" panose="020F0502020204030204" pitchFamily="34" charset="0"/>
                        </a:rPr>
                        <a:t>All MSL</a:t>
                      </a:r>
                      <a:endParaRPr lang="en-IN" sz="3200" dirty="0">
                        <a:solidFill>
                          <a:schemeClr val="tx1"/>
                        </a:solidFill>
                        <a:latin typeface="Calibri" panose="020F0502020204030204" pitchFamily="34" charset="0"/>
                        <a:cs typeface="Calibri" panose="020F050202020403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4005036427"/>
                  </a:ext>
                </a:extLst>
              </a:tr>
              <a:tr h="957208">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Ignites young minds</a:t>
                      </a:r>
                      <a:endParaRPr lang="en-IN" sz="3200" dirty="0">
                        <a:latin typeface="Calibri" panose="020F0502020204030204" pitchFamily="34" charset="0"/>
                        <a:cs typeface="Calibri" panose="020F0502020204030204" pitchFamily="34" charset="0"/>
                      </a:endParaRPr>
                    </a:p>
                  </a:txBody>
                  <a:tcPr anchor="ctr">
                    <a:lnL w="12700" cmpd="sng">
                      <a:solidFill>
                        <a:sysClr val="windowText" lastClr="000000"/>
                      </a:solidFill>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IVF Training for Upcoming</a:t>
                      </a:r>
                      <a:r>
                        <a:rPr lang="en-US" sz="3200" baseline="0" dirty="0">
                          <a:latin typeface="Calibri" panose="020F0502020204030204" pitchFamily="34" charset="0"/>
                          <a:cs typeface="Calibri" panose="020F0502020204030204" pitchFamily="34" charset="0"/>
                        </a:rPr>
                        <a:t> IVF Drs </a:t>
                      </a:r>
                      <a:endParaRPr lang="en-IN" sz="3200" dirty="0">
                        <a:latin typeface="Calibri" panose="020F0502020204030204" pitchFamily="34" charset="0"/>
                        <a:cs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4383816" rtl="0" eaLnBrk="1" latinLnBrk="0" hangingPunct="1">
                        <a:defRPr sz="8630" kern="1200">
                          <a:solidFill>
                            <a:schemeClr val="tx1"/>
                          </a:solidFill>
                          <a:latin typeface="Tw Cen MT" panose="020B0602020104020603"/>
                        </a:defRPr>
                      </a:lvl1pPr>
                      <a:lvl2pPr marL="2191908" algn="l" defTabSz="4383816" rtl="0" eaLnBrk="1" latinLnBrk="0" hangingPunct="1">
                        <a:defRPr sz="8630" kern="1200">
                          <a:solidFill>
                            <a:schemeClr val="tx1"/>
                          </a:solidFill>
                          <a:latin typeface="Tw Cen MT" panose="020B0602020104020603"/>
                        </a:defRPr>
                      </a:lvl2pPr>
                      <a:lvl3pPr marL="4383816" algn="l" defTabSz="4383816" rtl="0" eaLnBrk="1" latinLnBrk="0" hangingPunct="1">
                        <a:defRPr sz="8630" kern="1200">
                          <a:solidFill>
                            <a:schemeClr val="tx1"/>
                          </a:solidFill>
                          <a:latin typeface="Tw Cen MT" panose="020B0602020104020603"/>
                        </a:defRPr>
                      </a:lvl3pPr>
                      <a:lvl4pPr marL="6575725" algn="l" defTabSz="4383816" rtl="0" eaLnBrk="1" latinLnBrk="0" hangingPunct="1">
                        <a:defRPr sz="8630" kern="1200">
                          <a:solidFill>
                            <a:schemeClr val="tx1"/>
                          </a:solidFill>
                          <a:latin typeface="Tw Cen MT" panose="020B0602020104020603"/>
                        </a:defRPr>
                      </a:lvl4pPr>
                      <a:lvl5pPr marL="8767633" algn="l" defTabSz="4383816" rtl="0" eaLnBrk="1" latinLnBrk="0" hangingPunct="1">
                        <a:defRPr sz="8630" kern="1200">
                          <a:solidFill>
                            <a:schemeClr val="tx1"/>
                          </a:solidFill>
                          <a:latin typeface="Tw Cen MT" panose="020B0602020104020603"/>
                        </a:defRPr>
                      </a:lvl5pPr>
                      <a:lvl6pPr marL="10959541" algn="l" defTabSz="4383816" rtl="0" eaLnBrk="1" latinLnBrk="0" hangingPunct="1">
                        <a:defRPr sz="8630" kern="1200">
                          <a:solidFill>
                            <a:schemeClr val="tx1"/>
                          </a:solidFill>
                          <a:latin typeface="Tw Cen MT" panose="020B0602020104020603"/>
                        </a:defRPr>
                      </a:lvl6pPr>
                      <a:lvl7pPr marL="13151449" algn="l" defTabSz="4383816" rtl="0" eaLnBrk="1" latinLnBrk="0" hangingPunct="1">
                        <a:defRPr sz="8630" kern="1200">
                          <a:solidFill>
                            <a:schemeClr val="tx1"/>
                          </a:solidFill>
                          <a:latin typeface="Tw Cen MT" panose="020B0602020104020603"/>
                        </a:defRPr>
                      </a:lvl7pPr>
                      <a:lvl8pPr marL="15343358" algn="l" defTabSz="4383816" rtl="0" eaLnBrk="1" latinLnBrk="0" hangingPunct="1">
                        <a:defRPr sz="8630" kern="1200">
                          <a:solidFill>
                            <a:schemeClr val="tx1"/>
                          </a:solidFill>
                          <a:latin typeface="Tw Cen MT" panose="020B0602020104020603"/>
                        </a:defRPr>
                      </a:lvl8pPr>
                      <a:lvl9pPr marL="17535266" algn="l" defTabSz="4383816" rtl="0" eaLnBrk="1" latinLnBrk="0" hangingPunct="1">
                        <a:defRPr sz="8630" kern="1200">
                          <a:solidFill>
                            <a:schemeClr val="tx1"/>
                          </a:solidFill>
                          <a:latin typeface="Tw Cen MT" panose="020B0602020104020603"/>
                        </a:defRPr>
                      </a:lvl9pPr>
                    </a:lstStyle>
                    <a:p>
                      <a:pPr marL="0" marR="0" lvl="0" indent="0" algn="l" defTabSz="810067" rtl="0" eaLnBrk="1" fontAlgn="auto" latinLnBrk="0" hangingPunct="1">
                        <a:lnSpc>
                          <a:spcPct val="100000"/>
                        </a:lnSpc>
                        <a:spcBef>
                          <a:spcPts val="0"/>
                        </a:spcBef>
                        <a:spcAft>
                          <a:spcPts val="0"/>
                        </a:spcAft>
                        <a:buClrTx/>
                        <a:buSzTx/>
                        <a:buFontTx/>
                        <a:buNone/>
                        <a:tabLst/>
                        <a:defRPr/>
                      </a:pPr>
                      <a:r>
                        <a:rPr lang="en-US" sz="3200" dirty="0">
                          <a:latin typeface="Calibri" panose="020F0502020204030204" pitchFamily="34" charset="0"/>
                          <a:cs typeface="Calibri" panose="020F0502020204030204" pitchFamily="34" charset="0"/>
                        </a:rPr>
                        <a:t>New 50 young doctors</a:t>
                      </a:r>
                      <a:endParaRPr lang="en-IN" sz="3200" dirty="0">
                        <a:latin typeface="Calibri" panose="020F0502020204030204" pitchFamily="34" charset="0"/>
                        <a:cs typeface="Calibri" panose="020F0502020204030204" pitchFamily="34" charset="0"/>
                      </a:endParaRPr>
                    </a:p>
                  </a:txBody>
                  <a:tcPr anchor="ctr">
                    <a:lnL w="12700" cap="flat" cmpd="sng" algn="ctr">
                      <a:solidFill>
                        <a:sysClr val="windowText" lastClr="000000"/>
                      </a:solidFill>
                      <a:prstDash val="solid"/>
                      <a:round/>
                      <a:headEnd type="none" w="med" len="med"/>
                      <a:tailEnd type="none" w="med" len="med"/>
                    </a:lnL>
                    <a:lnR w="12700" cmpd="sng">
                      <a:solidFill>
                        <a:sysClr val="windowText" lastClr="000000"/>
                      </a:solidFill>
                    </a:lnR>
                    <a:lnT w="12700" cap="flat" cmpd="sng" algn="ctr">
                      <a:solidFill>
                        <a:sysClr val="windowText" lastClr="000000"/>
                      </a:solidFill>
                      <a:prstDash val="solid"/>
                      <a:round/>
                      <a:headEnd type="none" w="med" len="med"/>
                      <a:tailEnd type="none" w="med" len="med"/>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857187005"/>
                  </a:ext>
                </a:extLst>
              </a:tr>
            </a:tbl>
          </a:graphicData>
        </a:graphic>
      </p:graphicFrame>
      <p:sp>
        <p:nvSpPr>
          <p:cNvPr id="100" name="Rectangle: Rounded Corners 99">
            <a:extLst>
              <a:ext uri="{FF2B5EF4-FFF2-40B4-BE49-F238E27FC236}">
                <a16:creationId xmlns:a16="http://schemas.microsoft.com/office/drawing/2014/main" id="{430A62FA-E671-A202-66E3-FF024D5B7E23}"/>
              </a:ext>
            </a:extLst>
          </p:cNvPr>
          <p:cNvSpPr/>
          <p:nvPr/>
        </p:nvSpPr>
        <p:spPr>
          <a:xfrm>
            <a:off x="17332862" y="26416614"/>
            <a:ext cx="7140389" cy="11628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chemeClr val="bg1"/>
                </a:solidFill>
              </a:rPr>
              <a:t>Challenges faced during internship</a:t>
            </a:r>
          </a:p>
        </p:txBody>
      </p:sp>
      <p:sp>
        <p:nvSpPr>
          <p:cNvPr id="93" name="TextBox 92">
            <a:extLst>
              <a:ext uri="{FF2B5EF4-FFF2-40B4-BE49-F238E27FC236}">
                <a16:creationId xmlns:a16="http://schemas.microsoft.com/office/drawing/2014/main" id="{D674AFC7-3316-089E-C8D9-3DF1809449D3}"/>
              </a:ext>
            </a:extLst>
          </p:cNvPr>
          <p:cNvSpPr txBox="1"/>
          <p:nvPr/>
        </p:nvSpPr>
        <p:spPr>
          <a:xfrm>
            <a:off x="16776390" y="27777351"/>
            <a:ext cx="8451238" cy="5170646"/>
          </a:xfrm>
          <a:prstGeom prst="rect">
            <a:avLst/>
          </a:prstGeom>
          <a:noFill/>
        </p:spPr>
        <p:txBody>
          <a:bodyPr wrap="square" rtlCol="0">
            <a:spAutoFit/>
          </a:bodyPr>
          <a:lstStyle/>
          <a:p>
            <a:pPr marL="457200" indent="-457200">
              <a:buFont typeface="Arial" panose="020B0604020202020204" pitchFamily="34" charset="0"/>
              <a:buChar char="•"/>
            </a:pPr>
            <a:r>
              <a:rPr lang="en-US" sz="3000" dirty="0"/>
              <a:t>Producing a good brand strategy was difficult due to the molecule's significant indirect competition from alternative salts.</a:t>
            </a:r>
          </a:p>
          <a:p>
            <a:pPr marL="457200" indent="-457200">
              <a:buFont typeface="Arial" panose="020B0604020202020204" pitchFamily="34" charset="0"/>
              <a:buChar char="•"/>
            </a:pPr>
            <a:r>
              <a:rPr lang="en-US" sz="3000" dirty="0"/>
              <a:t>Intas currently has two GNrh agonist compounds in the IVF market, therefore the introduction of a third GNrh agonist molecule may have an influence on the other two agonist markets.</a:t>
            </a:r>
          </a:p>
          <a:p>
            <a:pPr marL="457200" indent="-457200">
              <a:buFont typeface="Arial" panose="020B0604020202020204" pitchFamily="34" charset="0"/>
              <a:buChar char="•"/>
            </a:pPr>
            <a:r>
              <a:rPr lang="en-US" sz="3000" dirty="0"/>
              <a:t>Had trouble assessing the product's true market potential and profits since market research was entirely dependent on doctors and no other stakeholders.</a:t>
            </a:r>
          </a:p>
        </p:txBody>
      </p:sp>
      <p:cxnSp>
        <p:nvCxnSpPr>
          <p:cNvPr id="102" name="Straight Connector 101">
            <a:extLst>
              <a:ext uri="{FF2B5EF4-FFF2-40B4-BE49-F238E27FC236}">
                <a16:creationId xmlns:a16="http://schemas.microsoft.com/office/drawing/2014/main" id="{8E6F97E4-86C8-D203-1729-6F868614373A}"/>
              </a:ext>
            </a:extLst>
          </p:cNvPr>
          <p:cNvCxnSpPr>
            <a:cxnSpLocks/>
          </p:cNvCxnSpPr>
          <p:nvPr/>
        </p:nvCxnSpPr>
        <p:spPr>
          <a:xfrm>
            <a:off x="25324066" y="26416614"/>
            <a:ext cx="0" cy="621077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24F17CC9-9D74-06A5-B974-6EE356049E31}"/>
              </a:ext>
            </a:extLst>
          </p:cNvPr>
          <p:cNvCxnSpPr>
            <a:cxnSpLocks/>
          </p:cNvCxnSpPr>
          <p:nvPr/>
        </p:nvCxnSpPr>
        <p:spPr>
          <a:xfrm flipH="1" flipV="1">
            <a:off x="16436847" y="26122237"/>
            <a:ext cx="27740610" cy="170116"/>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15" name="Rectangle: Rounded Corners 114">
            <a:extLst>
              <a:ext uri="{FF2B5EF4-FFF2-40B4-BE49-F238E27FC236}">
                <a16:creationId xmlns:a16="http://schemas.microsoft.com/office/drawing/2014/main" id="{8D52447B-1C26-E4D1-00A6-5C7ACFF44036}"/>
              </a:ext>
            </a:extLst>
          </p:cNvPr>
          <p:cNvSpPr/>
          <p:nvPr/>
        </p:nvSpPr>
        <p:spPr>
          <a:xfrm>
            <a:off x="26816088" y="26680207"/>
            <a:ext cx="6649454" cy="10144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chemeClr val="bg1"/>
                </a:solidFill>
              </a:rPr>
              <a:t>Usefulness of Internship</a:t>
            </a:r>
          </a:p>
        </p:txBody>
      </p:sp>
      <p:cxnSp>
        <p:nvCxnSpPr>
          <p:cNvPr id="116" name="Straight Connector 115">
            <a:extLst>
              <a:ext uri="{FF2B5EF4-FFF2-40B4-BE49-F238E27FC236}">
                <a16:creationId xmlns:a16="http://schemas.microsoft.com/office/drawing/2014/main" id="{DBB0DAAC-CF24-6F2A-A19B-A296319AAA0A}"/>
              </a:ext>
            </a:extLst>
          </p:cNvPr>
          <p:cNvCxnSpPr>
            <a:cxnSpLocks/>
          </p:cNvCxnSpPr>
          <p:nvPr/>
        </p:nvCxnSpPr>
        <p:spPr>
          <a:xfrm>
            <a:off x="35214826" y="26734852"/>
            <a:ext cx="0" cy="6116873"/>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125" name="TextBox 124">
            <a:extLst>
              <a:ext uri="{FF2B5EF4-FFF2-40B4-BE49-F238E27FC236}">
                <a16:creationId xmlns:a16="http://schemas.microsoft.com/office/drawing/2014/main" id="{D9B39C4C-4BD0-908A-DEE8-0352F49FE748}"/>
              </a:ext>
            </a:extLst>
          </p:cNvPr>
          <p:cNvSpPr txBox="1"/>
          <p:nvPr/>
        </p:nvSpPr>
        <p:spPr>
          <a:xfrm>
            <a:off x="25823695" y="27887934"/>
            <a:ext cx="8746022" cy="4647426"/>
          </a:xfrm>
          <a:prstGeom prst="rect">
            <a:avLst/>
          </a:prstGeom>
          <a:noFill/>
        </p:spPr>
        <p:txBody>
          <a:bodyPr wrap="square">
            <a:spAutoFit/>
          </a:bodyPr>
          <a:lstStyle/>
          <a:p>
            <a:pPr marL="457200" indent="-457200">
              <a:buFont typeface="Arial" panose="020B0604020202020204" pitchFamily="34" charset="0"/>
              <a:buChar char="•"/>
            </a:pPr>
            <a:r>
              <a:rPr lang="en-US" sz="3000" dirty="0"/>
              <a:t>As IVF is governed by ART law, I was introduced to the field of assisted reproductive technology law.</a:t>
            </a:r>
          </a:p>
          <a:p>
            <a:pPr marL="457200" indent="-457200">
              <a:buFont typeface="Arial" panose="020B0604020202020204" pitchFamily="34" charset="0"/>
              <a:buChar char="•"/>
            </a:pPr>
            <a:r>
              <a:rPr lang="en-US" sz="3000" dirty="0"/>
              <a:t>I learned about market size, market potential, and numerous marketing techniques that are distinct from traditional pharmaceutical marketing during my journey into the IVF industry.</a:t>
            </a:r>
          </a:p>
          <a:p>
            <a:pPr marL="457200" indent="-457200">
              <a:buFont typeface="Arial" panose="020B0604020202020204" pitchFamily="34" charset="0"/>
              <a:buChar char="•"/>
            </a:pPr>
            <a:r>
              <a:rPr lang="en-US" sz="3000" dirty="0"/>
              <a:t>The organization rewarded me by registering the brand name and slogan I recommended for the forthcoming product launch.</a:t>
            </a:r>
          </a:p>
          <a:p>
            <a:pPr marL="457200" indent="-457200">
              <a:buFont typeface="Arial" panose="020B0604020202020204" pitchFamily="34" charset="0"/>
              <a:buChar char="•"/>
            </a:pPr>
            <a:endParaRPr lang="en-US" sz="2600" dirty="0"/>
          </a:p>
        </p:txBody>
      </p:sp>
      <p:sp>
        <p:nvSpPr>
          <p:cNvPr id="126" name="Rectangle: Rounded Corners 125">
            <a:extLst>
              <a:ext uri="{FF2B5EF4-FFF2-40B4-BE49-F238E27FC236}">
                <a16:creationId xmlns:a16="http://schemas.microsoft.com/office/drawing/2014/main" id="{2A2B45E5-E0F3-F661-251E-DDAEC00E5304}"/>
              </a:ext>
            </a:extLst>
          </p:cNvPr>
          <p:cNvSpPr/>
          <p:nvPr/>
        </p:nvSpPr>
        <p:spPr>
          <a:xfrm>
            <a:off x="36238520" y="26648799"/>
            <a:ext cx="6649454" cy="10144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solidFill>
                  <a:schemeClr val="bg1"/>
                </a:solidFill>
              </a:rPr>
              <a:t>Suggestions</a:t>
            </a:r>
          </a:p>
        </p:txBody>
      </p:sp>
      <p:sp>
        <p:nvSpPr>
          <p:cNvPr id="130" name="TextBox 129">
            <a:extLst>
              <a:ext uri="{FF2B5EF4-FFF2-40B4-BE49-F238E27FC236}">
                <a16:creationId xmlns:a16="http://schemas.microsoft.com/office/drawing/2014/main" id="{E1A2A81A-4CEE-702B-37FA-ED67972BAFD5}"/>
              </a:ext>
            </a:extLst>
          </p:cNvPr>
          <p:cNvSpPr txBox="1"/>
          <p:nvPr/>
        </p:nvSpPr>
        <p:spPr>
          <a:xfrm>
            <a:off x="7974419" y="556404"/>
            <a:ext cx="28537786" cy="2154436"/>
          </a:xfrm>
          <a:prstGeom prst="rect">
            <a:avLst/>
          </a:prstGeom>
          <a:noFill/>
        </p:spPr>
        <p:txBody>
          <a:bodyPr wrap="square">
            <a:spAutoFit/>
          </a:bodyPr>
          <a:lstStyle/>
          <a:p>
            <a:pPr algn="ctr"/>
            <a:r>
              <a:rPr lang="en-US" sz="6700" b="1" dirty="0"/>
              <a:t>The Market Research, Analysis &amp; Brand Plan of a New Drug Triptorelin Acetate (GNRH Agonist) being launched for the down-regulation in IVF Treatment</a:t>
            </a:r>
          </a:p>
        </p:txBody>
      </p:sp>
      <p:sp>
        <p:nvSpPr>
          <p:cNvPr id="134" name="TextBox 133">
            <a:extLst>
              <a:ext uri="{FF2B5EF4-FFF2-40B4-BE49-F238E27FC236}">
                <a16:creationId xmlns:a16="http://schemas.microsoft.com/office/drawing/2014/main" id="{297C3BFC-1BB3-CAF2-12E8-91193853492F}"/>
              </a:ext>
            </a:extLst>
          </p:cNvPr>
          <p:cNvSpPr txBox="1"/>
          <p:nvPr/>
        </p:nvSpPr>
        <p:spPr>
          <a:xfrm>
            <a:off x="35981633" y="27777351"/>
            <a:ext cx="7215557" cy="4031873"/>
          </a:xfrm>
          <a:prstGeom prst="rect">
            <a:avLst/>
          </a:prstGeom>
          <a:noFill/>
        </p:spPr>
        <p:txBody>
          <a:bodyPr wrap="square">
            <a:spAutoFit/>
          </a:bodyPr>
          <a:lstStyle/>
          <a:p>
            <a:pPr marL="457200" indent="-457200">
              <a:buFont typeface="Arial" panose="020B0604020202020204" pitchFamily="34" charset="0"/>
              <a:buChar char="•"/>
            </a:pPr>
            <a:r>
              <a:rPr lang="en-US" sz="3200" dirty="0"/>
              <a:t>Currently it is present in pre-filled syringe form we can launch it in Multidose.</a:t>
            </a:r>
          </a:p>
          <a:p>
            <a:pPr marL="457200" indent="-457200">
              <a:buFont typeface="Arial" panose="020B0604020202020204" pitchFamily="34" charset="0"/>
              <a:buChar char="•"/>
            </a:pPr>
            <a:r>
              <a:rPr lang="en-US" sz="3200" dirty="0"/>
              <a:t>We shall encourage dual triggering of final follicle maturation with low dosage HCG and Triptorelin acetate 0.1mg through further medical education.</a:t>
            </a:r>
          </a:p>
        </p:txBody>
      </p:sp>
      <p:sp>
        <p:nvSpPr>
          <p:cNvPr id="1028" name="TextBox 1027">
            <a:extLst>
              <a:ext uri="{FF2B5EF4-FFF2-40B4-BE49-F238E27FC236}">
                <a16:creationId xmlns:a16="http://schemas.microsoft.com/office/drawing/2014/main" id="{C62F7288-DDB4-FFA2-FB5C-10918A23E113}"/>
              </a:ext>
            </a:extLst>
          </p:cNvPr>
          <p:cNvSpPr txBox="1"/>
          <p:nvPr/>
        </p:nvSpPr>
        <p:spPr>
          <a:xfrm>
            <a:off x="29279850" y="3285072"/>
            <a:ext cx="13917340" cy="2585323"/>
          </a:xfrm>
          <a:prstGeom prst="rect">
            <a:avLst/>
          </a:prstGeom>
          <a:noFill/>
          <a:ln w="28575">
            <a:solidFill>
              <a:srgbClr val="00B0F0"/>
            </a:solidFill>
          </a:ln>
        </p:spPr>
        <p:txBody>
          <a:bodyPr wrap="square" rtlCol="0">
            <a:spAutoFit/>
          </a:bodyPr>
          <a:lstStyle/>
          <a:p>
            <a:r>
              <a:rPr lang="en-IN" sz="5400" dirty="0"/>
              <a:t>Student Name- Rakhi</a:t>
            </a:r>
          </a:p>
          <a:p>
            <a:r>
              <a:rPr lang="en-IN" sz="5400" dirty="0"/>
              <a:t>University mentor- Dr. Sudhinder Singh Chowhan</a:t>
            </a:r>
          </a:p>
          <a:p>
            <a:r>
              <a:rPr lang="en-IN" sz="5400" dirty="0"/>
              <a:t>Industry mentor- Mr. Sanjeev Kumar</a:t>
            </a:r>
          </a:p>
        </p:txBody>
      </p:sp>
      <p:sp>
        <p:nvSpPr>
          <p:cNvPr id="2" name="TextBox 1">
            <a:extLst>
              <a:ext uri="{FF2B5EF4-FFF2-40B4-BE49-F238E27FC236}">
                <a16:creationId xmlns:a16="http://schemas.microsoft.com/office/drawing/2014/main" id="{642F788C-DE48-F773-8D22-5A9F0325082E}"/>
              </a:ext>
            </a:extLst>
          </p:cNvPr>
          <p:cNvSpPr txBox="1"/>
          <p:nvPr/>
        </p:nvSpPr>
        <p:spPr>
          <a:xfrm>
            <a:off x="16906117" y="19052462"/>
            <a:ext cx="9547194" cy="6432530"/>
          </a:xfrm>
          <a:prstGeom prst="rect">
            <a:avLst/>
          </a:prstGeom>
          <a:noFill/>
        </p:spPr>
        <p:txBody>
          <a:bodyPr wrap="square" rtlCol="0">
            <a:spAutoFit/>
          </a:bodyPr>
          <a:lstStyle/>
          <a:p>
            <a:pPr marL="571500" lvl="0" indent="-571500">
              <a:buFont typeface="Arial" panose="020B0604020202020204" pitchFamily="34" charset="0"/>
              <a:buChar char="•"/>
            </a:pPr>
            <a:r>
              <a:rPr lang="en-US" sz="4000" b="1" dirty="0">
                <a:latin typeface="Calibri" panose="020F0502020204030204" pitchFamily="34" charset="0"/>
                <a:cs typeface="Calibri" panose="020F0502020204030204" pitchFamily="34" charset="0"/>
              </a:rPr>
              <a:t>Strength</a:t>
            </a:r>
          </a:p>
          <a:p>
            <a:pPr lvl="0"/>
            <a:r>
              <a:rPr lang="en-US" sz="3200" dirty="0">
                <a:cs typeface="Calibri" panose="020F0502020204030204" pitchFamily="34" charset="0"/>
              </a:rPr>
              <a:t>Most preferred molecule in IVF treatment .</a:t>
            </a:r>
            <a:endParaRPr lang="en-IN" sz="3200" dirty="0"/>
          </a:p>
          <a:p>
            <a:pPr lvl="0"/>
            <a:r>
              <a:rPr lang="en-US" sz="3200" dirty="0">
                <a:cs typeface="Calibri" panose="020F0502020204030204" pitchFamily="34" charset="0"/>
              </a:rPr>
              <a:t>Gold standard  molecule in Agonist .</a:t>
            </a:r>
          </a:p>
          <a:p>
            <a:pPr marL="571500" indent="-571500">
              <a:buFont typeface="Arial" panose="020B0604020202020204" pitchFamily="34" charset="0"/>
              <a:buChar char="•"/>
            </a:pPr>
            <a:r>
              <a:rPr lang="en-US" sz="4000" b="1" dirty="0">
                <a:latin typeface="Calibri" panose="020F0502020204030204" pitchFamily="34" charset="0"/>
                <a:cs typeface="Calibri" panose="020F0502020204030204" pitchFamily="34" charset="0"/>
              </a:rPr>
              <a:t>Weakness</a:t>
            </a:r>
          </a:p>
          <a:p>
            <a:r>
              <a:rPr lang="en-US" sz="3200" dirty="0">
                <a:latin typeface="Calibri" panose="020F0502020204030204" pitchFamily="34" charset="0"/>
                <a:cs typeface="Calibri" panose="020F0502020204030204" pitchFamily="34" charset="0"/>
              </a:rPr>
              <a:t>Antagonist market is growing</a:t>
            </a:r>
          </a:p>
          <a:p>
            <a:pPr marL="571500" indent="-571500">
              <a:buFont typeface="Arial" panose="020B0604020202020204" pitchFamily="34" charset="0"/>
              <a:buChar char="•"/>
            </a:pPr>
            <a:r>
              <a:rPr lang="en-US" sz="4000" b="1" dirty="0">
                <a:latin typeface="Calibri" panose="020F0502020204030204" pitchFamily="34" charset="0"/>
                <a:cs typeface="Calibri" panose="020F0502020204030204" pitchFamily="34" charset="0"/>
              </a:rPr>
              <a:t>Opportunities</a:t>
            </a:r>
          </a:p>
          <a:p>
            <a:pPr lvl="0">
              <a:buNone/>
            </a:pPr>
            <a:r>
              <a:rPr lang="en-US" sz="3200" dirty="0">
                <a:cs typeface="Calibri" panose="020F0502020204030204" pitchFamily="34" charset="0"/>
              </a:rPr>
              <a:t>An agonist is becoming 1</a:t>
            </a:r>
            <a:r>
              <a:rPr lang="en-US" sz="3200" baseline="30000" dirty="0">
                <a:cs typeface="Calibri" panose="020F0502020204030204" pitchFamily="34" charset="0"/>
              </a:rPr>
              <a:t>st</a:t>
            </a:r>
            <a:r>
              <a:rPr lang="en-US" sz="3200" dirty="0">
                <a:cs typeface="Calibri" panose="020F0502020204030204" pitchFamily="34" charset="0"/>
              </a:rPr>
              <a:t> choice of doctors for trigger to avoid OHSS.</a:t>
            </a:r>
            <a:endParaRPr lang="en-IN" sz="3200" dirty="0"/>
          </a:p>
          <a:p>
            <a:pPr lvl="0">
              <a:buNone/>
            </a:pPr>
            <a:r>
              <a:rPr lang="en-US" sz="3200" dirty="0">
                <a:cs typeface="Calibri" panose="020F0502020204030204" pitchFamily="34" charset="0"/>
              </a:rPr>
              <a:t>Most of the KOL still using agonist for down regulation.</a:t>
            </a:r>
          </a:p>
          <a:p>
            <a:pPr marL="571500" indent="-571500">
              <a:buFont typeface="Arial" panose="020B0604020202020204" pitchFamily="34" charset="0"/>
              <a:buChar char="•"/>
            </a:pPr>
            <a:r>
              <a:rPr lang="en-IN" sz="4000" b="1" dirty="0"/>
              <a:t>Threats</a:t>
            </a:r>
          </a:p>
          <a:p>
            <a:pPr lvl="0"/>
            <a:r>
              <a:rPr lang="en-US" sz="3200" dirty="0">
                <a:cs typeface="Calibri" panose="020F0502020204030204" pitchFamily="34" charset="0"/>
              </a:rPr>
              <a:t>Antagonist market is growing .</a:t>
            </a:r>
            <a:endParaRPr lang="en-IN" sz="3200" dirty="0"/>
          </a:p>
          <a:p>
            <a:pPr lvl="0"/>
            <a:r>
              <a:rPr lang="en-US" sz="3200" dirty="0">
                <a:cs typeface="Calibri" panose="020F0502020204030204" pitchFamily="34" charset="0"/>
              </a:rPr>
              <a:t>Textbook recommendation of Triptorelin (</a:t>
            </a:r>
            <a:r>
              <a:rPr lang="en-US" sz="3200" dirty="0" err="1">
                <a:cs typeface="Calibri" panose="020F0502020204030204" pitchFamily="34" charset="0"/>
              </a:rPr>
              <a:t>decapeptyl</a:t>
            </a:r>
            <a:r>
              <a:rPr lang="en-US" sz="3200" dirty="0">
                <a:cs typeface="Calibri" panose="020F0502020204030204" pitchFamily="34" charset="0"/>
              </a:rPr>
              <a:t>).</a:t>
            </a:r>
            <a:endParaRPr lang="en-IN" sz="3200" dirty="0"/>
          </a:p>
        </p:txBody>
      </p:sp>
      <p:sp>
        <p:nvSpPr>
          <p:cNvPr id="7" name="Rectangle: Rounded Corners 6">
            <a:extLst>
              <a:ext uri="{FF2B5EF4-FFF2-40B4-BE49-F238E27FC236}">
                <a16:creationId xmlns:a16="http://schemas.microsoft.com/office/drawing/2014/main" id="{775F2644-9A71-0AD7-F865-4EB494C47B6C}"/>
              </a:ext>
            </a:extLst>
          </p:cNvPr>
          <p:cNvSpPr/>
          <p:nvPr/>
        </p:nvSpPr>
        <p:spPr>
          <a:xfrm>
            <a:off x="17165832" y="17123621"/>
            <a:ext cx="8886776" cy="13250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SWOT Analysis</a:t>
            </a:r>
          </a:p>
        </p:txBody>
      </p:sp>
      <p:sp>
        <p:nvSpPr>
          <p:cNvPr id="63" name="Rectangle: Rounded Corners 62">
            <a:extLst>
              <a:ext uri="{FF2B5EF4-FFF2-40B4-BE49-F238E27FC236}">
                <a16:creationId xmlns:a16="http://schemas.microsoft.com/office/drawing/2014/main" id="{E445F548-761D-28C3-26F1-AB3759C4FCDD}"/>
              </a:ext>
            </a:extLst>
          </p:cNvPr>
          <p:cNvSpPr/>
          <p:nvPr/>
        </p:nvSpPr>
        <p:spPr>
          <a:xfrm>
            <a:off x="29700220" y="17136771"/>
            <a:ext cx="8633749" cy="13119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dirty="0"/>
              <a:t>Marketing Program Details</a:t>
            </a:r>
          </a:p>
        </p:txBody>
      </p:sp>
    </p:spTree>
    <p:extLst>
      <p:ext uri="{BB962C8B-B14F-4D97-AF65-F5344CB8AC3E}">
        <p14:creationId xmlns:p14="http://schemas.microsoft.com/office/powerpoint/2010/main" val="417296431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167C7A57B3F064489ABF3F04E1386E4" ma:contentTypeVersion="4" ma:contentTypeDescription="Create a new document." ma:contentTypeScope="" ma:versionID="24facb854fb4d4856a0d550018f25a23">
  <xsd:schema xmlns:xsd="http://www.w3.org/2001/XMLSchema" xmlns:xs="http://www.w3.org/2001/XMLSchema" xmlns:p="http://schemas.microsoft.com/office/2006/metadata/properties" xmlns:ns3="9602f695-f9c7-4554-965a-7c9bdd069312" targetNamespace="http://schemas.microsoft.com/office/2006/metadata/properties" ma:root="true" ma:fieldsID="9cb3b72e78d0627609c0ab2172729191" ns3:_="">
    <xsd:import namespace="9602f695-f9c7-4554-965a-7c9bdd06931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2f695-f9c7-4554-965a-7c9bdd0693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31EA440-ACED-4343-B781-289A974FAC4A}">
  <ds:schemaRefs>
    <ds:schemaRef ds:uri="http://purl.org/dc/elements/1.1/"/>
    <ds:schemaRef ds:uri="9602f695-f9c7-4554-965a-7c9bdd069312"/>
    <ds:schemaRef ds:uri="http://www.w3.org/XML/1998/namespace"/>
    <ds:schemaRef ds:uri="http://purl.org/dc/dcmitype/"/>
    <ds:schemaRef ds:uri="http://schemas.microsoft.com/office/2006/documentManagement/types"/>
    <ds:schemaRef ds:uri="http://purl.org/dc/terms/"/>
    <ds:schemaRef ds:uri="http://schemas.microsoft.com/office/2006/metadata/propertie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21F65F0A-6C1E-477F-A2E6-F314B72546D7}">
  <ds:schemaRefs>
    <ds:schemaRef ds:uri="http://schemas.microsoft.com/sharepoint/v3/contenttype/forms"/>
  </ds:schemaRefs>
</ds:datastoreItem>
</file>

<file path=customXml/itemProps3.xml><?xml version="1.0" encoding="utf-8"?>
<ds:datastoreItem xmlns:ds="http://schemas.openxmlformats.org/officeDocument/2006/customXml" ds:itemID="{2362FEB1-52B9-4BB7-B2A8-3597495400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2f695-f9c7-4554-965a-7c9bdd0693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295</TotalTime>
  <Words>898</Words>
  <Application>Microsoft Office PowerPoint</Application>
  <PresentationFormat>Custom</PresentationFormat>
  <Paragraphs>114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Aakash Sanjay Mahajan</dc:creator>
  <cp:lastModifiedBy>Sudhinder Singh Chowhan</cp:lastModifiedBy>
  <cp:revision>43</cp:revision>
  <cp:lastPrinted>2022-06-14T04:04:04Z</cp:lastPrinted>
  <dcterms:created xsi:type="dcterms:W3CDTF">2022-06-06T10:18:54Z</dcterms:created>
  <dcterms:modified xsi:type="dcterms:W3CDTF">2022-06-14T08:20:52Z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0x0101002167C7A57B3F064489ABF3F04E1386E4</vt:lpwstr>
  </property>
</Properties>
</file>