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32918400" cy="438912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1A782"/>
    <a:srgbClr val="CFDB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25" d="100"/>
          <a:sy n="25" d="100"/>
        </p:scale>
        <p:origin x="828" y="-40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68880" y="7183123"/>
            <a:ext cx="27980640" cy="15280640"/>
          </a:xfrm>
        </p:spPr>
        <p:txBody>
          <a:bodyPr anchor="b"/>
          <a:lstStyle>
            <a:lvl1pPr algn="ctr">
              <a:defRPr sz="21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23053043"/>
            <a:ext cx="24688800" cy="10596877"/>
          </a:xfrm>
        </p:spPr>
        <p:txBody>
          <a:bodyPr/>
          <a:lstStyle>
            <a:lvl1pPr marL="0" indent="0" algn="ctr">
              <a:buNone/>
              <a:defRPr sz="8640"/>
            </a:lvl1pPr>
            <a:lvl2pPr marL="1645920" indent="0" algn="ctr">
              <a:buNone/>
              <a:defRPr sz="7200"/>
            </a:lvl2pPr>
            <a:lvl3pPr marL="3291840" indent="0" algn="ctr">
              <a:buNone/>
              <a:defRPr sz="6480"/>
            </a:lvl3pPr>
            <a:lvl4pPr marL="4937760" indent="0" algn="ctr">
              <a:buNone/>
              <a:defRPr sz="5760"/>
            </a:lvl4pPr>
            <a:lvl5pPr marL="6583680" indent="0" algn="ctr">
              <a:buNone/>
              <a:defRPr sz="5760"/>
            </a:lvl5pPr>
            <a:lvl6pPr marL="8229600" indent="0" algn="ctr">
              <a:buNone/>
              <a:defRPr sz="5760"/>
            </a:lvl6pPr>
            <a:lvl7pPr marL="9875520" indent="0" algn="ctr">
              <a:buNone/>
              <a:defRPr sz="5760"/>
            </a:lvl7pPr>
            <a:lvl8pPr marL="11521440" indent="0" algn="ctr">
              <a:buNone/>
              <a:defRPr sz="5760"/>
            </a:lvl8pPr>
            <a:lvl9pPr marL="13167360" indent="0" algn="ctr">
              <a:buNone/>
              <a:defRPr sz="57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8D1C2-FF2C-4C44-99B2-D5FDDB719A73}" type="datetimeFigureOut">
              <a:rPr lang="en-IN" smtClean="0"/>
              <a:t>11-06-2022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680B8-E5DB-4003-B3FE-095D3B8B2DE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78017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8D1C2-FF2C-4C44-99B2-D5FDDB719A73}" type="datetimeFigureOut">
              <a:rPr lang="en-IN" smtClean="0"/>
              <a:t>11-06-2022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680B8-E5DB-4003-B3FE-095D3B8B2DE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25322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557232" y="2336800"/>
            <a:ext cx="7098030" cy="37195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63142" y="2336800"/>
            <a:ext cx="20882610" cy="37195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8D1C2-FF2C-4C44-99B2-D5FDDB719A73}" type="datetimeFigureOut">
              <a:rPr lang="en-IN" smtClean="0"/>
              <a:t>11-06-2022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680B8-E5DB-4003-B3FE-095D3B8B2DE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10168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8D1C2-FF2C-4C44-99B2-D5FDDB719A73}" type="datetimeFigureOut">
              <a:rPr lang="en-IN" smtClean="0"/>
              <a:t>11-06-2022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680B8-E5DB-4003-B3FE-095D3B8B2DE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06401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5997" y="10942333"/>
            <a:ext cx="28392120" cy="18257517"/>
          </a:xfrm>
        </p:spPr>
        <p:txBody>
          <a:bodyPr anchor="b"/>
          <a:lstStyle>
            <a:lvl1pPr>
              <a:defRPr sz="21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45997" y="29372573"/>
            <a:ext cx="28392120" cy="9601197"/>
          </a:xfrm>
        </p:spPr>
        <p:txBody>
          <a:bodyPr/>
          <a:lstStyle>
            <a:lvl1pPr marL="0" indent="0">
              <a:buNone/>
              <a:defRPr sz="8640">
                <a:solidFill>
                  <a:schemeClr val="tx1"/>
                </a:solidFill>
              </a:defRPr>
            </a:lvl1pPr>
            <a:lvl2pPr marL="1645920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291840" indent="0">
              <a:buNone/>
              <a:defRPr sz="6480">
                <a:solidFill>
                  <a:schemeClr val="tx1">
                    <a:tint val="75000"/>
                  </a:schemeClr>
                </a:solidFill>
              </a:defRPr>
            </a:lvl3pPr>
            <a:lvl4pPr marL="493776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4pPr>
            <a:lvl5pPr marL="658368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5pPr>
            <a:lvl6pPr marL="822960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6pPr>
            <a:lvl7pPr marL="987552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7pPr>
            <a:lvl8pPr marL="1152144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8pPr>
            <a:lvl9pPr marL="1316736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8D1C2-FF2C-4C44-99B2-D5FDDB719A73}" type="datetimeFigureOut">
              <a:rPr lang="en-IN" smtClean="0"/>
              <a:t>11-06-2022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680B8-E5DB-4003-B3FE-095D3B8B2DE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27314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63140" y="11684000"/>
            <a:ext cx="13990320" cy="27848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664940" y="11684000"/>
            <a:ext cx="13990320" cy="27848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8D1C2-FF2C-4C44-99B2-D5FDDB719A73}" type="datetimeFigureOut">
              <a:rPr lang="en-IN" smtClean="0"/>
              <a:t>11-06-2022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680B8-E5DB-4003-B3FE-095D3B8B2DE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86439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8" y="2336810"/>
            <a:ext cx="28392120" cy="848360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7431" y="10759443"/>
            <a:ext cx="13926024" cy="5273037"/>
          </a:xfrm>
        </p:spPr>
        <p:txBody>
          <a:bodyPr anchor="b"/>
          <a:lstStyle>
            <a:lvl1pPr marL="0" indent="0">
              <a:buNone/>
              <a:defRPr sz="8640" b="1"/>
            </a:lvl1pPr>
            <a:lvl2pPr marL="1645920" indent="0">
              <a:buNone/>
              <a:defRPr sz="7200" b="1"/>
            </a:lvl2pPr>
            <a:lvl3pPr marL="3291840" indent="0">
              <a:buNone/>
              <a:defRPr sz="6480" b="1"/>
            </a:lvl3pPr>
            <a:lvl4pPr marL="4937760" indent="0">
              <a:buNone/>
              <a:defRPr sz="5760" b="1"/>
            </a:lvl4pPr>
            <a:lvl5pPr marL="6583680" indent="0">
              <a:buNone/>
              <a:defRPr sz="5760" b="1"/>
            </a:lvl5pPr>
            <a:lvl6pPr marL="8229600" indent="0">
              <a:buNone/>
              <a:defRPr sz="5760" b="1"/>
            </a:lvl6pPr>
            <a:lvl7pPr marL="9875520" indent="0">
              <a:buNone/>
              <a:defRPr sz="5760" b="1"/>
            </a:lvl7pPr>
            <a:lvl8pPr marL="11521440" indent="0">
              <a:buNone/>
              <a:defRPr sz="5760" b="1"/>
            </a:lvl8pPr>
            <a:lvl9pPr marL="13167360" indent="0">
              <a:buNone/>
              <a:defRPr sz="5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67431" y="16032480"/>
            <a:ext cx="13926024" cy="235813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664942" y="10759443"/>
            <a:ext cx="13994608" cy="5273037"/>
          </a:xfrm>
        </p:spPr>
        <p:txBody>
          <a:bodyPr anchor="b"/>
          <a:lstStyle>
            <a:lvl1pPr marL="0" indent="0">
              <a:buNone/>
              <a:defRPr sz="8640" b="1"/>
            </a:lvl1pPr>
            <a:lvl2pPr marL="1645920" indent="0">
              <a:buNone/>
              <a:defRPr sz="7200" b="1"/>
            </a:lvl2pPr>
            <a:lvl3pPr marL="3291840" indent="0">
              <a:buNone/>
              <a:defRPr sz="6480" b="1"/>
            </a:lvl3pPr>
            <a:lvl4pPr marL="4937760" indent="0">
              <a:buNone/>
              <a:defRPr sz="5760" b="1"/>
            </a:lvl4pPr>
            <a:lvl5pPr marL="6583680" indent="0">
              <a:buNone/>
              <a:defRPr sz="5760" b="1"/>
            </a:lvl5pPr>
            <a:lvl6pPr marL="8229600" indent="0">
              <a:buNone/>
              <a:defRPr sz="5760" b="1"/>
            </a:lvl6pPr>
            <a:lvl7pPr marL="9875520" indent="0">
              <a:buNone/>
              <a:defRPr sz="5760" b="1"/>
            </a:lvl7pPr>
            <a:lvl8pPr marL="11521440" indent="0">
              <a:buNone/>
              <a:defRPr sz="5760" b="1"/>
            </a:lvl8pPr>
            <a:lvl9pPr marL="13167360" indent="0">
              <a:buNone/>
              <a:defRPr sz="5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664942" y="16032480"/>
            <a:ext cx="13994608" cy="235813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8D1C2-FF2C-4C44-99B2-D5FDDB719A73}" type="datetimeFigureOut">
              <a:rPr lang="en-IN" smtClean="0"/>
              <a:t>11-06-2022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680B8-E5DB-4003-B3FE-095D3B8B2DE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8889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8D1C2-FF2C-4C44-99B2-D5FDDB719A73}" type="datetimeFigureOut">
              <a:rPr lang="en-IN" smtClean="0"/>
              <a:t>11-06-2022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680B8-E5DB-4003-B3FE-095D3B8B2DE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7935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8D1C2-FF2C-4C44-99B2-D5FDDB719A73}" type="datetimeFigureOut">
              <a:rPr lang="en-IN" smtClean="0"/>
              <a:t>11-06-2022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680B8-E5DB-4003-B3FE-095D3B8B2DE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31308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8" y="2926080"/>
            <a:ext cx="10617041" cy="10241280"/>
          </a:xfrm>
        </p:spPr>
        <p:txBody>
          <a:bodyPr anchor="b"/>
          <a:lstStyle>
            <a:lvl1pPr>
              <a:defRPr sz="11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94608" y="6319530"/>
            <a:ext cx="16664940" cy="31191200"/>
          </a:xfrm>
        </p:spPr>
        <p:txBody>
          <a:bodyPr/>
          <a:lstStyle>
            <a:lvl1pPr>
              <a:defRPr sz="11520"/>
            </a:lvl1pPr>
            <a:lvl2pPr>
              <a:defRPr sz="10080"/>
            </a:lvl2pPr>
            <a:lvl3pPr>
              <a:defRPr sz="864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67428" y="13167360"/>
            <a:ext cx="10617041" cy="24394163"/>
          </a:xfrm>
        </p:spPr>
        <p:txBody>
          <a:bodyPr/>
          <a:lstStyle>
            <a:lvl1pPr marL="0" indent="0">
              <a:buNone/>
              <a:defRPr sz="5760"/>
            </a:lvl1pPr>
            <a:lvl2pPr marL="1645920" indent="0">
              <a:buNone/>
              <a:defRPr sz="5040"/>
            </a:lvl2pPr>
            <a:lvl3pPr marL="3291840" indent="0">
              <a:buNone/>
              <a:defRPr sz="4320"/>
            </a:lvl3pPr>
            <a:lvl4pPr marL="4937760" indent="0">
              <a:buNone/>
              <a:defRPr sz="3600"/>
            </a:lvl4pPr>
            <a:lvl5pPr marL="6583680" indent="0">
              <a:buNone/>
              <a:defRPr sz="3600"/>
            </a:lvl5pPr>
            <a:lvl6pPr marL="8229600" indent="0">
              <a:buNone/>
              <a:defRPr sz="3600"/>
            </a:lvl6pPr>
            <a:lvl7pPr marL="9875520" indent="0">
              <a:buNone/>
              <a:defRPr sz="3600"/>
            </a:lvl7pPr>
            <a:lvl8pPr marL="11521440" indent="0">
              <a:buNone/>
              <a:defRPr sz="3600"/>
            </a:lvl8pPr>
            <a:lvl9pPr marL="13167360" indent="0">
              <a:buNone/>
              <a:defRPr sz="3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8D1C2-FF2C-4C44-99B2-D5FDDB719A73}" type="datetimeFigureOut">
              <a:rPr lang="en-IN" smtClean="0"/>
              <a:t>11-06-2022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680B8-E5DB-4003-B3FE-095D3B8B2DE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89828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8" y="2926080"/>
            <a:ext cx="10617041" cy="10241280"/>
          </a:xfrm>
        </p:spPr>
        <p:txBody>
          <a:bodyPr anchor="b"/>
          <a:lstStyle>
            <a:lvl1pPr>
              <a:defRPr sz="11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994608" y="6319530"/>
            <a:ext cx="16664940" cy="31191200"/>
          </a:xfrm>
        </p:spPr>
        <p:txBody>
          <a:bodyPr anchor="t"/>
          <a:lstStyle>
            <a:lvl1pPr marL="0" indent="0">
              <a:buNone/>
              <a:defRPr sz="11520"/>
            </a:lvl1pPr>
            <a:lvl2pPr marL="1645920" indent="0">
              <a:buNone/>
              <a:defRPr sz="10080"/>
            </a:lvl2pPr>
            <a:lvl3pPr marL="3291840" indent="0">
              <a:buNone/>
              <a:defRPr sz="8640"/>
            </a:lvl3pPr>
            <a:lvl4pPr marL="4937760" indent="0">
              <a:buNone/>
              <a:defRPr sz="7200"/>
            </a:lvl4pPr>
            <a:lvl5pPr marL="6583680" indent="0">
              <a:buNone/>
              <a:defRPr sz="7200"/>
            </a:lvl5pPr>
            <a:lvl6pPr marL="8229600" indent="0">
              <a:buNone/>
              <a:defRPr sz="7200"/>
            </a:lvl6pPr>
            <a:lvl7pPr marL="9875520" indent="0">
              <a:buNone/>
              <a:defRPr sz="7200"/>
            </a:lvl7pPr>
            <a:lvl8pPr marL="11521440" indent="0">
              <a:buNone/>
              <a:defRPr sz="7200"/>
            </a:lvl8pPr>
            <a:lvl9pPr marL="13167360" indent="0">
              <a:buNone/>
              <a:defRPr sz="7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67428" y="13167360"/>
            <a:ext cx="10617041" cy="24394163"/>
          </a:xfrm>
        </p:spPr>
        <p:txBody>
          <a:bodyPr/>
          <a:lstStyle>
            <a:lvl1pPr marL="0" indent="0">
              <a:buNone/>
              <a:defRPr sz="5760"/>
            </a:lvl1pPr>
            <a:lvl2pPr marL="1645920" indent="0">
              <a:buNone/>
              <a:defRPr sz="5040"/>
            </a:lvl2pPr>
            <a:lvl3pPr marL="3291840" indent="0">
              <a:buNone/>
              <a:defRPr sz="4320"/>
            </a:lvl3pPr>
            <a:lvl4pPr marL="4937760" indent="0">
              <a:buNone/>
              <a:defRPr sz="3600"/>
            </a:lvl4pPr>
            <a:lvl5pPr marL="6583680" indent="0">
              <a:buNone/>
              <a:defRPr sz="3600"/>
            </a:lvl5pPr>
            <a:lvl6pPr marL="8229600" indent="0">
              <a:buNone/>
              <a:defRPr sz="3600"/>
            </a:lvl6pPr>
            <a:lvl7pPr marL="9875520" indent="0">
              <a:buNone/>
              <a:defRPr sz="3600"/>
            </a:lvl7pPr>
            <a:lvl8pPr marL="11521440" indent="0">
              <a:buNone/>
              <a:defRPr sz="3600"/>
            </a:lvl8pPr>
            <a:lvl9pPr marL="13167360" indent="0">
              <a:buNone/>
              <a:defRPr sz="3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8D1C2-FF2C-4C44-99B2-D5FDDB719A73}" type="datetimeFigureOut">
              <a:rPr lang="en-IN" smtClean="0"/>
              <a:t>11-06-2022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680B8-E5DB-4003-B3FE-095D3B8B2DE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08717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63140" y="2336810"/>
            <a:ext cx="28392120" cy="8483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3140" y="11684000"/>
            <a:ext cx="28392120" cy="27848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63140" y="40680650"/>
            <a:ext cx="7406640" cy="2336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C8D1C2-FF2C-4C44-99B2-D5FDDB719A73}" type="datetimeFigureOut">
              <a:rPr lang="en-IN" smtClean="0"/>
              <a:t>11-06-2022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04220" y="40680650"/>
            <a:ext cx="11109960" cy="2336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248620" y="40680650"/>
            <a:ext cx="7406640" cy="2336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8680B8-E5DB-4003-B3FE-095D3B8B2DE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51471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291840" rtl="0" eaLnBrk="1" latinLnBrk="0" hangingPunct="1">
        <a:lnSpc>
          <a:spcPct val="90000"/>
        </a:lnSpc>
        <a:spcBef>
          <a:spcPct val="0"/>
        </a:spcBef>
        <a:buNone/>
        <a:defRPr sz="15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22960" indent="-822960" algn="l" defTabSz="3291840" rtl="0" eaLnBrk="1" latinLnBrk="0" hangingPunct="1">
        <a:lnSpc>
          <a:spcPct val="90000"/>
        </a:lnSpc>
        <a:spcBef>
          <a:spcPts val="36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1pPr>
      <a:lvl2pPr marL="246888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11480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76072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4pPr>
      <a:lvl5pPr marL="740664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5pPr>
      <a:lvl6pPr marL="905256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48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7pPr>
      <a:lvl8pPr marL="1234440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8pPr>
      <a:lvl9pPr marL="1399032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1pPr>
      <a:lvl2pPr marL="164592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2pPr>
      <a:lvl3pPr marL="329184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3pPr>
      <a:lvl4pPr marL="493776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4pPr>
      <a:lvl5pPr marL="658368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5pPr>
      <a:lvl6pPr marL="822960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6pPr>
      <a:lvl7pPr marL="987552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7pPr>
      <a:lvl8pPr marL="1152144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8pPr>
      <a:lvl9pPr marL="1316736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IHMR Emergency Startup Incubation Bootcamp 2021 Launched - BW Education">
            <a:extLst>
              <a:ext uri="{FF2B5EF4-FFF2-40B4-BE49-F238E27FC236}">
                <a16:creationId xmlns:a16="http://schemas.microsoft.com/office/drawing/2014/main" id="{059CB85F-997F-DBC3-B7BD-5BE9C9974E0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673533"/>
            <a:ext cx="4610100" cy="2476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0A2CD19-4D19-247B-33E4-657BB42B2A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0092" y="431558"/>
            <a:ext cx="4910619" cy="257112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C252FB9-71BD-CCAB-C362-D5FD2BD4CF92}"/>
              </a:ext>
            </a:extLst>
          </p:cNvPr>
          <p:cNvSpPr txBox="1"/>
          <p:nvPr/>
        </p:nvSpPr>
        <p:spPr>
          <a:xfrm>
            <a:off x="24042447" y="3415468"/>
            <a:ext cx="8370366" cy="30469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Name- Sachin Kumar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Roll no- 0333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Stream- MBA PM13 (pharmaceutical management)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Faculty name- Rahul Sharma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Industry mentor- Mr. Tavinder Singh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EECD0BC-C37D-B562-AE0A-3AFD3AA64D27}"/>
              </a:ext>
            </a:extLst>
          </p:cNvPr>
          <p:cNvSpPr txBox="1"/>
          <p:nvPr/>
        </p:nvSpPr>
        <p:spPr>
          <a:xfrm>
            <a:off x="314325" y="3383105"/>
            <a:ext cx="10370221" cy="821763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BRIEF HISTORY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Micro Labs Limited is a multi-faceted healthcare organization with a proficient marketing team, state-of-the-art manufacturing facilities, and R&amp;D centers that are at par with international standards.</a:t>
            </a:r>
          </a:p>
          <a:p>
            <a:pPr algn="just"/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Micro Labs Limited operates as a pharmaceutical company. The Company manufactures and produces generic medicines and drugs for cardiology, diabetology, anti-infectives, and ophthalmology. Micro Labs serves customers worldwide.</a:t>
            </a:r>
          </a:p>
          <a:p>
            <a:pPr algn="just"/>
            <a:endParaRPr lang="en-US" sz="320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Its products are sold worldwide in 40 countries, including South Asia, North America, South America, and the Middle East.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880A3C5-B04D-E00A-F3DD-59B02B977CC3}"/>
              </a:ext>
            </a:extLst>
          </p:cNvPr>
          <p:cNvSpPr txBox="1"/>
          <p:nvPr/>
        </p:nvSpPr>
        <p:spPr>
          <a:xfrm>
            <a:off x="301289" y="11933676"/>
            <a:ext cx="10370221" cy="477053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IN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ORGANIZATION VISION</a:t>
            </a:r>
          </a:p>
          <a:p>
            <a:pPr algn="ctr"/>
            <a:endParaRPr lang="en-IN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Our vision is built around a desire to not just be the best, but a leader in the development, manufacture, and sales of premium pharmaceutical products.</a:t>
            </a:r>
          </a:p>
          <a:p>
            <a:endParaRPr lang="en-US" sz="3200" i="0" dirty="0">
              <a:solidFill>
                <a:srgbClr val="202124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Our vision is built around a desire to bring not just the best, but a leader in the development, manufacture, and sales of premium.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A65192-9BF2-4308-8771-A70EC5CE0A8E}"/>
              </a:ext>
            </a:extLst>
          </p:cNvPr>
          <p:cNvSpPr txBox="1"/>
          <p:nvPr/>
        </p:nvSpPr>
        <p:spPr>
          <a:xfrm>
            <a:off x="314325" y="17037150"/>
            <a:ext cx="10370221" cy="427809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ASPIRATION</a:t>
            </a:r>
          </a:p>
          <a:p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 aspire to become an organization adhering to the highest supported systems. We aspire to deliver value through high-quality pharmaceutical products and build strong brands across the therapeutic segments. Our scientifically supported segments, processes, and strong implementation capabilities can achieve this.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37BB5D0-DEE3-574E-33F4-5A94228E83A5}"/>
              </a:ext>
            </a:extLst>
          </p:cNvPr>
          <p:cNvSpPr txBox="1"/>
          <p:nvPr/>
        </p:nvSpPr>
        <p:spPr>
          <a:xfrm>
            <a:off x="11219972" y="3415468"/>
            <a:ext cx="12624154" cy="1252650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ABOUT PHARMACEUTICAL INDUSTRY</a:t>
            </a:r>
            <a:endParaRPr lang="en-IN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pharmaceutical industry in India was valued at an estimated US$42 billion in 2021.</a:t>
            </a: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India is the world's largest provider of generic medicines by volume, with a 20% share of total global pharmaceutical exports.</a:t>
            </a:r>
          </a:p>
          <a:p>
            <a:pPr algn="just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also the largest vaccine supplier in the world by volume, accounting for more than 50% of all vaccines manufactured in the world.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India is a major exporter of pharmaceuticals with over 200+ countries served by Indian Pharma export.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India supplies over 50 % of Africa’s requirement for generics, ~40%  of generics demand in the US, and ~25% of all Medicine in the UK.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2C83FBC-F360-8A39-DA16-F4FBF0D7BC8F}"/>
              </a:ext>
            </a:extLst>
          </p:cNvPr>
          <p:cNvSpPr txBox="1"/>
          <p:nvPr/>
        </p:nvSpPr>
        <p:spPr>
          <a:xfrm>
            <a:off x="24113067" y="12649569"/>
            <a:ext cx="8491008" cy="957185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PRODUCT PROFILE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Levofloxacin with ambroxol </a:t>
            </a:r>
            <a:r>
              <a:rPr lang="en-US" sz="32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belongs to a class of drugs called</a:t>
            </a:r>
            <a:r>
              <a:rPr lang="en-US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'respiratory stimulants'</a:t>
            </a:r>
            <a:r>
              <a:rPr lang="en-US" sz="32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(cough/sputum thinner) primarily used to treat acute (short term) and chronic (long term) respiratory diseases associated with excess mucus.</a:t>
            </a:r>
          </a:p>
          <a:p>
            <a:pPr algn="just"/>
            <a:endParaRPr lang="en-US" sz="320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Ambroxol+levofloxacin consists of two medicines: Ambroxol (dilutes viscous cough) and Levofloxacin (antibiotic). Ambroxol is a mucolytic that thins and loosens mucus (phlegm), making it easier to cough out.</a:t>
            </a:r>
          </a:p>
          <a:p>
            <a:pPr algn="just"/>
            <a:r>
              <a:rPr lang="en-US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Levofloxacin comes into the category of antibiotic medicines that stop bacterial growth by inhibiting the two enzymes (bacterial topoisomerase IV and DNA gyrase) required for bacterial cell growth</a:t>
            </a:r>
            <a:r>
              <a:rPr lang="en-US" sz="3200" b="0" i="0" dirty="0">
                <a:solidFill>
                  <a:srgbClr val="02475B"/>
                </a:solidFill>
                <a:effectLst/>
                <a:latin typeface="ibm_plex_sansregular"/>
              </a:rPr>
              <a:t>.</a:t>
            </a:r>
            <a:endParaRPr lang="en-US" sz="320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68786CE3-6A7B-779F-0390-824699BA03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3912487"/>
              </p:ext>
            </p:extLst>
          </p:nvPr>
        </p:nvGraphicFramePr>
        <p:xfrm>
          <a:off x="537260" y="28522202"/>
          <a:ext cx="20983797" cy="15176374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13133">
                  <a:extLst>
                    <a:ext uri="{9D8B030D-6E8A-4147-A177-3AD203B41FA5}">
                      <a16:colId xmlns:a16="http://schemas.microsoft.com/office/drawing/2014/main" val="1511520372"/>
                    </a:ext>
                  </a:extLst>
                </a:gridCol>
                <a:gridCol w="2106056">
                  <a:extLst>
                    <a:ext uri="{9D8B030D-6E8A-4147-A177-3AD203B41FA5}">
                      <a16:colId xmlns:a16="http://schemas.microsoft.com/office/drawing/2014/main" val="600473228"/>
                    </a:ext>
                  </a:extLst>
                </a:gridCol>
                <a:gridCol w="1440402">
                  <a:extLst>
                    <a:ext uri="{9D8B030D-6E8A-4147-A177-3AD203B41FA5}">
                      <a16:colId xmlns:a16="http://schemas.microsoft.com/office/drawing/2014/main" val="1325627194"/>
                    </a:ext>
                  </a:extLst>
                </a:gridCol>
                <a:gridCol w="1146460">
                  <a:extLst>
                    <a:ext uri="{9D8B030D-6E8A-4147-A177-3AD203B41FA5}">
                      <a16:colId xmlns:a16="http://schemas.microsoft.com/office/drawing/2014/main" val="58096729"/>
                    </a:ext>
                  </a:extLst>
                </a:gridCol>
                <a:gridCol w="817171">
                  <a:extLst>
                    <a:ext uri="{9D8B030D-6E8A-4147-A177-3AD203B41FA5}">
                      <a16:colId xmlns:a16="http://schemas.microsoft.com/office/drawing/2014/main" val="3046124965"/>
                    </a:ext>
                  </a:extLst>
                </a:gridCol>
                <a:gridCol w="1302019">
                  <a:extLst>
                    <a:ext uri="{9D8B030D-6E8A-4147-A177-3AD203B41FA5}">
                      <a16:colId xmlns:a16="http://schemas.microsoft.com/office/drawing/2014/main" val="3763259965"/>
                    </a:ext>
                  </a:extLst>
                </a:gridCol>
                <a:gridCol w="1035352">
                  <a:extLst>
                    <a:ext uri="{9D8B030D-6E8A-4147-A177-3AD203B41FA5}">
                      <a16:colId xmlns:a16="http://schemas.microsoft.com/office/drawing/2014/main" val="2730084166"/>
                    </a:ext>
                  </a:extLst>
                </a:gridCol>
                <a:gridCol w="960604">
                  <a:extLst>
                    <a:ext uri="{9D8B030D-6E8A-4147-A177-3AD203B41FA5}">
                      <a16:colId xmlns:a16="http://schemas.microsoft.com/office/drawing/2014/main" val="1444203981"/>
                    </a:ext>
                  </a:extLst>
                </a:gridCol>
                <a:gridCol w="1111108">
                  <a:extLst>
                    <a:ext uri="{9D8B030D-6E8A-4147-A177-3AD203B41FA5}">
                      <a16:colId xmlns:a16="http://schemas.microsoft.com/office/drawing/2014/main" val="2520502435"/>
                    </a:ext>
                  </a:extLst>
                </a:gridCol>
                <a:gridCol w="1901007">
                  <a:extLst>
                    <a:ext uri="{9D8B030D-6E8A-4147-A177-3AD203B41FA5}">
                      <a16:colId xmlns:a16="http://schemas.microsoft.com/office/drawing/2014/main" val="1148628101"/>
                    </a:ext>
                  </a:extLst>
                </a:gridCol>
                <a:gridCol w="1066664">
                  <a:extLst>
                    <a:ext uri="{9D8B030D-6E8A-4147-A177-3AD203B41FA5}">
                      <a16:colId xmlns:a16="http://schemas.microsoft.com/office/drawing/2014/main" val="1511920711"/>
                    </a:ext>
                  </a:extLst>
                </a:gridCol>
                <a:gridCol w="1071715">
                  <a:extLst>
                    <a:ext uri="{9D8B030D-6E8A-4147-A177-3AD203B41FA5}">
                      <a16:colId xmlns:a16="http://schemas.microsoft.com/office/drawing/2014/main" val="2316453128"/>
                    </a:ext>
                  </a:extLst>
                </a:gridCol>
                <a:gridCol w="884845">
                  <a:extLst>
                    <a:ext uri="{9D8B030D-6E8A-4147-A177-3AD203B41FA5}">
                      <a16:colId xmlns:a16="http://schemas.microsoft.com/office/drawing/2014/main" val="2437646715"/>
                    </a:ext>
                  </a:extLst>
                </a:gridCol>
                <a:gridCol w="810101">
                  <a:extLst>
                    <a:ext uri="{9D8B030D-6E8A-4147-A177-3AD203B41FA5}">
                      <a16:colId xmlns:a16="http://schemas.microsoft.com/office/drawing/2014/main" val="2232658866"/>
                    </a:ext>
                  </a:extLst>
                </a:gridCol>
                <a:gridCol w="810101">
                  <a:extLst>
                    <a:ext uri="{9D8B030D-6E8A-4147-A177-3AD203B41FA5}">
                      <a16:colId xmlns:a16="http://schemas.microsoft.com/office/drawing/2014/main" val="4285488743"/>
                    </a:ext>
                  </a:extLst>
                </a:gridCol>
                <a:gridCol w="822219">
                  <a:extLst>
                    <a:ext uri="{9D8B030D-6E8A-4147-A177-3AD203B41FA5}">
                      <a16:colId xmlns:a16="http://schemas.microsoft.com/office/drawing/2014/main" val="2582775430"/>
                    </a:ext>
                  </a:extLst>
                </a:gridCol>
                <a:gridCol w="822219">
                  <a:extLst>
                    <a:ext uri="{9D8B030D-6E8A-4147-A177-3AD203B41FA5}">
                      <a16:colId xmlns:a16="http://schemas.microsoft.com/office/drawing/2014/main" val="1617841978"/>
                    </a:ext>
                  </a:extLst>
                </a:gridCol>
                <a:gridCol w="872725">
                  <a:extLst>
                    <a:ext uri="{9D8B030D-6E8A-4147-A177-3AD203B41FA5}">
                      <a16:colId xmlns:a16="http://schemas.microsoft.com/office/drawing/2014/main" val="1498131176"/>
                    </a:ext>
                  </a:extLst>
                </a:gridCol>
                <a:gridCol w="872725">
                  <a:extLst>
                    <a:ext uri="{9D8B030D-6E8A-4147-A177-3AD203B41FA5}">
                      <a16:colId xmlns:a16="http://schemas.microsoft.com/office/drawing/2014/main" val="2188590891"/>
                    </a:ext>
                  </a:extLst>
                </a:gridCol>
                <a:gridCol w="817171">
                  <a:extLst>
                    <a:ext uri="{9D8B030D-6E8A-4147-A177-3AD203B41FA5}">
                      <a16:colId xmlns:a16="http://schemas.microsoft.com/office/drawing/2014/main" val="2301249696"/>
                    </a:ext>
                  </a:extLst>
                </a:gridCol>
              </a:tblGrid>
              <a:tr h="457985">
                <a:tc gridSpan="11">
                  <a:txBody>
                    <a:bodyPr/>
                    <a:lstStyle/>
                    <a:p>
                      <a:pPr marL="3150870" marR="3140075" algn="ctr">
                        <a:spcBef>
                          <a:spcPts val="29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Retail Survey  - Market Survey Report (Direct &amp; Indirect Competitor)</a:t>
                      </a:r>
                      <a:endParaRPr lang="en-IN" sz="1600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gridSpan="9">
                  <a:txBody>
                    <a:bodyPr/>
                    <a:lstStyle/>
                    <a:p>
                      <a:pPr marL="1430655" marR="1425575" algn="ctr">
                        <a:spcBef>
                          <a:spcPts val="29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Business Estimates (Forecast) for our brands based on Market Survey</a:t>
                      </a:r>
                      <a:endParaRPr lang="en-IN" sz="160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9259539"/>
                  </a:ext>
                </a:extLst>
              </a:tr>
              <a:tr h="686978">
                <a:tc gridSpan="3">
                  <a:txBody>
                    <a:bodyPr/>
                    <a:lstStyle/>
                    <a:p>
                      <a:pPr>
                        <a:spcBef>
                          <a:spcPts val="25"/>
                        </a:spcBef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600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918845" marR="91884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Disease Prevalence</a:t>
                      </a:r>
                      <a:endParaRPr lang="en-IN" sz="1600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600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280670" marR="31750" indent="-245745">
                        <a:lnSpc>
                          <a:spcPct val="105000"/>
                        </a:lnSpc>
                        <a:spcBef>
                          <a:spcPts val="355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Recommended Pack Size</a:t>
                      </a:r>
                      <a:endParaRPr lang="en-IN" sz="180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>
                        <a:spcBef>
                          <a:spcPts val="20"/>
                        </a:spcBef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116205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Retail Price</a:t>
                      </a:r>
                      <a:endParaRPr lang="en-IN" sz="180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spcBef>
                          <a:spcPts val="25"/>
                        </a:spcBef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60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43180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Year 1 Estimates (Units &amp; Value)</a:t>
                      </a:r>
                      <a:endParaRPr lang="en-IN" sz="160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Bef>
                          <a:spcPts val="25"/>
                        </a:spcBef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60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50165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Year 2 Estimates (Units &amp; Value)</a:t>
                      </a:r>
                      <a:endParaRPr lang="en-IN" sz="160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Bef>
                          <a:spcPts val="25"/>
                        </a:spcBef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60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81280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Year 3 Estimates (Units &amp; Value)</a:t>
                      </a:r>
                      <a:endParaRPr lang="en-IN" sz="160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>
                        <a:spcBef>
                          <a:spcPts val="20"/>
                        </a:spcBef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169545" marR="16256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Total</a:t>
                      </a:r>
                      <a:endParaRPr lang="en-IN" sz="1800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7441624"/>
                  </a:ext>
                </a:extLst>
              </a:tr>
              <a:tr h="1597761">
                <a:tc>
                  <a:txBody>
                    <a:bodyPr/>
                    <a:lstStyle/>
                    <a:p>
                      <a:pPr>
                        <a:spcBef>
                          <a:spcPts val="50"/>
                        </a:spcBef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20955" marR="8255"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S.No</a:t>
                      </a:r>
                      <a:endParaRPr lang="en-IN" sz="1800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50"/>
                        </a:spcBef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2000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364490"/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Competitior Brands*</a:t>
                      </a:r>
                      <a:endParaRPr lang="en-IN" sz="2000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50"/>
                        </a:spcBef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305435" marR="294005"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Company</a:t>
                      </a:r>
                      <a:endParaRPr lang="en-IN" sz="1800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50"/>
                        </a:spcBef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82550" marR="71755" algn="ctr"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Composition</a:t>
                      </a:r>
                      <a:endParaRPr lang="en-IN" sz="180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50"/>
                        </a:spcBef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120650"/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Pack Size</a:t>
                      </a:r>
                      <a:endParaRPr lang="en-IN" sz="180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50"/>
                        </a:spcBef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47625" marR="36195"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Shelf Life</a:t>
                      </a:r>
                      <a:endParaRPr lang="en-IN" sz="1800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5"/>
                        </a:spcBef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254635" indent="-177165">
                        <a:lnSpc>
                          <a:spcPct val="105000"/>
                        </a:lnSpc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Price to Retailer - (INR)</a:t>
                      </a:r>
                      <a:endParaRPr lang="en-IN" sz="1800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5"/>
                        </a:spcBef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45720" marR="22860"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Price</a:t>
                      </a:r>
                      <a:endParaRPr lang="en-IN" sz="1800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45720" marR="38100" algn="ctr"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to Patient - (INR)</a:t>
                      </a:r>
                      <a:endParaRPr lang="en-IN" sz="1800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5"/>
                        </a:spcBef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252730" marR="29845" indent="-206375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Approx Sales/Month (Units)</a:t>
                      </a:r>
                      <a:endParaRPr lang="en-IN" sz="1800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50"/>
                        </a:spcBef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82550" marR="62230"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Tagretted Indication</a:t>
                      </a:r>
                      <a:endParaRPr lang="en-IN" sz="1800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5"/>
                        </a:spcBef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203200" marR="73660" indent="-109855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Key Promotional Activities</a:t>
                      </a:r>
                      <a:endParaRPr lang="en-IN" sz="1800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50"/>
                        </a:spcBef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192405"/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Unit</a:t>
                      </a:r>
                      <a:endParaRPr lang="en-IN" sz="1800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50"/>
                        </a:spcBef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170815"/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Value</a:t>
                      </a:r>
                      <a:endParaRPr lang="en-IN" sz="1800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50"/>
                        </a:spcBef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194945"/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Unit</a:t>
                      </a:r>
                      <a:endParaRPr lang="en-IN" sz="1800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50"/>
                        </a:spcBef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174625"/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Value</a:t>
                      </a:r>
                      <a:endParaRPr lang="en-IN" sz="1800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50"/>
                        </a:spcBef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198755" marR="193675"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Unit</a:t>
                      </a:r>
                      <a:endParaRPr lang="en-IN" sz="1800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50"/>
                        </a:spcBef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189865"/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Value</a:t>
                      </a:r>
                      <a:endParaRPr lang="en-IN" sz="1800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8955090"/>
                  </a:ext>
                </a:extLst>
              </a:tr>
              <a:tr h="1720130"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8890" algn="ctr"/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1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20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522605" marR="512445"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L-</a:t>
                      </a:r>
                      <a:r>
                        <a:rPr lang="en-US" sz="2000" b="1" dirty="0" err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Cin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 A</a:t>
                      </a:r>
                      <a:endParaRPr lang="en-IN" sz="20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305435" marR="294005"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Lupin.Ltd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85090" marR="71755"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Levofloxacin+Ambroxol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170180" marR="156845" algn="ctr"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60ml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47625" marR="36195" algn="ctr"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Three Years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273050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Rs.69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45720" marR="37465" algn="ctr"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Rs.80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R="6350" algn="r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104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5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499110" indent="-462280">
                        <a:lnSpc>
                          <a:spcPct val="115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skin problem pharyngitis sore throat Uti and other infection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R="210185" algn="r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Notebook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287020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60ml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9525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Rs.69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R="1905" algn="r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18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R="2540" algn="r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1242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R="2540" algn="r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38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R="3175" algn="r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2622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R="3175" algn="r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60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R="3175" algn="r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4140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R="3175" algn="r"/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8004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3585056"/>
                  </a:ext>
                </a:extLst>
              </a:tr>
              <a:tr h="1030467"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8890" algn="ctr"/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2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20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521335" marR="513080"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Livbest AM</a:t>
                      </a:r>
                      <a:endParaRPr lang="en-IN" sz="20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305435" marR="293370"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Abott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85090" marR="71755"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Levofloxacin+Ambroxol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208915">
                        <a:tabLst>
                          <a:tab pos="812800" algn="l"/>
                        </a:tabLs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5tab	  Two</a:t>
                      </a:r>
                      <a:r>
                        <a:rPr lang="en-US" sz="1800" b="1" spc="-10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 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years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243840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Rs.71.14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45720" marR="24130" algn="ctr"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Rs.88.93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296545" marR="285115" algn="ctr"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130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81280" marR="73025" algn="ctr"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Cough/Sputum thinner,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222885" marR="213360" algn="ctr"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Calendar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273050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100ml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9525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Rs.71.14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R="1905" algn="r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22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R="2540" algn="r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1565.08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R="2540" algn="r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46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R="3175" algn="r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3272.44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R="3175" algn="r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72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R="3175" algn="r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5122.08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R="3175" algn="r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9959.6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4556081"/>
                  </a:ext>
                </a:extLst>
              </a:tr>
              <a:tr h="1030467"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8890" algn="ctr"/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3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20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522605" marR="512445"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Zilee</a:t>
                      </a:r>
                      <a:endParaRPr lang="en-IN" sz="20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305435" marR="294005"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FDC. Ltd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85090" marR="71755"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Levofloxacin+Ambroxol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170180" marR="156845"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100ml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47625" marR="36195"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Three Years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251460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Rs.50.5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45720" marR="24130" algn="ctr"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Rs.65.4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260350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50 to 65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81280" marR="73025" algn="ctr"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Antibiotic,Bacterial infection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222885" marR="212725" algn="ctr"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Pen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273050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100ml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9525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Rs.50.5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R="1905" algn="r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20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R="2540" algn="r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1010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R="2540" algn="r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42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R="3175" algn="r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2121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R="3175" algn="r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64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R="3175" algn="r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3232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R="3175" algn="r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6363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7072563"/>
                  </a:ext>
                </a:extLst>
              </a:tr>
              <a:tr h="1030467"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8890" algn="ctr"/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4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20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522605" marR="512445"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Mucosyn</a:t>
                      </a:r>
                      <a:endParaRPr lang="en-IN" sz="20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R="121920" algn="r"/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Alembic Pharmaceuticals. Ltd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85090" marR="71755"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Levofloxacin+Ambroxol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170180" marR="156845" algn="ctr"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125ml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47625" marR="34925"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Two years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224155"/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Rs.112.80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45720" marR="25400" algn="ctr"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Rs.190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232410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115 to 130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81280" marR="73025" algn="ctr"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Hypersensitivity,contraindication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R="186690" algn="r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Stethoscope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273050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125ml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9525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Rs.112.80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R="1905" algn="r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19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R="2540" algn="r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2143.2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R="2540" algn="r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40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R="3175" algn="r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4512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R="3175" algn="r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61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R="3175" algn="r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7490.8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R="3175" algn="r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14146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4795278"/>
                  </a:ext>
                </a:extLst>
              </a:tr>
              <a:tr h="1030467"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8890" algn="ctr"/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5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20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521335" marR="513080"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Lebact Am</a:t>
                      </a:r>
                      <a:endParaRPr lang="en-IN" sz="20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305435" marR="293370"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Abott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85090" marR="71755"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Levofloxacin+Ambroxol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27940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5tab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47625" marR="36195"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Three years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237490"/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Rs.40.67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45720" marR="24130"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Rs.70.3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296545" marR="285115" algn="ctr"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219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82550" marR="73025" algn="ctr"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Mucolytic agent,Respiratory tract infection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R="212090" algn="r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Cosmetics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R="19050" algn="r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5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9525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Rs.40.67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R="1905" algn="r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27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R="2540" algn="r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1098.09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R="2540" algn="r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59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R="3175" algn="r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2399.53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R="3175" algn="r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92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R="3175" algn="r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3741.64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R="3175" algn="r"/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7239.26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3614766"/>
                  </a:ext>
                </a:extLst>
              </a:tr>
              <a:tr h="1030467"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8890" algn="ctr"/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6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20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522605" marR="513080"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Dioben AM</a:t>
                      </a:r>
                      <a:endParaRPr lang="en-IN" sz="20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236855"/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Fawn Incorporation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85090" marR="71755"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Levofloxacin+Ambroxol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27940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10tab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47625" marR="36195"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Three years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259080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Rs.122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45720" marR="25400"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Rs.142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296545" marR="285115"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264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82550" marR="72390"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Radiotelegrams,Infection,Mycolytic agent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222250" marR="213360"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Watch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R="15875" algn="r"/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10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9525"/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Rs.122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228600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26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201295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3172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231140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55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167005" marR="160020" algn="ctr"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6710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198755" marR="190500" algn="ctr"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87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206375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10614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187960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20496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9251266"/>
                  </a:ext>
                </a:extLst>
              </a:tr>
              <a:tr h="1288084"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8890" algn="ctr"/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7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20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>
                        <a:spcBef>
                          <a:spcPts val="35"/>
                        </a:spcBef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20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522605" marR="512445"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Alefox-OZ</a:t>
                      </a:r>
                      <a:endParaRPr lang="en-IN" sz="20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311150"/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Allenge India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85090" marR="71755"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Levofloxacin+Ambroxol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170180" marR="156845"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30 ml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47625" marR="34925"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Two years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251460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Rs.56.4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45720" marR="25400" algn="ctr"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Rs.68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246380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90 to 110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82550" marR="73025" algn="ctr"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Bacterial infections, and preventing anthrax.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222885" marR="212725"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Bag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280670"/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30 ml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9525"/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Rs.56.4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228600"/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21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179705"/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1184.4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231140"/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43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168910" marR="160020"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2425.2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198755" marR="190500"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67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198755"/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3778.8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182245"/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7388.4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175754"/>
                  </a:ext>
                </a:extLst>
              </a:tr>
              <a:tr h="1030467"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8890" algn="ctr"/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8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20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522605" marR="513080"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Evopic-OZ</a:t>
                      </a:r>
                      <a:endParaRPr lang="en-IN" sz="20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262255"/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Alpic Biotech. Ltd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85090" marR="71755"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Levofloxacin+Ambroxol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27940"/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10tab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47625" marR="34925"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Two years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237490"/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Rs.42.50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45720" marR="24130"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Rs.56.50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296545" marR="285115"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81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82550" marR="71755"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Diarrhea, Dysentery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222885" marR="213360"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holder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R="15875" algn="r"/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10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9525"/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Rs.42.50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228600"/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23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193675"/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977.5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231140"/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47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168910" marR="160020"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1997.5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198755" marR="190500"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73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198755"/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3102.5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182245"/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6077.5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6884640"/>
                  </a:ext>
                </a:extLst>
              </a:tr>
              <a:tr h="1030467"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8890" algn="ctr"/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9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20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522605" marR="513080"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Fynal-OZ</a:t>
                      </a:r>
                      <a:endParaRPr lang="en-IN" sz="20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R="153670" algn="r"/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Mankind Pharma. Pvt. Ltd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85090" marR="71755"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Levofloxacin+Ambroxol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27940"/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6tab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47625" marR="34925"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Two years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237490"/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Rs.37.45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45720" marR="24130"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Rs.59.52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296545" marR="285115"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78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82550" marR="71755" algn="ctr"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Diarrhea, Dysentery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222885" marR="212725" algn="ctr"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Pen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R="19050" algn="r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6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9525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Rs.37.45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228600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25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193675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937.5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231140"/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52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168910" marR="160020"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1947.4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198755" marR="190500" algn="ctr"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80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220345"/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2996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182245"/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5880.9</a:t>
                      </a:r>
                      <a:endParaRPr lang="en-IN" sz="1800" b="1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6739644"/>
                  </a:ext>
                </a:extLst>
              </a:tr>
              <a:tr h="1288084"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17145" marR="8255"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10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20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520700" marR="513080"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Glevo DPS</a:t>
                      </a:r>
                      <a:endParaRPr lang="en-IN" sz="20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R="95885" algn="r"/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Glenmark Pharmaceuticals. Ltd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85090" marR="71755"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Levofloxacin+Ambroxol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170180" marR="156845"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5ml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47625" marR="36830"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open container use one month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237490"/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Rs.38.11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45720" marR="24130"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Rs.54.44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246380"/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65 to 100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82550" marR="72390"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Bacterial infections, and Pneumonia.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222885" marR="213360"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Clock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300355"/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5ml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9525"/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Rs.38.11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228600"/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14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179705"/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533.53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231140"/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30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168910" marR="160020"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1143.3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198755" marR="190500"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46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185420"/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1753.06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 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  <a:p>
                      <a:pPr marL="168275"/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rlito"/>
                          <a:cs typeface="Carlito"/>
                        </a:rPr>
                        <a:t>3429.89</a:t>
                      </a:r>
                      <a:endParaRPr lang="en-IN" sz="1800" b="1" dirty="0">
                        <a:effectLst/>
                        <a:latin typeface="Carlito"/>
                        <a:ea typeface="Carlito"/>
                        <a:cs typeface="Carlit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2850762"/>
                  </a:ext>
                </a:extLst>
              </a:tr>
            </a:tbl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7954CF3F-E878-FA79-DC3B-9B20061C5628}"/>
              </a:ext>
            </a:extLst>
          </p:cNvPr>
          <p:cNvSpPr/>
          <p:nvPr/>
        </p:nvSpPr>
        <p:spPr>
          <a:xfrm>
            <a:off x="5398452" y="347644"/>
            <a:ext cx="21827613" cy="25545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Brand plan for “Levofloxacin with Ambroxol”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761C295-B0CB-CF04-433E-4F088A69CEC2}"/>
              </a:ext>
            </a:extLst>
          </p:cNvPr>
          <p:cNvSpPr txBox="1"/>
          <p:nvPr/>
        </p:nvSpPr>
        <p:spPr>
          <a:xfrm>
            <a:off x="11219971" y="16246339"/>
            <a:ext cx="12477875" cy="1206599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SWOT ANALYSIS</a:t>
            </a:r>
          </a:p>
          <a:p>
            <a:endParaRPr lang="en-IN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IN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STRENGTH</a:t>
            </a:r>
          </a:p>
          <a:p>
            <a:pPr algn="just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Levofloxacin is an antibiotic that kills bacteria by preventing them from reproducing and repairing themselves.</a:t>
            </a:r>
          </a:p>
          <a:p>
            <a:pPr algn="just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Ambroxol is a mucolytic that thins and loosens mucus (phlegm), making it easier to cough out.</a:t>
            </a:r>
          </a:p>
          <a:p>
            <a:pPr algn="just"/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WEAKNESS</a:t>
            </a:r>
          </a:p>
          <a:p>
            <a:pPr algn="just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Discontinue Levofloxacin with Ambroxol immediately if you get a rash, itchy skin, swelling of the face and mouth, or have difficulty in breathing.</a:t>
            </a:r>
          </a:p>
          <a:p>
            <a:pPr algn="just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Difficulty of sleep (insomnia) and headache.</a:t>
            </a:r>
          </a:p>
          <a:p>
            <a:pPr algn="just"/>
            <a:endParaRPr lang="en-US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IN" sz="40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OPPORTUNITIES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IN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If we launch with the same molecule in the same mode of action, then it will be beneficial for them and also an easy way to capture them.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IN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Drugs rate is less in the market than consumers are buying the drug.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sz="40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THREATS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IN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Lots of competition in the market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IN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Market competitors are coming with advanced technology and combination</a:t>
            </a:r>
          </a:p>
        </p:txBody>
      </p:sp>
      <p:pic>
        <p:nvPicPr>
          <p:cNvPr id="27" name="Picture 26" descr="Chart, bar chart&#10;&#10;Description automatically generated">
            <a:extLst>
              <a:ext uri="{FF2B5EF4-FFF2-40B4-BE49-F238E27FC236}">
                <a16:creationId xmlns:a16="http://schemas.microsoft.com/office/drawing/2014/main" id="{63273B5A-6F26-0649-CF20-ED08324392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0189" y="11074211"/>
            <a:ext cx="8883719" cy="4529848"/>
          </a:xfrm>
          <a:prstGeom prst="rect">
            <a:avLst/>
          </a:prstGeom>
          <a:ln>
            <a:solidFill>
              <a:srgbClr val="ED7D3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0CA499E3-204C-8D82-7C83-3DC99A1C3AB1}"/>
              </a:ext>
            </a:extLst>
          </p:cNvPr>
          <p:cNvSpPr/>
          <p:nvPr/>
        </p:nvSpPr>
        <p:spPr>
          <a:xfrm>
            <a:off x="-37749" y="21676660"/>
            <a:ext cx="10370220" cy="6635674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LEARNINGS</a:t>
            </a:r>
          </a:p>
          <a:p>
            <a:pPr algn="just"/>
            <a:endParaRPr lang="en-US" sz="40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32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 learning organization is an organization skilled at creating, acquiring, and transferring knowledge, and at modifying its behavior to reflect new and I have learned how to manage time.</a:t>
            </a:r>
            <a:endParaRPr lang="en-IN" sz="3200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8D748B0-199B-7021-6E76-63C391291FD0}"/>
              </a:ext>
            </a:extLst>
          </p:cNvPr>
          <p:cNvSpPr/>
          <p:nvPr/>
        </p:nvSpPr>
        <p:spPr>
          <a:xfrm>
            <a:off x="24042447" y="6802434"/>
            <a:ext cx="8561628" cy="560091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0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ORGANIZATION STRUCTURE</a:t>
            </a:r>
          </a:p>
          <a:p>
            <a:pPr algn="ctr"/>
            <a:endParaRPr lang="en-US" sz="40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Micro labs are organized in a top-to-bottom hierarchy. Employees are divided into groups, with one supervisor for each group. Micro labs are organized in a top-to-bottom hierarchy. Employees are divided into groups, with one supervisor for each group.</a:t>
            </a:r>
          </a:p>
          <a:p>
            <a:pPr algn="just"/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IN" sz="40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5ADD099-8C52-0380-583D-77BD85878A0D}"/>
              </a:ext>
            </a:extLst>
          </p:cNvPr>
          <p:cNvSpPr/>
          <p:nvPr/>
        </p:nvSpPr>
        <p:spPr>
          <a:xfrm>
            <a:off x="24113066" y="22615790"/>
            <a:ext cx="8491008" cy="7286582"/>
          </a:xfrm>
          <a:prstGeom prst="roundRect">
            <a:avLst/>
          </a:prstGeom>
          <a:solidFill>
            <a:srgbClr val="CFDBD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CHALLENGE FACED</a:t>
            </a:r>
          </a:p>
          <a:p>
            <a:pPr algn="ctr"/>
            <a:endParaRPr lang="en-US" sz="40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IN" sz="3200" i="0" dirty="0">
                <a:solidFill>
                  <a:srgbClr val="4D535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Ineffective Time Management.</a:t>
            </a:r>
          </a:p>
          <a:p>
            <a:pPr algn="just"/>
            <a:endParaRPr lang="en-IN" sz="3200" i="0" dirty="0">
              <a:solidFill>
                <a:srgbClr val="4D535B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IN" sz="3200" i="0" dirty="0">
                <a:solidFill>
                  <a:srgbClr val="4D535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Lack of Instant Communication.</a:t>
            </a:r>
          </a:p>
          <a:p>
            <a:pPr algn="just"/>
            <a:endParaRPr lang="en-IN" sz="3200" i="0" dirty="0">
              <a:solidFill>
                <a:srgbClr val="4D535B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3200" i="0" dirty="0">
                <a:solidFill>
                  <a:srgbClr val="4D535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Not Receiving Clear Instructions or Expectations.</a:t>
            </a:r>
          </a:p>
          <a:p>
            <a:pPr algn="just"/>
            <a:endParaRPr lang="en-US" sz="3200" i="0" dirty="0">
              <a:solidFill>
                <a:srgbClr val="4D535B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IN" sz="3200" i="0" dirty="0">
                <a:solidFill>
                  <a:srgbClr val="4D535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Utilize Educational Technology. 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en-IN" sz="3200" dirty="0">
              <a:solidFill>
                <a:srgbClr val="4D535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IN" sz="3200" dirty="0">
                <a:solidFill>
                  <a:srgbClr val="4D535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am going to market survey in every retailer shop.</a:t>
            </a:r>
            <a:endParaRPr lang="en-IN" sz="3200" i="0" dirty="0">
              <a:solidFill>
                <a:srgbClr val="4D535B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ctr">
              <a:buFont typeface="Arial" panose="020B0604020202020204" pitchFamily="34" charset="0"/>
              <a:buChar char="•"/>
            </a:pPr>
            <a:endParaRPr lang="en-IN" sz="40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D035C770-4888-5DE8-B686-6FE1154342A6}"/>
              </a:ext>
            </a:extLst>
          </p:cNvPr>
          <p:cNvSpPr/>
          <p:nvPr/>
        </p:nvSpPr>
        <p:spPr>
          <a:xfrm>
            <a:off x="21848606" y="30242350"/>
            <a:ext cx="10755468" cy="62765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PRACTICAL EXPOSURE AND THEORETICAL WORK</a:t>
            </a:r>
          </a:p>
          <a:p>
            <a:pPr algn="ctr"/>
            <a:endParaRPr lang="en-US" sz="40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During practical exposure, we will learn our own perceptions, but in theory, we will learn different perceptions.</a:t>
            </a:r>
          </a:p>
          <a:p>
            <a:pPr algn="just"/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Theoretically, I learned how to operate in the market, but in the real world, it's not the same.</a:t>
            </a:r>
          </a:p>
          <a:p>
            <a:pPr marL="571500" indent="-571500" algn="ctr">
              <a:buFont typeface="Arial" panose="020B0604020202020204" pitchFamily="34" charset="0"/>
              <a:buChar char="•"/>
            </a:pPr>
            <a:endParaRPr lang="en-IN" sz="40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87550B9-2C77-AEDA-F97D-550E9C857A82}"/>
              </a:ext>
            </a:extLst>
          </p:cNvPr>
          <p:cNvSpPr/>
          <p:nvPr/>
        </p:nvSpPr>
        <p:spPr>
          <a:xfrm>
            <a:off x="21848606" y="36858828"/>
            <a:ext cx="10755468" cy="6664055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40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0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SUGGESTIONS</a:t>
            </a:r>
          </a:p>
          <a:p>
            <a:pPr algn="ctr"/>
            <a:endParaRPr lang="en-US" sz="40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can say that doing an internship in the organization will help us get more exposure than work from home.</a:t>
            </a:r>
          </a:p>
          <a:p>
            <a:pPr algn="ctr"/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ctr">
              <a:buFont typeface="Arial" panose="020B0604020202020204" pitchFamily="34" charset="0"/>
              <a:buChar char="•"/>
            </a:pPr>
            <a:endParaRPr lang="en-IN" sz="40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831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721</TotalTime>
  <Words>1492</Words>
  <Application>Microsoft Office PowerPoint</Application>
  <PresentationFormat>Custom</PresentationFormat>
  <Paragraphs>545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Carlito</vt:lpstr>
      <vt:lpstr>ibm_plex_sansregular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Sachin Kumar</dc:creator>
  <cp:lastModifiedBy>Sachin Kumar</cp:lastModifiedBy>
  <cp:revision>48</cp:revision>
  <dcterms:created xsi:type="dcterms:W3CDTF">2022-06-08T09:37:00Z</dcterms:created>
  <dcterms:modified xsi:type="dcterms:W3CDTF">2022-06-11T02:36:17Z</dcterms:modified>
</cp:coreProperties>
</file>