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43559413" cy="3384073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0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17" d="100"/>
          <a:sy n="17" d="100"/>
        </p:scale>
        <p:origin x="1134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407524229603394"/>
          <c:y val="0.13935715655580555"/>
          <c:w val="0.49283546587926508"/>
          <c:h val="0.739253198818897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GFC 2021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B2-4F91-A72C-D86631C3AD6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B2-4F91-A72C-D86631C3AD6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0B2-4F91-A72C-D86631C3AD6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0B2-4F91-A72C-D86631C3AD6D}"/>
              </c:ext>
            </c:extLst>
          </c:dPt>
          <c:dLbls>
            <c:dLbl>
              <c:idx val="0"/>
              <c:layout>
                <c:manualLayout>
                  <c:x val="-0.13441930806427271"/>
                  <c:y val="0.1207710518242192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6559EE9-1D94-44A2-A95D-F5B4267D70B5}" type="VALUE">
                      <a:rPr lang="en-US" sz="3200"/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038221336575146E-2"/>
                      <c:h val="0.104370275623501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0B2-4F91-A72C-D86631C3AD6D}"/>
                </c:ext>
              </c:extLst>
            </c:dLbl>
            <c:dLbl>
              <c:idx val="1"/>
              <c:layout>
                <c:manualLayout>
                  <c:x val="-9.4817441519330581E-2"/>
                  <c:y val="-0.1341309538527915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5791422-B355-4645-855E-88903083BDC8}" type="VALUE">
                      <a:rPr lang="en-US" sz="2000"/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42993614155523"/>
                      <c:h val="6.398555358995375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0B2-4F91-A72C-D86631C3AD6D}"/>
                </c:ext>
              </c:extLst>
            </c:dLbl>
            <c:dLbl>
              <c:idx val="2"/>
              <c:layout>
                <c:manualLayout>
                  <c:x val="7.2638746601105447E-2"/>
                  <c:y val="-0.1163266972649303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3D26A4-D4D1-4B3B-B8CE-0C71936B97D2}" type="VALUE">
                      <a:rPr lang="en-US" sz="2400"/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134474843259529E-2"/>
                      <c:h val="8.337022016605688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0B2-4F91-A72C-D86631C3AD6D}"/>
                </c:ext>
              </c:extLst>
            </c:dLbl>
            <c:dLbl>
              <c:idx val="3"/>
              <c:layout>
                <c:manualLayout>
                  <c:x val="0.17089673406186762"/>
                  <c:y val="9.33440381465816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5140E83-724C-4D94-A71F-36FC3AC72BE3}" type="VALUE">
                      <a:rPr lang="en-US" sz="3600"/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14117562150211"/>
                      <c:h val="0.128601108843630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0B2-4F91-A72C-D86631C3AD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DA pass</c:v>
                </c:pt>
                <c:pt idx="1">
                  <c:v>DA fail</c:v>
                </c:pt>
                <c:pt idx="2">
                  <c:v>FA pass</c:v>
                </c:pt>
                <c:pt idx="3">
                  <c:v>FA fail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0.62</c:v>
                </c:pt>
                <c:pt idx="1">
                  <c:v>0.38</c:v>
                </c:pt>
                <c:pt idx="2">
                  <c:v>0.32</c:v>
                </c:pt>
                <c:pt idx="3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0B2-4F91-A72C-D86631C3AD6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071012420531306"/>
          <c:y val="0.58076880808722187"/>
          <c:w val="0.18125944828233909"/>
          <c:h val="0.30830625331027528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DBCDFE-4DC1-4890-BC7D-FC11888DE4A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50E31CA-7493-4296-ABE4-4FFBEFB97B04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SWOT ANALYSIS</a:t>
          </a:r>
          <a:endParaRPr lang="en-IN" dirty="0"/>
        </a:p>
      </dgm:t>
    </dgm:pt>
    <dgm:pt modelId="{36119C47-DB43-4B18-8C4C-0DF9C4762A9C}" type="parTrans" cxnId="{0435531C-ABC0-4E12-9271-8BE9403904E6}">
      <dgm:prSet/>
      <dgm:spPr/>
      <dgm:t>
        <a:bodyPr/>
        <a:lstStyle/>
        <a:p>
          <a:endParaRPr lang="en-IN"/>
        </a:p>
      </dgm:t>
    </dgm:pt>
    <dgm:pt modelId="{DE385BD8-7484-467B-8949-81D34B171AF7}" type="sibTrans" cxnId="{0435531C-ABC0-4E12-9271-8BE9403904E6}">
      <dgm:prSet/>
      <dgm:spPr/>
      <dgm:t>
        <a:bodyPr/>
        <a:lstStyle/>
        <a:p>
          <a:endParaRPr lang="en-IN"/>
        </a:p>
      </dgm:t>
    </dgm:pt>
    <dgm:pt modelId="{9CF9EE27-3DA6-4ACD-9D95-AB4B241BCC8E}">
      <dgm:prSet phldrT="[Text]"/>
      <dgm:spPr/>
      <dgm:t>
        <a:bodyPr/>
        <a:lstStyle/>
        <a:p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46A1F-9B9D-49C0-8FEA-5721ED322C68}" type="parTrans" cxnId="{FC66E9C0-FD2E-43A0-B776-070AC4A06C12}">
      <dgm:prSet/>
      <dgm:spPr/>
      <dgm:t>
        <a:bodyPr/>
        <a:lstStyle/>
        <a:p>
          <a:endParaRPr lang="en-IN"/>
        </a:p>
      </dgm:t>
    </dgm:pt>
    <dgm:pt modelId="{1549B466-8BE9-44BF-BDB6-857A799A4FF5}" type="sibTrans" cxnId="{FC66E9C0-FD2E-43A0-B776-070AC4A06C12}">
      <dgm:prSet/>
      <dgm:spPr/>
      <dgm:t>
        <a:bodyPr/>
        <a:lstStyle/>
        <a:p>
          <a:endParaRPr lang="en-IN"/>
        </a:p>
      </dgm:t>
    </dgm:pt>
    <dgm:pt modelId="{CDC9D235-70DC-41D4-B2CC-A905AE7732C9}">
      <dgm:prSet phldrT="[Text]" custT="1"/>
      <dgm:spPr/>
      <dgm:t>
        <a:bodyPr/>
        <a:lstStyle/>
        <a:p>
          <a:pPr algn="l"/>
          <a:endParaRPr lang="en-IN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CB8BD4-D92C-4B9C-BDC8-BA5E4F9D8B1C}" type="parTrans" cxnId="{E96B1A5D-8F66-4426-B302-0B2D65A1678F}">
      <dgm:prSet/>
      <dgm:spPr/>
      <dgm:t>
        <a:bodyPr/>
        <a:lstStyle/>
        <a:p>
          <a:endParaRPr lang="en-IN"/>
        </a:p>
      </dgm:t>
    </dgm:pt>
    <dgm:pt modelId="{9CB929B3-F5C2-4ED7-BF00-B4EC7819B083}" type="sibTrans" cxnId="{E96B1A5D-8F66-4426-B302-0B2D65A1678F}">
      <dgm:prSet/>
      <dgm:spPr/>
      <dgm:t>
        <a:bodyPr/>
        <a:lstStyle/>
        <a:p>
          <a:endParaRPr lang="en-IN"/>
        </a:p>
      </dgm:t>
    </dgm:pt>
    <dgm:pt modelId="{FA463679-283B-413F-8340-79C51DA01AF7}">
      <dgm:prSet phldrT="[Text]"/>
      <dgm:spPr/>
      <dgm:t>
        <a:bodyPr/>
        <a:lstStyle/>
        <a:p>
          <a:endParaRPr lang="en-IN" dirty="0"/>
        </a:p>
      </dgm:t>
    </dgm:pt>
    <dgm:pt modelId="{570FCC89-4A55-45CD-8A58-DEB05E2B40A2}" type="parTrans" cxnId="{3B78F801-E809-4BCC-8260-EA3E0FC7D354}">
      <dgm:prSet/>
      <dgm:spPr/>
      <dgm:t>
        <a:bodyPr/>
        <a:lstStyle/>
        <a:p>
          <a:endParaRPr lang="en-IN"/>
        </a:p>
      </dgm:t>
    </dgm:pt>
    <dgm:pt modelId="{A31783FC-8B95-44A3-89EB-B30F8D338009}" type="sibTrans" cxnId="{3B78F801-E809-4BCC-8260-EA3E0FC7D354}">
      <dgm:prSet/>
      <dgm:spPr/>
      <dgm:t>
        <a:bodyPr/>
        <a:lstStyle/>
        <a:p>
          <a:endParaRPr lang="en-IN"/>
        </a:p>
      </dgm:t>
    </dgm:pt>
    <dgm:pt modelId="{3A579067-948E-40F8-A931-F55488CB8454}">
      <dgm:prSet phldrT="[Text]"/>
      <dgm:spPr/>
      <dgm:t>
        <a:bodyPr/>
        <a:lstStyle/>
        <a:p>
          <a:endParaRPr lang="en-IN" dirty="0"/>
        </a:p>
      </dgm:t>
    </dgm:pt>
    <dgm:pt modelId="{EC274C61-1896-4777-989F-855B159A7E45}" type="parTrans" cxnId="{797565F1-115F-466F-A50D-9CA9CDC05234}">
      <dgm:prSet/>
      <dgm:spPr/>
      <dgm:t>
        <a:bodyPr/>
        <a:lstStyle/>
        <a:p>
          <a:endParaRPr lang="en-IN"/>
        </a:p>
      </dgm:t>
    </dgm:pt>
    <dgm:pt modelId="{E2323114-7906-4E3D-A5C2-43F7BF37D9AE}" type="sibTrans" cxnId="{797565F1-115F-466F-A50D-9CA9CDC05234}">
      <dgm:prSet/>
      <dgm:spPr/>
      <dgm:t>
        <a:bodyPr/>
        <a:lstStyle/>
        <a:p>
          <a:endParaRPr lang="en-IN"/>
        </a:p>
      </dgm:t>
    </dgm:pt>
    <dgm:pt modelId="{B0CFC985-7257-4972-B3D7-B24E3559F945}" type="pres">
      <dgm:prSet presAssocID="{27DBCDFE-4DC1-4890-BC7D-FC11888DE4A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1E1D069-1220-45E5-8AF2-8B90D86C8264}" type="pres">
      <dgm:prSet presAssocID="{27DBCDFE-4DC1-4890-BC7D-FC11888DE4A8}" presName="matrix" presStyleCnt="0"/>
      <dgm:spPr/>
    </dgm:pt>
    <dgm:pt modelId="{9D026E31-66FE-4F0D-8258-E66606B7CB26}" type="pres">
      <dgm:prSet presAssocID="{27DBCDFE-4DC1-4890-BC7D-FC11888DE4A8}" presName="tile1" presStyleLbl="node1" presStyleIdx="0" presStyleCnt="4"/>
      <dgm:spPr/>
    </dgm:pt>
    <dgm:pt modelId="{834D18B9-EEA8-4975-B794-1564BE3F8843}" type="pres">
      <dgm:prSet presAssocID="{27DBCDFE-4DC1-4890-BC7D-FC11888DE4A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BEFC2EB-0BC2-4B17-BD61-303DFAF6D8EB}" type="pres">
      <dgm:prSet presAssocID="{27DBCDFE-4DC1-4890-BC7D-FC11888DE4A8}" presName="tile2" presStyleLbl="node1" presStyleIdx="1" presStyleCnt="4" custLinFactNeighborX="779" custLinFactNeighborY="0"/>
      <dgm:spPr/>
    </dgm:pt>
    <dgm:pt modelId="{BAA54C8D-E55A-46B7-AB35-855363D302C6}" type="pres">
      <dgm:prSet presAssocID="{27DBCDFE-4DC1-4890-BC7D-FC11888DE4A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A91D02E-D66E-4FEA-AE2E-400E79943C9F}" type="pres">
      <dgm:prSet presAssocID="{27DBCDFE-4DC1-4890-BC7D-FC11888DE4A8}" presName="tile3" presStyleLbl="node1" presStyleIdx="2" presStyleCnt="4" custLinFactNeighborX="-384" custLinFactNeighborY="0"/>
      <dgm:spPr/>
    </dgm:pt>
    <dgm:pt modelId="{B93B4A14-4CA1-47C0-A30C-84D06F8FE7CE}" type="pres">
      <dgm:prSet presAssocID="{27DBCDFE-4DC1-4890-BC7D-FC11888DE4A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9D65D3C-0D9F-4577-A26B-0A11461A3811}" type="pres">
      <dgm:prSet presAssocID="{27DBCDFE-4DC1-4890-BC7D-FC11888DE4A8}" presName="tile4" presStyleLbl="node1" presStyleIdx="3" presStyleCnt="4"/>
      <dgm:spPr/>
    </dgm:pt>
    <dgm:pt modelId="{9C1BE6FA-974C-458E-9F21-18FDE55662AC}" type="pres">
      <dgm:prSet presAssocID="{27DBCDFE-4DC1-4890-BC7D-FC11888DE4A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3CBC4B4-470C-46BB-8FBD-3784C558F9D3}" type="pres">
      <dgm:prSet presAssocID="{27DBCDFE-4DC1-4890-BC7D-FC11888DE4A8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3B78F801-E809-4BCC-8260-EA3E0FC7D354}" srcId="{C50E31CA-7493-4296-ABE4-4FFBEFB97B04}" destId="{FA463679-283B-413F-8340-79C51DA01AF7}" srcOrd="2" destOrd="0" parTransId="{570FCC89-4A55-45CD-8A58-DEB05E2B40A2}" sibTransId="{A31783FC-8B95-44A3-89EB-B30F8D338009}"/>
    <dgm:cxn modelId="{511C4C14-8EAC-40BC-9987-629C27AC620A}" type="presOf" srcId="{CDC9D235-70DC-41D4-B2CC-A905AE7732C9}" destId="{BAA54C8D-E55A-46B7-AB35-855363D302C6}" srcOrd="1" destOrd="0" presId="urn:microsoft.com/office/officeart/2005/8/layout/matrix1"/>
    <dgm:cxn modelId="{0435531C-ABC0-4E12-9271-8BE9403904E6}" srcId="{27DBCDFE-4DC1-4890-BC7D-FC11888DE4A8}" destId="{C50E31CA-7493-4296-ABE4-4FFBEFB97B04}" srcOrd="0" destOrd="0" parTransId="{36119C47-DB43-4B18-8C4C-0DF9C4762A9C}" sibTransId="{DE385BD8-7484-467B-8949-81D34B171AF7}"/>
    <dgm:cxn modelId="{E96B1A5D-8F66-4426-B302-0B2D65A1678F}" srcId="{C50E31CA-7493-4296-ABE4-4FFBEFB97B04}" destId="{CDC9D235-70DC-41D4-B2CC-A905AE7732C9}" srcOrd="1" destOrd="0" parTransId="{BFCB8BD4-D92C-4B9C-BDC8-BA5E4F9D8B1C}" sibTransId="{9CB929B3-F5C2-4ED7-BF00-B4EC7819B083}"/>
    <dgm:cxn modelId="{A1A11B62-F443-42E2-BDF4-4323E3BB10C0}" type="presOf" srcId="{C50E31CA-7493-4296-ABE4-4FFBEFB97B04}" destId="{E3CBC4B4-470C-46BB-8FBD-3784C558F9D3}" srcOrd="0" destOrd="0" presId="urn:microsoft.com/office/officeart/2005/8/layout/matrix1"/>
    <dgm:cxn modelId="{D671E544-3E3D-4C4B-B404-D18F4A311A60}" type="presOf" srcId="{FA463679-283B-413F-8340-79C51DA01AF7}" destId="{1A91D02E-D66E-4FEA-AE2E-400E79943C9F}" srcOrd="0" destOrd="0" presId="urn:microsoft.com/office/officeart/2005/8/layout/matrix1"/>
    <dgm:cxn modelId="{558A2C47-71D6-4CF8-AFBE-242AD9A38767}" type="presOf" srcId="{3A579067-948E-40F8-A931-F55488CB8454}" destId="{89D65D3C-0D9F-4577-A26B-0A11461A3811}" srcOrd="0" destOrd="0" presId="urn:microsoft.com/office/officeart/2005/8/layout/matrix1"/>
    <dgm:cxn modelId="{8DBB9C4D-4C4F-46D1-BD02-63C95FC96839}" type="presOf" srcId="{9CF9EE27-3DA6-4ACD-9D95-AB4B241BCC8E}" destId="{834D18B9-EEA8-4975-B794-1564BE3F8843}" srcOrd="1" destOrd="0" presId="urn:microsoft.com/office/officeart/2005/8/layout/matrix1"/>
    <dgm:cxn modelId="{6F57CE73-745B-44FB-925D-3B95DE7A31C2}" type="presOf" srcId="{3A579067-948E-40F8-A931-F55488CB8454}" destId="{9C1BE6FA-974C-458E-9F21-18FDE55662AC}" srcOrd="1" destOrd="0" presId="urn:microsoft.com/office/officeart/2005/8/layout/matrix1"/>
    <dgm:cxn modelId="{B92DC8AB-E1D1-478F-BBC1-D5B9B2644E25}" type="presOf" srcId="{9CF9EE27-3DA6-4ACD-9D95-AB4B241BCC8E}" destId="{9D026E31-66FE-4F0D-8258-E66606B7CB26}" srcOrd="0" destOrd="0" presId="urn:microsoft.com/office/officeart/2005/8/layout/matrix1"/>
    <dgm:cxn modelId="{972EA3B2-5E58-4AE6-98A5-A5F3284F1FD8}" type="presOf" srcId="{CDC9D235-70DC-41D4-B2CC-A905AE7732C9}" destId="{4BEFC2EB-0BC2-4B17-BD61-303DFAF6D8EB}" srcOrd="0" destOrd="0" presId="urn:microsoft.com/office/officeart/2005/8/layout/matrix1"/>
    <dgm:cxn modelId="{FC66E9C0-FD2E-43A0-B776-070AC4A06C12}" srcId="{C50E31CA-7493-4296-ABE4-4FFBEFB97B04}" destId="{9CF9EE27-3DA6-4ACD-9D95-AB4B241BCC8E}" srcOrd="0" destOrd="0" parTransId="{63046A1F-9B9D-49C0-8FEA-5721ED322C68}" sibTransId="{1549B466-8BE9-44BF-BDB6-857A799A4FF5}"/>
    <dgm:cxn modelId="{1285CECE-6FF5-484A-A0AE-F9D050EEFF43}" type="presOf" srcId="{27DBCDFE-4DC1-4890-BC7D-FC11888DE4A8}" destId="{B0CFC985-7257-4972-B3D7-B24E3559F945}" srcOrd="0" destOrd="0" presId="urn:microsoft.com/office/officeart/2005/8/layout/matrix1"/>
    <dgm:cxn modelId="{797565F1-115F-466F-A50D-9CA9CDC05234}" srcId="{C50E31CA-7493-4296-ABE4-4FFBEFB97B04}" destId="{3A579067-948E-40F8-A931-F55488CB8454}" srcOrd="3" destOrd="0" parTransId="{EC274C61-1896-4777-989F-855B159A7E45}" sibTransId="{E2323114-7906-4E3D-A5C2-43F7BF37D9AE}"/>
    <dgm:cxn modelId="{2B80FDF4-F9C0-4EE3-AF8B-42F92F9D11D3}" type="presOf" srcId="{FA463679-283B-413F-8340-79C51DA01AF7}" destId="{B93B4A14-4CA1-47C0-A30C-84D06F8FE7CE}" srcOrd="1" destOrd="0" presId="urn:microsoft.com/office/officeart/2005/8/layout/matrix1"/>
    <dgm:cxn modelId="{BBDE5B44-4FEB-4AE3-ACDE-D165C10D86BB}" type="presParOf" srcId="{B0CFC985-7257-4972-B3D7-B24E3559F945}" destId="{B1E1D069-1220-45E5-8AF2-8B90D86C8264}" srcOrd="0" destOrd="0" presId="urn:microsoft.com/office/officeart/2005/8/layout/matrix1"/>
    <dgm:cxn modelId="{151A91A9-1D00-412E-A229-81303C9DC9B7}" type="presParOf" srcId="{B1E1D069-1220-45E5-8AF2-8B90D86C8264}" destId="{9D026E31-66FE-4F0D-8258-E66606B7CB26}" srcOrd="0" destOrd="0" presId="urn:microsoft.com/office/officeart/2005/8/layout/matrix1"/>
    <dgm:cxn modelId="{F56DDEC9-3D45-4351-AC1D-057ED8A57AF6}" type="presParOf" srcId="{B1E1D069-1220-45E5-8AF2-8B90D86C8264}" destId="{834D18B9-EEA8-4975-B794-1564BE3F8843}" srcOrd="1" destOrd="0" presId="urn:microsoft.com/office/officeart/2005/8/layout/matrix1"/>
    <dgm:cxn modelId="{8D5CB558-4DA1-417D-AEF6-1C9D0F1EB77C}" type="presParOf" srcId="{B1E1D069-1220-45E5-8AF2-8B90D86C8264}" destId="{4BEFC2EB-0BC2-4B17-BD61-303DFAF6D8EB}" srcOrd="2" destOrd="0" presId="urn:microsoft.com/office/officeart/2005/8/layout/matrix1"/>
    <dgm:cxn modelId="{0DDFE566-C88B-45D5-8377-E3A8D1CD375C}" type="presParOf" srcId="{B1E1D069-1220-45E5-8AF2-8B90D86C8264}" destId="{BAA54C8D-E55A-46B7-AB35-855363D302C6}" srcOrd="3" destOrd="0" presId="urn:microsoft.com/office/officeart/2005/8/layout/matrix1"/>
    <dgm:cxn modelId="{473DEF56-79D3-4A66-8418-597A67227C78}" type="presParOf" srcId="{B1E1D069-1220-45E5-8AF2-8B90D86C8264}" destId="{1A91D02E-D66E-4FEA-AE2E-400E79943C9F}" srcOrd="4" destOrd="0" presId="urn:microsoft.com/office/officeart/2005/8/layout/matrix1"/>
    <dgm:cxn modelId="{793F5B2E-5716-4A00-8CF1-EB8B90A9EA31}" type="presParOf" srcId="{B1E1D069-1220-45E5-8AF2-8B90D86C8264}" destId="{B93B4A14-4CA1-47C0-A30C-84D06F8FE7CE}" srcOrd="5" destOrd="0" presId="urn:microsoft.com/office/officeart/2005/8/layout/matrix1"/>
    <dgm:cxn modelId="{7E16C4FE-DB7A-4EF1-831A-56251B38C43D}" type="presParOf" srcId="{B1E1D069-1220-45E5-8AF2-8B90D86C8264}" destId="{89D65D3C-0D9F-4577-A26B-0A11461A3811}" srcOrd="6" destOrd="0" presId="urn:microsoft.com/office/officeart/2005/8/layout/matrix1"/>
    <dgm:cxn modelId="{7AEE39DE-C621-4E96-B377-3DC50587EF9D}" type="presParOf" srcId="{B1E1D069-1220-45E5-8AF2-8B90D86C8264}" destId="{9C1BE6FA-974C-458E-9F21-18FDE55662AC}" srcOrd="7" destOrd="0" presId="urn:microsoft.com/office/officeart/2005/8/layout/matrix1"/>
    <dgm:cxn modelId="{AD0FBB52-A6BA-4191-8496-8BBE0FC9C69B}" type="presParOf" srcId="{B0CFC985-7257-4972-B3D7-B24E3559F945}" destId="{E3CBC4B4-470C-46BB-8FBD-3784C558F9D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26E31-66FE-4F0D-8258-E66606B7CB26}">
      <dsp:nvSpPr>
        <dsp:cNvPr id="0" name=""/>
        <dsp:cNvSpPr/>
      </dsp:nvSpPr>
      <dsp:spPr>
        <a:xfrm rot="16200000">
          <a:off x="1141058" y="-1141058"/>
          <a:ext cx="4938613" cy="722073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608" tIns="419608" rIns="419608" bIns="419608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0" y="0"/>
        <a:ext cx="7220731" cy="3703960"/>
      </dsp:txXfrm>
    </dsp:sp>
    <dsp:sp modelId="{4BEFC2EB-0BC2-4B17-BD61-303DFAF6D8EB}">
      <dsp:nvSpPr>
        <dsp:cNvPr id="0" name=""/>
        <dsp:cNvSpPr/>
      </dsp:nvSpPr>
      <dsp:spPr>
        <a:xfrm>
          <a:off x="7220731" y="0"/>
          <a:ext cx="7220731" cy="493861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20731" y="0"/>
        <a:ext cx="7220731" cy="3703960"/>
      </dsp:txXfrm>
    </dsp:sp>
    <dsp:sp modelId="{1A91D02E-D66E-4FEA-AE2E-400E79943C9F}">
      <dsp:nvSpPr>
        <dsp:cNvPr id="0" name=""/>
        <dsp:cNvSpPr/>
      </dsp:nvSpPr>
      <dsp:spPr>
        <a:xfrm rot="10800000">
          <a:off x="0" y="4938613"/>
          <a:ext cx="7220731" cy="493861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608" tIns="419608" rIns="419608" bIns="419608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900" kern="1200" dirty="0"/>
        </a:p>
      </dsp:txBody>
      <dsp:txXfrm rot="10800000">
        <a:off x="0" y="6173266"/>
        <a:ext cx="7220731" cy="3703960"/>
      </dsp:txXfrm>
    </dsp:sp>
    <dsp:sp modelId="{89D65D3C-0D9F-4577-A26B-0A11461A3811}">
      <dsp:nvSpPr>
        <dsp:cNvPr id="0" name=""/>
        <dsp:cNvSpPr/>
      </dsp:nvSpPr>
      <dsp:spPr>
        <a:xfrm rot="5400000">
          <a:off x="8361789" y="3797554"/>
          <a:ext cx="4938613" cy="722073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608" tIns="419608" rIns="419608" bIns="419608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900" kern="1200" dirty="0"/>
        </a:p>
      </dsp:txBody>
      <dsp:txXfrm rot="-5400000">
        <a:off x="7220731" y="6173266"/>
        <a:ext cx="7220731" cy="3703960"/>
      </dsp:txXfrm>
    </dsp:sp>
    <dsp:sp modelId="{E3CBC4B4-470C-46BB-8FBD-3784C558F9D3}">
      <dsp:nvSpPr>
        <dsp:cNvPr id="0" name=""/>
        <dsp:cNvSpPr/>
      </dsp:nvSpPr>
      <dsp:spPr>
        <a:xfrm>
          <a:off x="5054511" y="3703960"/>
          <a:ext cx="4332438" cy="246930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SWOT ANALYSIS</a:t>
          </a:r>
          <a:endParaRPr lang="en-IN" sz="5900" kern="1200" dirty="0"/>
        </a:p>
      </dsp:txBody>
      <dsp:txXfrm>
        <a:off x="5175053" y="3824502"/>
        <a:ext cx="4091354" cy="2228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0.14161</cdr:x>
      <cdr:y>0.28292</cdr:y>
    </cdr:from>
    <cdr:to>
      <cdr:x>0.2065</cdr:x>
      <cdr:y>0.69114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34127AC-9029-C52F-F1D3-4F095529B1CE}"/>
            </a:ext>
          </a:extLst>
        </cdr:cNvPr>
        <cdr:cNvSpPr txBox="1"/>
      </cdr:nvSpPr>
      <cdr:spPr>
        <a:xfrm xmlns:a="http://schemas.openxmlformats.org/drawingml/2006/main">
          <a:off x="1860605" y="2224246"/>
          <a:ext cx="852616" cy="3209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wordArtVert" wrap="none" rtlCol="0"/>
        <a:lstStyle xmlns:a="http://schemas.openxmlformats.org/drawingml/2006/main"/>
        <a:p xmlns:a="http://schemas.openxmlformats.org/drawingml/2006/main">
          <a:r>
            <a:rPr lang="en-US" sz="5400" dirty="0"/>
            <a:t>GFC</a:t>
          </a:r>
          <a:endParaRPr lang="en-IN" sz="54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349" y="31584689"/>
            <a:ext cx="43548071" cy="2256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59" y="31256624"/>
            <a:ext cx="43548071" cy="3158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0347" y="3745042"/>
            <a:ext cx="35936516" cy="1759718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8110" spc="-2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0246" y="21986221"/>
            <a:ext cx="35936516" cy="5640123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1433" cap="all" spc="953" baseline="0">
                <a:solidFill>
                  <a:schemeClr val="tx2"/>
                </a:solidFill>
                <a:latin typeface="+mj-lt"/>
              </a:defRPr>
            </a:lvl1pPr>
            <a:lvl2pPr marL="2177964" indent="0" algn="ctr">
              <a:buNone/>
              <a:defRPr sz="11433"/>
            </a:lvl2pPr>
            <a:lvl3pPr marL="4355927" indent="0" algn="ctr">
              <a:buNone/>
              <a:defRPr sz="11433"/>
            </a:lvl3pPr>
            <a:lvl4pPr marL="6533891" indent="0" algn="ctr">
              <a:buNone/>
              <a:defRPr sz="9527"/>
            </a:lvl4pPr>
            <a:lvl5pPr marL="8711855" indent="0" algn="ctr">
              <a:buNone/>
              <a:defRPr sz="9527"/>
            </a:lvl5pPr>
            <a:lvl6pPr marL="10889818" indent="0" algn="ctr">
              <a:buNone/>
              <a:defRPr sz="9527"/>
            </a:lvl6pPr>
            <a:lvl7pPr marL="13067782" indent="0" algn="ctr">
              <a:buNone/>
              <a:defRPr sz="9527"/>
            </a:lvl7pPr>
            <a:lvl8pPr marL="15245745" indent="0" algn="ctr">
              <a:buNone/>
              <a:defRPr sz="9527"/>
            </a:lvl8pPr>
            <a:lvl9pPr marL="17423709" indent="0" algn="ctr">
              <a:buNone/>
              <a:defRPr sz="952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4314706" y="21432467"/>
            <a:ext cx="352831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5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609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349" y="31584689"/>
            <a:ext cx="43548071" cy="2256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59" y="31256624"/>
            <a:ext cx="43548071" cy="3158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172208" y="2034500"/>
            <a:ext cx="9392498" cy="284221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94712" y="2034500"/>
            <a:ext cx="27633003" cy="28422164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543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441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349" y="31584689"/>
            <a:ext cx="43548071" cy="2256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59" y="31256624"/>
            <a:ext cx="43548071" cy="3158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0347" y="3745042"/>
            <a:ext cx="35936516" cy="17597184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811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0347" y="21973919"/>
            <a:ext cx="35936516" cy="5640123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1433" cap="all" spc="953" baseline="0">
                <a:solidFill>
                  <a:schemeClr val="tx2"/>
                </a:solidFill>
                <a:latin typeface="+mj-lt"/>
              </a:defRPr>
            </a:lvl1pPr>
            <a:lvl2pPr marL="2177964" indent="0">
              <a:buNone/>
              <a:defRPr sz="8575">
                <a:solidFill>
                  <a:schemeClr val="tx1">
                    <a:tint val="75000"/>
                  </a:schemeClr>
                </a:solidFill>
              </a:defRPr>
            </a:lvl2pPr>
            <a:lvl3pPr marL="4355927" indent="0">
              <a:buNone/>
              <a:defRPr sz="7622">
                <a:solidFill>
                  <a:schemeClr val="tx1">
                    <a:tint val="75000"/>
                  </a:schemeClr>
                </a:solidFill>
              </a:defRPr>
            </a:lvl3pPr>
            <a:lvl4pPr marL="6533891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4pPr>
            <a:lvl5pPr marL="8711855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5pPr>
            <a:lvl6pPr marL="10889818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6pPr>
            <a:lvl7pPr marL="13067782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7pPr>
            <a:lvl8pPr marL="15245745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8pPr>
            <a:lvl9pPr marL="17423709" indent="0">
              <a:buNone/>
              <a:defRPr sz="6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4314706" y="21432467"/>
            <a:ext cx="352831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91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920347" y="1414247"/>
            <a:ext cx="35936516" cy="71587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0347" y="9107765"/>
            <a:ext cx="17641562" cy="198532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5301" y="9107762"/>
            <a:ext cx="17641562" cy="198532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4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20347" y="1414247"/>
            <a:ext cx="35936516" cy="71587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0347" y="9109327"/>
            <a:ext cx="17641562" cy="3633177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527" b="0" cap="all" baseline="0">
                <a:solidFill>
                  <a:schemeClr val="tx2"/>
                </a:solidFill>
              </a:defRPr>
            </a:lvl1pPr>
            <a:lvl2pPr marL="2177964" indent="0">
              <a:buNone/>
              <a:defRPr sz="9527" b="1"/>
            </a:lvl2pPr>
            <a:lvl3pPr marL="4355927" indent="0">
              <a:buNone/>
              <a:defRPr sz="8575" b="1"/>
            </a:lvl3pPr>
            <a:lvl4pPr marL="6533891" indent="0">
              <a:buNone/>
              <a:defRPr sz="7622" b="1"/>
            </a:lvl4pPr>
            <a:lvl5pPr marL="8711855" indent="0">
              <a:buNone/>
              <a:defRPr sz="7622" b="1"/>
            </a:lvl5pPr>
            <a:lvl6pPr marL="10889818" indent="0">
              <a:buNone/>
              <a:defRPr sz="7622" b="1"/>
            </a:lvl6pPr>
            <a:lvl7pPr marL="13067782" indent="0">
              <a:buNone/>
              <a:defRPr sz="7622" b="1"/>
            </a:lvl7pPr>
            <a:lvl8pPr marL="15245745" indent="0">
              <a:buNone/>
              <a:defRPr sz="7622" b="1"/>
            </a:lvl8pPr>
            <a:lvl9pPr marL="17423709" indent="0">
              <a:buNone/>
              <a:defRPr sz="76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20347" y="12742508"/>
            <a:ext cx="17641562" cy="16218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5301" y="9109327"/>
            <a:ext cx="17641562" cy="3633177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527" b="0" cap="all" baseline="0">
                <a:solidFill>
                  <a:schemeClr val="tx2"/>
                </a:solidFill>
              </a:defRPr>
            </a:lvl1pPr>
            <a:lvl2pPr marL="2177964" indent="0">
              <a:buNone/>
              <a:defRPr sz="9527" b="1"/>
            </a:lvl2pPr>
            <a:lvl3pPr marL="4355927" indent="0">
              <a:buNone/>
              <a:defRPr sz="8575" b="1"/>
            </a:lvl3pPr>
            <a:lvl4pPr marL="6533891" indent="0">
              <a:buNone/>
              <a:defRPr sz="7622" b="1"/>
            </a:lvl4pPr>
            <a:lvl5pPr marL="8711855" indent="0">
              <a:buNone/>
              <a:defRPr sz="7622" b="1"/>
            </a:lvl5pPr>
            <a:lvl6pPr marL="10889818" indent="0">
              <a:buNone/>
              <a:defRPr sz="7622" b="1"/>
            </a:lvl6pPr>
            <a:lvl7pPr marL="13067782" indent="0">
              <a:buNone/>
              <a:defRPr sz="7622" b="1"/>
            </a:lvl7pPr>
            <a:lvl8pPr marL="15245745" indent="0">
              <a:buNone/>
              <a:defRPr sz="7622" b="1"/>
            </a:lvl8pPr>
            <a:lvl9pPr marL="17423709" indent="0">
              <a:buNone/>
              <a:defRPr sz="76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5301" y="12742503"/>
            <a:ext cx="17641562" cy="16218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49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539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349" y="31584689"/>
            <a:ext cx="43548071" cy="2256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59" y="31256624"/>
            <a:ext cx="43548071" cy="3158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846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4" y="0"/>
            <a:ext cx="14472610" cy="338407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434310" y="0"/>
            <a:ext cx="228687" cy="338407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478" y="2932859"/>
            <a:ext cx="11434346" cy="11280246"/>
          </a:xfrm>
        </p:spPr>
        <p:txBody>
          <a:bodyPr anchor="b">
            <a:normAutofit/>
          </a:bodyPr>
          <a:lstStyle>
            <a:lvl1pPr>
              <a:defRPr sz="1714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51519" y="3609679"/>
            <a:ext cx="23195387" cy="259445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3478" y="14438715"/>
            <a:ext cx="11434346" cy="1667425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7146">
                <a:solidFill>
                  <a:srgbClr val="FFFFFF"/>
                </a:solidFill>
              </a:defRPr>
            </a:lvl1pPr>
            <a:lvl2pPr marL="2177964" indent="0">
              <a:buNone/>
              <a:defRPr sz="5716"/>
            </a:lvl2pPr>
            <a:lvl3pPr marL="4355927" indent="0">
              <a:buNone/>
              <a:defRPr sz="4764"/>
            </a:lvl3pPr>
            <a:lvl4pPr marL="6533891" indent="0">
              <a:buNone/>
              <a:defRPr sz="4287"/>
            </a:lvl4pPr>
            <a:lvl5pPr marL="8711855" indent="0">
              <a:buNone/>
              <a:defRPr sz="4287"/>
            </a:lvl5pPr>
            <a:lvl6pPr marL="10889818" indent="0">
              <a:buNone/>
              <a:defRPr sz="4287"/>
            </a:lvl6pPr>
            <a:lvl7pPr marL="13067782" indent="0">
              <a:buNone/>
              <a:defRPr sz="4287"/>
            </a:lvl7pPr>
            <a:lvl8pPr marL="15245745" indent="0">
              <a:buNone/>
              <a:defRPr sz="4287"/>
            </a:lvl8pPr>
            <a:lvl9pPr marL="17423709" indent="0">
              <a:buNone/>
              <a:defRPr sz="42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63177" y="31875757"/>
            <a:ext cx="9355380" cy="1801706"/>
          </a:xfrm>
        </p:spPr>
        <p:txBody>
          <a:bodyPr/>
          <a:lstStyle>
            <a:lvl1pPr algn="l">
              <a:defRPr/>
            </a:lvl1pPr>
          </a:lstStyle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151519" y="31875757"/>
            <a:ext cx="16607026" cy="1801706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45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24440533"/>
            <a:ext cx="43548071" cy="9400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59" y="24253397"/>
            <a:ext cx="43548071" cy="3158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0347" y="25042146"/>
            <a:ext cx="36154313" cy="4060889"/>
          </a:xfrm>
        </p:spPr>
        <p:txBody>
          <a:bodyPr tIns="0" bIns="0" anchor="b">
            <a:noAutofit/>
          </a:bodyPr>
          <a:lstStyle>
            <a:lvl1pPr>
              <a:defRPr sz="1714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" y="0"/>
            <a:ext cx="43559361" cy="2425339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5244"/>
            </a:lvl1pPr>
            <a:lvl2pPr marL="2177964" indent="0">
              <a:buNone/>
              <a:defRPr sz="13338"/>
            </a:lvl2pPr>
            <a:lvl3pPr marL="4355927" indent="0">
              <a:buNone/>
              <a:defRPr sz="11433"/>
            </a:lvl3pPr>
            <a:lvl4pPr marL="6533891" indent="0">
              <a:buNone/>
              <a:defRPr sz="9527"/>
            </a:lvl4pPr>
            <a:lvl5pPr marL="8711855" indent="0">
              <a:buNone/>
              <a:defRPr sz="9527"/>
            </a:lvl5pPr>
            <a:lvl6pPr marL="10889818" indent="0">
              <a:buNone/>
              <a:defRPr sz="9527"/>
            </a:lvl6pPr>
            <a:lvl7pPr marL="13067782" indent="0">
              <a:buNone/>
              <a:defRPr sz="9527"/>
            </a:lvl7pPr>
            <a:lvl8pPr marL="15245745" indent="0">
              <a:buNone/>
              <a:defRPr sz="9527"/>
            </a:lvl8pPr>
            <a:lvl9pPr marL="17423709" indent="0">
              <a:buNone/>
              <a:defRPr sz="95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0347" y="29148156"/>
            <a:ext cx="36154313" cy="2932864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2858"/>
              </a:spcAft>
              <a:buNone/>
              <a:defRPr sz="7146">
                <a:solidFill>
                  <a:srgbClr val="FFFFFF"/>
                </a:solidFill>
              </a:defRPr>
            </a:lvl1pPr>
            <a:lvl2pPr marL="2177964" indent="0">
              <a:buNone/>
              <a:defRPr sz="5716"/>
            </a:lvl2pPr>
            <a:lvl3pPr marL="4355927" indent="0">
              <a:buNone/>
              <a:defRPr sz="4764"/>
            </a:lvl3pPr>
            <a:lvl4pPr marL="6533891" indent="0">
              <a:buNone/>
              <a:defRPr sz="4287"/>
            </a:lvl4pPr>
            <a:lvl5pPr marL="8711855" indent="0">
              <a:buNone/>
              <a:defRPr sz="4287"/>
            </a:lvl5pPr>
            <a:lvl6pPr marL="10889818" indent="0">
              <a:buNone/>
              <a:defRPr sz="4287"/>
            </a:lvl6pPr>
            <a:lvl7pPr marL="13067782" indent="0">
              <a:buNone/>
              <a:defRPr sz="4287"/>
            </a:lvl7pPr>
            <a:lvl8pPr marL="15245745" indent="0">
              <a:buNone/>
              <a:defRPr sz="4287"/>
            </a:lvl8pPr>
            <a:lvl9pPr marL="17423709" indent="0">
              <a:buNone/>
              <a:defRPr sz="42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917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31584689"/>
            <a:ext cx="43559418" cy="2256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31256624"/>
            <a:ext cx="43559418" cy="328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20347" y="1414247"/>
            <a:ext cx="35936516" cy="71587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0345" y="9107757"/>
            <a:ext cx="35936520" cy="1985323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20354" y="31875757"/>
            <a:ext cx="8832895" cy="18017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87">
                <a:solidFill>
                  <a:srgbClr val="FFFFFF"/>
                </a:solidFill>
              </a:defRPr>
            </a:lvl1pPr>
          </a:lstStyle>
          <a:p>
            <a:fld id="{73AAEE96-3B24-42C5-BFC7-318B18189CA0}" type="datetimeFigureOut">
              <a:rPr lang="en-IN" smtClean="0"/>
              <a:t>08-06-2022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69956" y="31875757"/>
            <a:ext cx="17230849" cy="18017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87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72228" y="31875757"/>
            <a:ext cx="4687586" cy="18017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02">
                <a:solidFill>
                  <a:srgbClr val="FFFFFF"/>
                </a:solidFill>
              </a:defRPr>
            </a:lvl1pPr>
          </a:lstStyle>
          <a:p>
            <a:fld id="{DFCA5D95-FFD6-44FD-90D0-99B068C01242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4264235" y="8575380"/>
            <a:ext cx="356098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9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55927" rtl="0" eaLnBrk="1" latinLnBrk="0" hangingPunct="1">
        <a:lnSpc>
          <a:spcPct val="85000"/>
        </a:lnSpc>
        <a:spcBef>
          <a:spcPct val="0"/>
        </a:spcBef>
        <a:buNone/>
        <a:defRPr sz="22866" kern="1200" spc="-2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35593" indent="-435593" algn="l" defTabSz="4355927" rtl="0" eaLnBrk="1" latinLnBrk="0" hangingPunct="1">
        <a:lnSpc>
          <a:spcPct val="90000"/>
        </a:lnSpc>
        <a:spcBef>
          <a:spcPts val="5716"/>
        </a:spcBef>
        <a:spcAft>
          <a:spcPts val="95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95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829489" indent="-871185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85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700675" indent="-871185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571860" indent="-871185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443046" indent="-871185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240070" indent="-1088982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192810" indent="-1088982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145550" indent="-1088982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098290" indent="-1088982" algn="l" defTabSz="4355927" rtl="0" eaLnBrk="1" latinLnBrk="0" hangingPunct="1">
        <a:lnSpc>
          <a:spcPct val="90000"/>
        </a:lnSpc>
        <a:spcBef>
          <a:spcPts val="953"/>
        </a:spcBef>
        <a:spcAft>
          <a:spcPts val="1905"/>
        </a:spcAft>
        <a:buClr>
          <a:schemeClr val="accent1"/>
        </a:buClr>
        <a:buFont typeface="Calibri" pitchFamily="34" charset="0"/>
        <a:buChar char="◦"/>
        <a:defRPr sz="6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1pPr>
      <a:lvl2pPr marL="2177964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2pPr>
      <a:lvl3pPr marL="4355927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3pPr>
      <a:lvl4pPr marL="6533891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4pPr>
      <a:lvl5pPr marL="8711855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5pPr>
      <a:lvl6pPr marL="10889818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6pPr>
      <a:lvl7pPr marL="13067782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7pPr>
      <a:lvl8pPr marL="15245745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8pPr>
      <a:lvl9pPr marL="17423709" algn="l" defTabSz="4355927" rtl="0" eaLnBrk="1" latinLnBrk="0" hangingPunct="1">
        <a:defRPr sz="8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3.png"/><Relationship Id="rId3" Type="http://schemas.openxmlformats.org/officeDocument/2006/relationships/hyperlink" Target="https://en.wikipedia.org/wiki/Open_defecation" TargetMode="External"/><Relationship Id="rId7" Type="http://schemas.openxmlformats.org/officeDocument/2006/relationships/diagramLayout" Target="../diagrams/layout1.xml"/><Relationship Id="rId12" Type="http://schemas.openxmlformats.org/officeDocument/2006/relationships/image" Target="../media/image2.png"/><Relationship Id="rId2" Type="http://schemas.openxmlformats.org/officeDocument/2006/relationships/hyperlink" Target="https://en.wikipedia.org/wiki/Government_of_India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1.png"/><Relationship Id="rId5" Type="http://schemas.openxmlformats.org/officeDocument/2006/relationships/hyperlink" Target="https://en.wikipedia.org/wiki/Nirmal_Bharat_Abhiyan" TargetMode="External"/><Relationship Id="rId10" Type="http://schemas.microsoft.com/office/2007/relationships/diagramDrawing" Target="../diagrams/drawing1.xml"/><Relationship Id="rId4" Type="http://schemas.openxmlformats.org/officeDocument/2006/relationships/hyperlink" Target="https://en.wikipedia.org/wiki/Solid_waste_management" TargetMode="External"/><Relationship Id="rId9" Type="http://schemas.openxmlformats.org/officeDocument/2006/relationships/diagramColors" Target="../diagrams/colors1.xml"/><Relationship Id="rId1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AC46A6-6424-ECB5-1F19-46ECDC1FACB6}"/>
              </a:ext>
            </a:extLst>
          </p:cNvPr>
          <p:cNvSpPr txBox="1"/>
          <p:nvPr/>
        </p:nvSpPr>
        <p:spPr>
          <a:xfrm>
            <a:off x="914400" y="548641"/>
            <a:ext cx="41866457" cy="156966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Garbage Free City ( GFC) 2022 Desktop Assessment ( DA) and Quality Check ( QC)</a:t>
            </a:r>
            <a:endParaRPr lang="en-IN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D6DA88-72DF-9D26-7D73-405A05DC5B51}"/>
              </a:ext>
            </a:extLst>
          </p:cNvPr>
          <p:cNvSpPr txBox="1"/>
          <p:nvPr/>
        </p:nvSpPr>
        <p:spPr>
          <a:xfrm>
            <a:off x="239486" y="2525485"/>
            <a:ext cx="2022021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8D7A1-DA93-FB9D-B9D7-88D7A06A9F21}"/>
              </a:ext>
            </a:extLst>
          </p:cNvPr>
          <p:cNvSpPr txBox="1"/>
          <p:nvPr/>
        </p:nvSpPr>
        <p:spPr>
          <a:xfrm>
            <a:off x="239483" y="3735470"/>
            <a:ext cx="2022021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Swachh Bharat Mission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SBM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US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Swachh Bharat Abhiyan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is a country-wide campaign initiated by the </a:t>
            </a:r>
            <a:r>
              <a: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Government of Ind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Government of India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2014 to eliminate </a:t>
            </a:r>
            <a:r>
              <a: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Open defec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defecation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improve </a:t>
            </a:r>
            <a:r>
              <a: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Solid waste manag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solid waste management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It is a restructured version of the </a:t>
            </a:r>
            <a:r>
              <a: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Nirmal Bharat Abhiya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Nirmal Bharat Abhiyan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launched in 2009 that failed to achieve its intended targets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88D559-C2F3-444A-E20C-B6CED4F0D62C}"/>
              </a:ext>
            </a:extLst>
          </p:cNvPr>
          <p:cNvSpPr txBox="1"/>
          <p:nvPr/>
        </p:nvSpPr>
        <p:spPr>
          <a:xfrm>
            <a:off x="239483" y="5684703"/>
            <a:ext cx="2022021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 is a world leader in the healthcare sector offering advisory, data, technology and advanced analytics services. IQVIA through its various engagements across the world is enabling a more modern and effective healthcare system and creating breakthrough solutions that transform business and patient outcomes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2A87F3-45ED-8C24-71A8-5DF030D1CC10}"/>
              </a:ext>
            </a:extLst>
          </p:cNvPr>
          <p:cNvSpPr txBox="1"/>
          <p:nvPr/>
        </p:nvSpPr>
        <p:spPr>
          <a:xfrm>
            <a:off x="239483" y="7512424"/>
            <a:ext cx="20220213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 And Mission 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B80FD-3E07-A231-F8EF-AB4D94C0AD86}"/>
              </a:ext>
            </a:extLst>
          </p:cNvPr>
          <p:cNvSpPr txBox="1"/>
          <p:nvPr/>
        </p:nvSpPr>
        <p:spPr>
          <a:xfrm>
            <a:off x="290261" y="8819496"/>
            <a:ext cx="2022021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Ensuring hygiene, waste management and sanitation across the nation, as a tribute to Mahatma Gandhi on his 150th birth anniversary, to be celebrated in the year 2019. SBM (Urban) is being implemented by the Ministry of Housing and Urban Affairs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24FB8-A86D-CE92-6184-EE94603552C3}"/>
              </a:ext>
            </a:extLst>
          </p:cNvPr>
          <p:cNvSpPr txBox="1"/>
          <p:nvPr/>
        </p:nvSpPr>
        <p:spPr>
          <a:xfrm>
            <a:off x="167555" y="10786693"/>
            <a:ext cx="20118655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focuses on improving the levels of cleanliness through Solid Waste Management activities. 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493F28-68C4-B4CF-ED89-3C0685415E0C}"/>
              </a:ext>
            </a:extLst>
          </p:cNvPr>
          <p:cNvSpPr txBox="1"/>
          <p:nvPr/>
        </p:nvSpPr>
        <p:spPr>
          <a:xfrm>
            <a:off x="290261" y="21630393"/>
            <a:ext cx="20220215" cy="70788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SBM ORGANOGRAM</a:t>
            </a:r>
            <a:endParaRPr lang="en-IN" sz="4000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E3A6568-F699-81FF-BEC3-730322321BAA}"/>
              </a:ext>
            </a:extLst>
          </p:cNvPr>
          <p:cNvSpPr/>
          <p:nvPr/>
        </p:nvSpPr>
        <p:spPr>
          <a:xfrm>
            <a:off x="112876" y="22919032"/>
            <a:ext cx="3156858" cy="193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 Principle</a:t>
            </a:r>
            <a:endParaRPr lang="en-I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188F4AC-2616-C116-4695-87C29A49EFFB}"/>
              </a:ext>
            </a:extLst>
          </p:cNvPr>
          <p:cNvSpPr/>
          <p:nvPr/>
        </p:nvSpPr>
        <p:spPr>
          <a:xfrm>
            <a:off x="3404382" y="23718129"/>
            <a:ext cx="801858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ECC729-B93E-92F0-3618-AC5DF7C473E6}"/>
              </a:ext>
            </a:extLst>
          </p:cNvPr>
          <p:cNvSpPr/>
          <p:nvPr/>
        </p:nvSpPr>
        <p:spPr>
          <a:xfrm>
            <a:off x="4340888" y="22959648"/>
            <a:ext cx="3156858" cy="193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Wash and sanitization head</a:t>
            </a:r>
            <a:endParaRPr lang="en-IN" sz="440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EC9BADBC-3FCA-96DE-95A4-5E2E1C3D6688}"/>
              </a:ext>
            </a:extLst>
          </p:cNvPr>
          <p:cNvSpPr/>
          <p:nvPr/>
        </p:nvSpPr>
        <p:spPr>
          <a:xfrm>
            <a:off x="7632394" y="23718129"/>
            <a:ext cx="936506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A2FB4E7-1853-87EF-3F38-9DBC7522918F}"/>
              </a:ext>
            </a:extLst>
          </p:cNvPr>
          <p:cNvSpPr/>
          <p:nvPr/>
        </p:nvSpPr>
        <p:spPr>
          <a:xfrm>
            <a:off x="8703548" y="22919032"/>
            <a:ext cx="3046671" cy="1979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Senior consultant</a:t>
            </a:r>
            <a:endParaRPr lang="en-IN" sz="4400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F7DA381-F925-8325-CE86-007196BB18D5}"/>
              </a:ext>
            </a:extLst>
          </p:cNvPr>
          <p:cNvSpPr/>
          <p:nvPr/>
        </p:nvSpPr>
        <p:spPr>
          <a:xfrm>
            <a:off x="11884867" y="23577158"/>
            <a:ext cx="1143000" cy="703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DE7BD7-8F4B-F5FE-DC76-9D59B9730F18}"/>
              </a:ext>
            </a:extLst>
          </p:cNvPr>
          <p:cNvSpPr/>
          <p:nvPr/>
        </p:nvSpPr>
        <p:spPr>
          <a:xfrm>
            <a:off x="13449300" y="22959648"/>
            <a:ext cx="3156858" cy="1979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Associate consultant</a:t>
            </a:r>
            <a:endParaRPr lang="en-IN" sz="4400" dirty="0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3F4B5E9A-4488-A53E-BE83-DE5AC50C3388}"/>
              </a:ext>
            </a:extLst>
          </p:cNvPr>
          <p:cNvSpPr/>
          <p:nvPr/>
        </p:nvSpPr>
        <p:spPr>
          <a:xfrm>
            <a:off x="14635843" y="25407257"/>
            <a:ext cx="849086" cy="1310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56C043E-7B9A-386E-C693-2861C04E949B}"/>
              </a:ext>
            </a:extLst>
          </p:cNvPr>
          <p:cNvSpPr/>
          <p:nvPr/>
        </p:nvSpPr>
        <p:spPr>
          <a:xfrm>
            <a:off x="13449300" y="26986121"/>
            <a:ext cx="3663043" cy="1979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associate</a:t>
            </a:r>
            <a:endParaRPr lang="en-I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9A64BABF-F819-5B4D-67CD-85DBC9E06DEC}"/>
              </a:ext>
            </a:extLst>
          </p:cNvPr>
          <p:cNvSpPr/>
          <p:nvPr/>
        </p:nvSpPr>
        <p:spPr>
          <a:xfrm>
            <a:off x="12170044" y="27623939"/>
            <a:ext cx="1143000" cy="703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45657A7-DE07-4345-B00F-1EF1E39D5705}"/>
              </a:ext>
            </a:extLst>
          </p:cNvPr>
          <p:cNvSpPr/>
          <p:nvPr/>
        </p:nvSpPr>
        <p:spPr>
          <a:xfrm>
            <a:off x="9055245" y="27026737"/>
            <a:ext cx="3046671" cy="193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External consultant</a:t>
            </a:r>
            <a:endParaRPr lang="en-IN" sz="4400" dirty="0"/>
          </a:p>
        </p:txBody>
      </p:sp>
      <p:sp>
        <p:nvSpPr>
          <p:cNvPr id="27" name="Arrow: Left 26">
            <a:extLst>
              <a:ext uri="{FF2B5EF4-FFF2-40B4-BE49-F238E27FC236}">
                <a16:creationId xmlns:a16="http://schemas.microsoft.com/office/drawing/2014/main" id="{F4858975-EB82-FC5F-71E3-A58940F0DE34}"/>
              </a:ext>
            </a:extLst>
          </p:cNvPr>
          <p:cNvSpPr/>
          <p:nvPr/>
        </p:nvSpPr>
        <p:spPr>
          <a:xfrm>
            <a:off x="7113722" y="27493993"/>
            <a:ext cx="1764051" cy="10735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F8A439B-16D7-41AD-72EB-BFF2F3881F78}"/>
              </a:ext>
            </a:extLst>
          </p:cNvPr>
          <p:cNvSpPr/>
          <p:nvPr/>
        </p:nvSpPr>
        <p:spPr>
          <a:xfrm>
            <a:off x="4680488" y="27277016"/>
            <a:ext cx="2367251" cy="1565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rrow: Left 28">
            <a:extLst>
              <a:ext uri="{FF2B5EF4-FFF2-40B4-BE49-F238E27FC236}">
                <a16:creationId xmlns:a16="http://schemas.microsoft.com/office/drawing/2014/main" id="{E6E299F6-BE95-882C-D1A5-AEEB9BBF3DC1}"/>
              </a:ext>
            </a:extLst>
          </p:cNvPr>
          <p:cNvSpPr/>
          <p:nvPr/>
        </p:nvSpPr>
        <p:spPr>
          <a:xfrm>
            <a:off x="3269734" y="27623939"/>
            <a:ext cx="1301475" cy="9233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E9DD611-A2ED-CB3E-B040-1C04B1409E6C}"/>
              </a:ext>
            </a:extLst>
          </p:cNvPr>
          <p:cNvSpPr/>
          <p:nvPr/>
        </p:nvSpPr>
        <p:spPr>
          <a:xfrm>
            <a:off x="112877" y="27277016"/>
            <a:ext cx="2979386" cy="1549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Assessor</a:t>
            </a:r>
            <a:endParaRPr lang="en-I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BAF4A-C58A-9276-84FF-489638AB0104}"/>
              </a:ext>
            </a:extLst>
          </p:cNvPr>
          <p:cNvSpPr txBox="1"/>
          <p:nvPr/>
        </p:nvSpPr>
        <p:spPr>
          <a:xfrm>
            <a:off x="239484" y="12251410"/>
            <a:ext cx="20270992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Uttar  Pradesh 2022 status in SBM 2.0</a:t>
            </a:r>
            <a:endParaRPr lang="en-IN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124AC4E-4440-2DDC-A974-636C71726B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204976"/>
              </p:ext>
            </p:extLst>
          </p:nvPr>
        </p:nvGraphicFramePr>
        <p:xfrm>
          <a:off x="25311822" y="2728126"/>
          <a:ext cx="14441462" cy="987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C510C5D-7C3B-07B5-1F43-D96DD7C6F993}"/>
              </a:ext>
            </a:extLst>
          </p:cNvPr>
          <p:cNvSpPr txBox="1"/>
          <p:nvPr/>
        </p:nvSpPr>
        <p:spPr>
          <a:xfrm>
            <a:off x="28195776" y="2680398"/>
            <a:ext cx="4319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endParaRPr lang="en-IN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57B153-8FC5-C032-7940-8CABC542CD81}"/>
              </a:ext>
            </a:extLst>
          </p:cNvPr>
          <p:cNvSpPr txBox="1"/>
          <p:nvPr/>
        </p:nvSpPr>
        <p:spPr>
          <a:xfrm>
            <a:off x="34998263" y="2879428"/>
            <a:ext cx="4459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endParaRPr lang="en-IN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539E2C5-815D-DA08-A83A-1BDD0A80939C}"/>
              </a:ext>
            </a:extLst>
          </p:cNvPr>
          <p:cNvSpPr/>
          <p:nvPr/>
        </p:nvSpPr>
        <p:spPr>
          <a:xfrm>
            <a:off x="25845568" y="3729221"/>
            <a:ext cx="6302312" cy="232095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Funding provisions , technological innovations and flexibility to states in implementation of program </a:t>
            </a:r>
            <a:endParaRPr lang="en-IN" sz="2400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6DC4242-4842-ACC8-6586-EF1B95167AB2}"/>
              </a:ext>
            </a:extLst>
          </p:cNvPr>
          <p:cNvSpPr/>
          <p:nvPr/>
        </p:nvSpPr>
        <p:spPr>
          <a:xfrm>
            <a:off x="33389455" y="3802758"/>
            <a:ext cx="6068266" cy="232095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Toilet construction without demand generation , caste system , the political system , voluntary nature of campaign instead of compulsory and less focus on other aspects of sanitation</a:t>
            </a:r>
            <a:endParaRPr lang="en-IN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8B663B4-C620-CA99-3A7B-475687F5EBB5}"/>
              </a:ext>
            </a:extLst>
          </p:cNvPr>
          <p:cNvSpPr txBox="1"/>
          <p:nvPr/>
        </p:nvSpPr>
        <p:spPr>
          <a:xfrm>
            <a:off x="26018836" y="7831098"/>
            <a:ext cx="4378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en-IN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99DB75-0334-7E46-F6F1-3D9FE43F694D}"/>
              </a:ext>
            </a:extLst>
          </p:cNvPr>
          <p:cNvSpPr txBox="1"/>
          <p:nvPr/>
        </p:nvSpPr>
        <p:spPr>
          <a:xfrm>
            <a:off x="35599022" y="7831098"/>
            <a:ext cx="355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endParaRPr lang="en-IN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0EEE6D0-AB99-AA6F-51D0-6E72E80E536B}"/>
              </a:ext>
            </a:extLst>
          </p:cNvPr>
          <p:cNvSpPr/>
          <p:nvPr/>
        </p:nvSpPr>
        <p:spPr>
          <a:xfrm>
            <a:off x="26212800" y="8977745"/>
            <a:ext cx="6137563" cy="290945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 through biogas providing scientific and visual proof of transmission of diseases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EDAD3EE-8587-652C-E2AC-121A91965479}"/>
              </a:ext>
            </a:extLst>
          </p:cNvPr>
          <p:cNvSpPr/>
          <p:nvPr/>
        </p:nvSpPr>
        <p:spPr>
          <a:xfrm>
            <a:off x="33389455" y="8994493"/>
            <a:ext cx="6068266" cy="28927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administration  , recycling solid waste to change the mindset of the people 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FEEFCF8-16DF-2D43-E58B-5C50C6CF22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262" y="31738583"/>
            <a:ext cx="4623910" cy="19389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078BCD1-6489-93FC-4E9D-05613A81AB7F}"/>
              </a:ext>
            </a:extLst>
          </p:cNvPr>
          <p:cNvSpPr txBox="1"/>
          <p:nvPr/>
        </p:nvSpPr>
        <p:spPr>
          <a:xfrm>
            <a:off x="5543550" y="31738582"/>
            <a:ext cx="3720371" cy="18466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– Sakshi Verma</a:t>
            </a: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no – 0335</a:t>
            </a: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Stream – Pharmaceutical management </a:t>
            </a:r>
          </a:p>
          <a:p>
            <a:endParaRPr lang="en-IN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8B4FE71-AF3B-CFEA-7BB5-57BAAF51BD5B}"/>
              </a:ext>
            </a:extLst>
          </p:cNvPr>
          <p:cNvSpPr txBox="1"/>
          <p:nvPr/>
        </p:nvSpPr>
        <p:spPr>
          <a:xfrm>
            <a:off x="9396499" y="31738580"/>
            <a:ext cx="5067510" cy="18466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Name of faculty mentor – Dr. SURYA PRAKASH </a:t>
            </a:r>
          </a:p>
          <a:p>
            <a:r>
              <a:rPr lang="en-US" sz="2800" dirty="0">
                <a:solidFill>
                  <a:schemeClr val="bg1"/>
                </a:solidFill>
              </a:rPr>
              <a:t>Name of Industry mentor – VAIBHAV RAO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67DCEE8-5924-86C9-7450-95C4C0C6FC8D}"/>
              </a:ext>
            </a:extLst>
          </p:cNvPr>
          <p:cNvSpPr txBox="1"/>
          <p:nvPr/>
        </p:nvSpPr>
        <p:spPr>
          <a:xfrm>
            <a:off x="15775963" y="31989816"/>
            <a:ext cx="6244793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name</a:t>
            </a:r>
            <a:endParaRPr lang="en-IN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16F78A56-105C-43D9-A101-5274D2A9751C}"/>
              </a:ext>
            </a:extLst>
          </p:cNvPr>
          <p:cNvSpPr/>
          <p:nvPr/>
        </p:nvSpPr>
        <p:spPr>
          <a:xfrm>
            <a:off x="22233699" y="32056385"/>
            <a:ext cx="1766169" cy="94909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B58AAE0-1B45-DE0A-2D6C-6BBBEA9409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311822" y="31738581"/>
            <a:ext cx="5527914" cy="21539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8DE6ED-6AF4-DFBA-5596-090CECCCC27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73353" y="13255265"/>
            <a:ext cx="21007503" cy="8176098"/>
          </a:xfrm>
          <a:prstGeom prst="rect">
            <a:avLst/>
          </a:prstGeom>
        </p:spPr>
      </p:pic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30568CBF-4DDF-0904-376E-56B56C33D3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03695"/>
              </p:ext>
            </p:extLst>
          </p:nvPr>
        </p:nvGraphicFramePr>
        <p:xfrm>
          <a:off x="2345635" y="13300508"/>
          <a:ext cx="13139293" cy="7861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FEDF895-6845-235A-E91D-D4B6052F3639}"/>
              </a:ext>
            </a:extLst>
          </p:cNvPr>
          <p:cNvSpPr txBox="1"/>
          <p:nvPr/>
        </p:nvSpPr>
        <p:spPr>
          <a:xfrm>
            <a:off x="21597107" y="21714630"/>
            <a:ext cx="4615693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And Value From Internship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13B68B-F12A-28D7-0B85-741895CAD1DA}"/>
              </a:ext>
            </a:extLst>
          </p:cNvPr>
          <p:cNvSpPr txBox="1"/>
          <p:nvPr/>
        </p:nvSpPr>
        <p:spPr>
          <a:xfrm>
            <a:off x="21597107" y="23256464"/>
            <a:ext cx="461569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and interpersonal skill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Teamwork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 and multitasking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F1EB9E-D455-7881-E0E1-6B0A4BB9AC70}"/>
              </a:ext>
            </a:extLst>
          </p:cNvPr>
          <p:cNvSpPr txBox="1"/>
          <p:nvPr/>
        </p:nvSpPr>
        <p:spPr>
          <a:xfrm>
            <a:off x="26655386" y="21714630"/>
            <a:ext cx="6425852" cy="707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faced by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9C24FD-6BE3-7995-5A76-4BCCF3808F52}"/>
              </a:ext>
            </a:extLst>
          </p:cNvPr>
          <p:cNvSpPr txBox="1"/>
          <p:nvPr/>
        </p:nvSpPr>
        <p:spPr>
          <a:xfrm>
            <a:off x="26655385" y="22705783"/>
            <a:ext cx="673406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 was doing QC work , there is a language barrier between me and field assessor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E9E4AB-D5E4-6485-DE5C-FAE1D21CF27C}"/>
              </a:ext>
            </a:extLst>
          </p:cNvPr>
          <p:cNvSpPr txBox="1"/>
          <p:nvPr/>
        </p:nvSpPr>
        <p:spPr>
          <a:xfrm>
            <a:off x="33825623" y="21714629"/>
            <a:ext cx="38289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 Knowledge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6209DC-4F6F-AAEF-1CBF-E990404F4E07}"/>
              </a:ext>
            </a:extLst>
          </p:cNvPr>
          <p:cNvSpPr txBox="1"/>
          <p:nvPr/>
        </p:nvSpPr>
        <p:spPr>
          <a:xfrm>
            <a:off x="33703085" y="22566190"/>
            <a:ext cx="4150730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cities on the approach and methodologies adopted for managing municipal solid waste and aspects of sanitation such as wastewater management and associated technology feasibility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3F1672-3EF5-A114-0CF4-2E5D4F3965A6}"/>
              </a:ext>
            </a:extLst>
          </p:cNvPr>
          <p:cNvSpPr txBox="1"/>
          <p:nvPr/>
        </p:nvSpPr>
        <p:spPr>
          <a:xfrm>
            <a:off x="38618696" y="21745406"/>
            <a:ext cx="415073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knowledge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423BFD-7D8F-35F6-1580-7B972C19A9CF}"/>
              </a:ext>
            </a:extLst>
          </p:cNvPr>
          <p:cNvSpPr txBox="1"/>
          <p:nvPr/>
        </p:nvSpPr>
        <p:spPr>
          <a:xfrm>
            <a:off x="38577665" y="22486789"/>
            <a:ext cx="423279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manage with the senior government officials to facilitate the process  GFC QC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B141FB2-900E-65B4-9706-591BACA9B2B6}"/>
              </a:ext>
            </a:extLst>
          </p:cNvPr>
          <p:cNvSpPr txBox="1"/>
          <p:nvPr/>
        </p:nvSpPr>
        <p:spPr>
          <a:xfrm>
            <a:off x="27741727" y="25177393"/>
            <a:ext cx="5020235" cy="144655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Rating Flow Process</a:t>
            </a:r>
            <a:endParaRPr lang="en-IN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F5A5B41-F638-8D74-CD7F-7C94BB7F27D0}"/>
              </a:ext>
            </a:extLst>
          </p:cNvPr>
          <p:cNvSpPr/>
          <p:nvPr/>
        </p:nvSpPr>
        <p:spPr>
          <a:xfrm>
            <a:off x="18146924" y="26986121"/>
            <a:ext cx="3450183" cy="1561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Declaration By City</a:t>
            </a:r>
            <a:endParaRPr lang="en-I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B185696-B956-7416-DF0A-0166E8F0CFD2}"/>
              </a:ext>
            </a:extLst>
          </p:cNvPr>
          <p:cNvCxnSpPr/>
          <p:nvPr/>
        </p:nvCxnSpPr>
        <p:spPr>
          <a:xfrm>
            <a:off x="21860120" y="27612581"/>
            <a:ext cx="1017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1CBC62D-7D24-76AC-82BE-71E2E2E3CEC3}"/>
              </a:ext>
            </a:extLst>
          </p:cNvPr>
          <p:cNvCxnSpPr/>
          <p:nvPr/>
        </p:nvCxnSpPr>
        <p:spPr>
          <a:xfrm>
            <a:off x="21847628" y="28059680"/>
            <a:ext cx="1017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FAD4E70-0E03-208A-56D8-D1AB930B9C21}"/>
              </a:ext>
            </a:extLst>
          </p:cNvPr>
          <p:cNvCxnSpPr/>
          <p:nvPr/>
        </p:nvCxnSpPr>
        <p:spPr>
          <a:xfrm>
            <a:off x="21847628" y="27175821"/>
            <a:ext cx="1042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8545E9C-C86A-D60D-6828-BF9C4F6ACE83}"/>
              </a:ext>
            </a:extLst>
          </p:cNvPr>
          <p:cNvCxnSpPr/>
          <p:nvPr/>
        </p:nvCxnSpPr>
        <p:spPr>
          <a:xfrm>
            <a:off x="21773353" y="28436564"/>
            <a:ext cx="1042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tar: 5 Points 68">
            <a:extLst>
              <a:ext uri="{FF2B5EF4-FFF2-40B4-BE49-F238E27FC236}">
                <a16:creationId xmlns:a16="http://schemas.microsoft.com/office/drawing/2014/main" id="{F796A741-9CE6-E765-08A0-FD37BDF2371F}"/>
              </a:ext>
            </a:extLst>
          </p:cNvPr>
          <p:cNvSpPr/>
          <p:nvPr/>
        </p:nvSpPr>
        <p:spPr>
          <a:xfrm>
            <a:off x="23153146" y="26773976"/>
            <a:ext cx="2067533" cy="17086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  <a:p>
            <a:pPr algn="ctr"/>
            <a:r>
              <a:rPr lang="en-US" dirty="0"/>
              <a:t>star</a:t>
            </a:r>
            <a:endParaRPr lang="en-IN" dirty="0"/>
          </a:p>
        </p:txBody>
      </p:sp>
      <p:sp>
        <p:nvSpPr>
          <p:cNvPr id="70" name="Star: 5 Points 69">
            <a:extLst>
              <a:ext uri="{FF2B5EF4-FFF2-40B4-BE49-F238E27FC236}">
                <a16:creationId xmlns:a16="http://schemas.microsoft.com/office/drawing/2014/main" id="{C8A98D78-372E-74EF-642F-C7EEB5B10D40}"/>
              </a:ext>
            </a:extLst>
          </p:cNvPr>
          <p:cNvSpPr/>
          <p:nvPr/>
        </p:nvSpPr>
        <p:spPr>
          <a:xfrm>
            <a:off x="25533882" y="26834715"/>
            <a:ext cx="2178425" cy="162012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</a:t>
            </a:r>
          </a:p>
          <a:p>
            <a:pPr algn="ctr"/>
            <a:r>
              <a:rPr lang="en-US" dirty="0"/>
              <a:t>Star</a:t>
            </a:r>
            <a:endParaRPr lang="en-IN" dirty="0"/>
          </a:p>
        </p:txBody>
      </p:sp>
      <p:sp>
        <p:nvSpPr>
          <p:cNvPr id="71" name="Star: 5 Points 70">
            <a:extLst>
              <a:ext uri="{FF2B5EF4-FFF2-40B4-BE49-F238E27FC236}">
                <a16:creationId xmlns:a16="http://schemas.microsoft.com/office/drawing/2014/main" id="{A56C545B-A2BA-C0BF-BC8B-7A4F9D822118}"/>
              </a:ext>
            </a:extLst>
          </p:cNvPr>
          <p:cNvSpPr/>
          <p:nvPr/>
        </p:nvSpPr>
        <p:spPr>
          <a:xfrm>
            <a:off x="27914455" y="26870569"/>
            <a:ext cx="2067533" cy="15659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 </a:t>
            </a:r>
          </a:p>
          <a:p>
            <a:pPr algn="ctr"/>
            <a:r>
              <a:rPr lang="en-US" dirty="0"/>
              <a:t>Star</a:t>
            </a:r>
            <a:endParaRPr lang="en-IN" dirty="0"/>
          </a:p>
        </p:txBody>
      </p:sp>
      <p:sp>
        <p:nvSpPr>
          <p:cNvPr id="72" name="Star: 5 Points 71">
            <a:extLst>
              <a:ext uri="{FF2B5EF4-FFF2-40B4-BE49-F238E27FC236}">
                <a16:creationId xmlns:a16="http://schemas.microsoft.com/office/drawing/2014/main" id="{09BDE72D-9C34-595F-BEF2-29A8BB1D76B8}"/>
              </a:ext>
            </a:extLst>
          </p:cNvPr>
          <p:cNvSpPr/>
          <p:nvPr/>
        </p:nvSpPr>
        <p:spPr>
          <a:xfrm>
            <a:off x="30251845" y="26887602"/>
            <a:ext cx="1896035" cy="15001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7</a:t>
            </a:r>
          </a:p>
          <a:p>
            <a:pPr algn="ctr"/>
            <a:r>
              <a:rPr lang="en-US" sz="2000" dirty="0"/>
              <a:t>Star</a:t>
            </a:r>
            <a:endParaRPr lang="en-IN" sz="2000" dirty="0"/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7DA2D73F-7238-FEE7-080E-699A4A8AC33A}"/>
              </a:ext>
            </a:extLst>
          </p:cNvPr>
          <p:cNvSpPr/>
          <p:nvPr/>
        </p:nvSpPr>
        <p:spPr>
          <a:xfrm>
            <a:off x="32417737" y="27480482"/>
            <a:ext cx="874059" cy="515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E616922-1ED0-9200-7E35-402DD6584808}"/>
              </a:ext>
            </a:extLst>
          </p:cNvPr>
          <p:cNvSpPr/>
          <p:nvPr/>
        </p:nvSpPr>
        <p:spPr>
          <a:xfrm>
            <a:off x="33357456" y="27194043"/>
            <a:ext cx="2535977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Declaration/ Certification By State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Arrow: Right 74">
            <a:extLst>
              <a:ext uri="{FF2B5EF4-FFF2-40B4-BE49-F238E27FC236}">
                <a16:creationId xmlns:a16="http://schemas.microsoft.com/office/drawing/2014/main" id="{1FA1E17F-3CA0-35AC-F603-70D3F6A1BB0A}"/>
              </a:ext>
            </a:extLst>
          </p:cNvPr>
          <p:cNvSpPr/>
          <p:nvPr/>
        </p:nvSpPr>
        <p:spPr>
          <a:xfrm>
            <a:off x="35967112" y="27517708"/>
            <a:ext cx="691317" cy="4142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16EFEF8D-421E-5FB0-C7A3-432B6D6DC1DA}"/>
              </a:ext>
            </a:extLst>
          </p:cNvPr>
          <p:cNvSpPr/>
          <p:nvPr/>
        </p:nvSpPr>
        <p:spPr>
          <a:xfrm>
            <a:off x="36750834" y="27174424"/>
            <a:ext cx="2349104" cy="1280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Party Assessment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4920143D-30E4-9DD3-3F4B-F0D555D30E36}"/>
              </a:ext>
            </a:extLst>
          </p:cNvPr>
          <p:cNvSpPr/>
          <p:nvPr/>
        </p:nvSpPr>
        <p:spPr>
          <a:xfrm>
            <a:off x="39192343" y="27519127"/>
            <a:ext cx="698284" cy="4128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86ECB7FA-4E97-8BCF-2200-FF05F46C43BA}"/>
              </a:ext>
            </a:extLst>
          </p:cNvPr>
          <p:cNvSpPr/>
          <p:nvPr/>
        </p:nvSpPr>
        <p:spPr>
          <a:xfrm>
            <a:off x="39983033" y="27047114"/>
            <a:ext cx="2438902" cy="1500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 By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MoHUA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4DEB06-0457-AB7C-4A3D-92CFFAC4E597}"/>
              </a:ext>
            </a:extLst>
          </p:cNvPr>
          <p:cNvSpPr txBox="1"/>
          <p:nvPr/>
        </p:nvSpPr>
        <p:spPr>
          <a:xfrm>
            <a:off x="39457721" y="23810461"/>
            <a:ext cx="2438902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Usefulness Of Internship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837E417-12FE-F111-6CD2-0AA64607DB69}"/>
              </a:ext>
            </a:extLst>
          </p:cNvPr>
          <p:cNvSpPr txBox="1"/>
          <p:nvPr/>
        </p:nvSpPr>
        <p:spPr>
          <a:xfrm>
            <a:off x="38451692" y="24939256"/>
            <a:ext cx="470095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Roles and responsibilities people play in the work environment – it is very helpful to get real corporate world experience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56645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522</TotalTime>
  <Words>451</Words>
  <Application>Microsoft Office PowerPoint</Application>
  <PresentationFormat>Custom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Wingdings</vt:lpstr>
      <vt:lpstr>Retrospect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Sakshi Verma</dc:creator>
  <cp:lastModifiedBy>Sakshi Verma</cp:lastModifiedBy>
  <cp:revision>22</cp:revision>
  <dcterms:created xsi:type="dcterms:W3CDTF">2022-06-07T08:42:15Z</dcterms:created>
  <dcterms:modified xsi:type="dcterms:W3CDTF">2022-06-08T12:11:50Z</dcterms:modified>
</cp:coreProperties>
</file>