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
  </p:notesMasterIdLst>
  <p:sldIdLst>
    <p:sldId id="256" r:id="rId2"/>
  </p:sldIdLst>
  <p:sldSz cx="35798125"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97" autoAdjust="0"/>
  </p:normalViewPr>
  <p:slideViewPr>
    <p:cSldViewPr snapToGrid="0">
      <p:cViewPr>
        <p:scale>
          <a:sx n="34" d="100"/>
          <a:sy n="34" d="100"/>
        </p:scale>
        <p:origin x="1074" y="-23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9317"/>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5010" y="0"/>
            <a:ext cx="2971800" cy="459317"/>
          </a:xfrm>
          <a:prstGeom prst="rect">
            <a:avLst/>
          </a:prstGeom>
        </p:spPr>
        <p:txBody>
          <a:bodyPr vert="horz" lIns="91440" tIns="45720" rIns="91440" bIns="45720" rtlCol="0"/>
          <a:lstStyle>
            <a:lvl1pPr algn="r">
              <a:defRPr sz="1200"/>
            </a:lvl1pPr>
          </a:lstStyle>
          <a:p>
            <a:fld id="{FE9F27EE-D3BB-4D08-9A9D-19A02F41B44C}" type="datetimeFigureOut">
              <a:rPr lang="en-IN" smtClean="0"/>
              <a:t>11-06-2022</a:t>
            </a:fld>
            <a:endParaRPr lang="en-IN"/>
          </a:p>
        </p:txBody>
      </p:sp>
      <p:sp>
        <p:nvSpPr>
          <p:cNvPr id="4" name="Slide Image Placeholder 3"/>
          <p:cNvSpPr>
            <a:spLocks noGrp="1" noRot="1" noChangeAspect="1"/>
          </p:cNvSpPr>
          <p:nvPr>
            <p:ph type="sldImg" idx="2"/>
          </p:nvPr>
        </p:nvSpPr>
        <p:spPr>
          <a:xfrm>
            <a:off x="2171700" y="1143000"/>
            <a:ext cx="25146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2"/>
            <a:ext cx="5486400" cy="360044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4685"/>
            <a:ext cx="2971800" cy="459316"/>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5010" y="8684685"/>
            <a:ext cx="2971800" cy="459316"/>
          </a:xfrm>
          <a:prstGeom prst="rect">
            <a:avLst/>
          </a:prstGeom>
        </p:spPr>
        <p:txBody>
          <a:bodyPr vert="horz" lIns="91440" tIns="45720" rIns="91440" bIns="45720" rtlCol="0" anchor="b"/>
          <a:lstStyle>
            <a:lvl1pPr algn="r">
              <a:defRPr sz="1200"/>
            </a:lvl1pPr>
          </a:lstStyle>
          <a:p>
            <a:fld id="{28A10423-0149-420D-9218-0F6BF2A2BF39}" type="slidenum">
              <a:rPr lang="en-IN" smtClean="0"/>
              <a:t>‹#›</a:t>
            </a:fld>
            <a:endParaRPr lang="en-IN"/>
          </a:p>
        </p:txBody>
      </p:sp>
    </p:spTree>
    <p:extLst>
      <p:ext uri="{BB962C8B-B14F-4D97-AF65-F5344CB8AC3E}">
        <p14:creationId xmlns:p14="http://schemas.microsoft.com/office/powerpoint/2010/main" val="2405440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1700" y="1143000"/>
            <a:ext cx="2514600" cy="30861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8A10423-0149-420D-9218-0F6BF2A2BF39}" type="slidenum">
              <a:rPr lang="en-IN" smtClean="0"/>
              <a:t>1</a:t>
            </a:fld>
            <a:endParaRPr lang="en-IN"/>
          </a:p>
        </p:txBody>
      </p:sp>
    </p:spTree>
    <p:extLst>
      <p:ext uri="{BB962C8B-B14F-4D97-AF65-F5344CB8AC3E}">
        <p14:creationId xmlns:p14="http://schemas.microsoft.com/office/powerpoint/2010/main" val="948181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4860" y="7183123"/>
            <a:ext cx="30428406" cy="15280640"/>
          </a:xfrm>
        </p:spPr>
        <p:txBody>
          <a:bodyPr anchor="b"/>
          <a:lstStyle>
            <a:lvl1pPr algn="ctr">
              <a:defRPr sz="23489"/>
            </a:lvl1pPr>
          </a:lstStyle>
          <a:p>
            <a:r>
              <a:rPr lang="en-US"/>
              <a:t>Click to edit Master title style</a:t>
            </a:r>
            <a:endParaRPr lang="en-US" dirty="0"/>
          </a:p>
        </p:txBody>
      </p:sp>
      <p:sp>
        <p:nvSpPr>
          <p:cNvPr id="3" name="Subtitle 2"/>
          <p:cNvSpPr>
            <a:spLocks noGrp="1"/>
          </p:cNvSpPr>
          <p:nvPr>
            <p:ph type="subTitle" idx="1"/>
          </p:nvPr>
        </p:nvSpPr>
        <p:spPr>
          <a:xfrm>
            <a:off x="4474766" y="23053043"/>
            <a:ext cx="26848594" cy="10596877"/>
          </a:xfrm>
        </p:spPr>
        <p:txBody>
          <a:bodyPr/>
          <a:lstStyle>
            <a:lvl1pPr marL="0" indent="0" algn="ctr">
              <a:buNone/>
              <a:defRPr sz="9396"/>
            </a:lvl1pPr>
            <a:lvl2pPr marL="1789892" indent="0" algn="ctr">
              <a:buNone/>
              <a:defRPr sz="7830"/>
            </a:lvl2pPr>
            <a:lvl3pPr marL="3579785" indent="0" algn="ctr">
              <a:buNone/>
              <a:defRPr sz="7047"/>
            </a:lvl3pPr>
            <a:lvl4pPr marL="5369677" indent="0" algn="ctr">
              <a:buNone/>
              <a:defRPr sz="6264"/>
            </a:lvl4pPr>
            <a:lvl5pPr marL="7159569" indent="0" algn="ctr">
              <a:buNone/>
              <a:defRPr sz="6264"/>
            </a:lvl5pPr>
            <a:lvl6pPr marL="8949461" indent="0" algn="ctr">
              <a:buNone/>
              <a:defRPr sz="6264"/>
            </a:lvl6pPr>
            <a:lvl7pPr marL="10739354" indent="0" algn="ctr">
              <a:buNone/>
              <a:defRPr sz="6264"/>
            </a:lvl7pPr>
            <a:lvl8pPr marL="12529246" indent="0" algn="ctr">
              <a:buNone/>
              <a:defRPr sz="6264"/>
            </a:lvl8pPr>
            <a:lvl9pPr marL="14319138" indent="0" algn="ctr">
              <a:buNone/>
              <a:defRPr sz="62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114149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041752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618035" y="2336800"/>
            <a:ext cx="7718971"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61123" y="2336800"/>
            <a:ext cx="22709436"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956950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236783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42478" y="10942333"/>
            <a:ext cx="30875883" cy="18257517"/>
          </a:xfrm>
        </p:spPr>
        <p:txBody>
          <a:bodyPr anchor="b"/>
          <a:lstStyle>
            <a:lvl1pPr>
              <a:defRPr sz="23489"/>
            </a:lvl1pPr>
          </a:lstStyle>
          <a:p>
            <a:r>
              <a:rPr lang="en-US"/>
              <a:t>Click to edit Master title style</a:t>
            </a:r>
            <a:endParaRPr lang="en-US" dirty="0"/>
          </a:p>
        </p:txBody>
      </p:sp>
      <p:sp>
        <p:nvSpPr>
          <p:cNvPr id="3" name="Text Placeholder 2"/>
          <p:cNvSpPr>
            <a:spLocks noGrp="1"/>
          </p:cNvSpPr>
          <p:nvPr>
            <p:ph type="body" idx="1"/>
          </p:nvPr>
        </p:nvSpPr>
        <p:spPr>
          <a:xfrm>
            <a:off x="2442478" y="29372573"/>
            <a:ext cx="30875883" cy="9601197"/>
          </a:xfrm>
        </p:spPr>
        <p:txBody>
          <a:bodyPr/>
          <a:lstStyle>
            <a:lvl1pPr marL="0" indent="0">
              <a:buNone/>
              <a:defRPr sz="9396">
                <a:solidFill>
                  <a:schemeClr val="tx1"/>
                </a:solidFill>
              </a:defRPr>
            </a:lvl1pPr>
            <a:lvl2pPr marL="1789892" indent="0">
              <a:buNone/>
              <a:defRPr sz="7830">
                <a:solidFill>
                  <a:schemeClr val="tx1">
                    <a:tint val="75000"/>
                  </a:schemeClr>
                </a:solidFill>
              </a:defRPr>
            </a:lvl2pPr>
            <a:lvl3pPr marL="3579785" indent="0">
              <a:buNone/>
              <a:defRPr sz="7047">
                <a:solidFill>
                  <a:schemeClr val="tx1">
                    <a:tint val="75000"/>
                  </a:schemeClr>
                </a:solidFill>
              </a:defRPr>
            </a:lvl3pPr>
            <a:lvl4pPr marL="5369677" indent="0">
              <a:buNone/>
              <a:defRPr sz="6264">
                <a:solidFill>
                  <a:schemeClr val="tx1">
                    <a:tint val="75000"/>
                  </a:schemeClr>
                </a:solidFill>
              </a:defRPr>
            </a:lvl4pPr>
            <a:lvl5pPr marL="7159569" indent="0">
              <a:buNone/>
              <a:defRPr sz="6264">
                <a:solidFill>
                  <a:schemeClr val="tx1">
                    <a:tint val="75000"/>
                  </a:schemeClr>
                </a:solidFill>
              </a:defRPr>
            </a:lvl5pPr>
            <a:lvl6pPr marL="8949461" indent="0">
              <a:buNone/>
              <a:defRPr sz="6264">
                <a:solidFill>
                  <a:schemeClr val="tx1">
                    <a:tint val="75000"/>
                  </a:schemeClr>
                </a:solidFill>
              </a:defRPr>
            </a:lvl6pPr>
            <a:lvl7pPr marL="10739354" indent="0">
              <a:buNone/>
              <a:defRPr sz="6264">
                <a:solidFill>
                  <a:schemeClr val="tx1">
                    <a:tint val="75000"/>
                  </a:schemeClr>
                </a:solidFill>
              </a:defRPr>
            </a:lvl7pPr>
            <a:lvl8pPr marL="12529246" indent="0">
              <a:buNone/>
              <a:defRPr sz="6264">
                <a:solidFill>
                  <a:schemeClr val="tx1">
                    <a:tint val="75000"/>
                  </a:schemeClr>
                </a:solidFill>
              </a:defRPr>
            </a:lvl8pPr>
            <a:lvl9pPr marL="14319138" indent="0">
              <a:buNone/>
              <a:defRPr sz="62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130426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6112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12280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838334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336810"/>
            <a:ext cx="30875883"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65788" y="10759443"/>
            <a:ext cx="15144282"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4" name="Content Placeholder 3"/>
          <p:cNvSpPr>
            <a:spLocks noGrp="1"/>
          </p:cNvSpPr>
          <p:nvPr>
            <p:ph sz="half" idx="2"/>
          </p:nvPr>
        </p:nvSpPr>
        <p:spPr>
          <a:xfrm>
            <a:off x="2465788" y="16032480"/>
            <a:ext cx="1514428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122803" y="10759443"/>
            <a:ext cx="15218866"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6" name="Content Placeholder 5"/>
          <p:cNvSpPr>
            <a:spLocks noGrp="1"/>
          </p:cNvSpPr>
          <p:nvPr>
            <p:ph sz="quarter" idx="4"/>
          </p:nvPr>
        </p:nvSpPr>
        <p:spPr>
          <a:xfrm>
            <a:off x="18122803" y="16032480"/>
            <a:ext cx="15218866"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9BBC26-43C5-48D5-B741-767485848946}"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80124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9BBC26-43C5-48D5-B741-767485848946}"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30412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BBC26-43C5-48D5-B741-767485848946}"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744588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Content Placeholder 2"/>
          <p:cNvSpPr>
            <a:spLocks noGrp="1"/>
          </p:cNvSpPr>
          <p:nvPr>
            <p:ph idx="1"/>
          </p:nvPr>
        </p:nvSpPr>
        <p:spPr>
          <a:xfrm>
            <a:off x="15218866" y="6319530"/>
            <a:ext cx="18122801" cy="31191200"/>
          </a:xfrm>
        </p:spPr>
        <p:txBody>
          <a:bodyPr/>
          <a:lstStyle>
            <a:lvl1pPr>
              <a:defRPr sz="12528"/>
            </a:lvl1pPr>
            <a:lvl2pPr>
              <a:defRPr sz="10962"/>
            </a:lvl2pPr>
            <a:lvl3pPr>
              <a:defRPr sz="9396"/>
            </a:lvl3pPr>
            <a:lvl4pPr>
              <a:defRPr sz="7830"/>
            </a:lvl4pPr>
            <a:lvl5pPr>
              <a:defRPr sz="7830"/>
            </a:lvl5pPr>
            <a:lvl6pPr>
              <a:defRPr sz="7830"/>
            </a:lvl6pPr>
            <a:lvl7pPr>
              <a:defRPr sz="7830"/>
            </a:lvl7pPr>
            <a:lvl8pPr>
              <a:defRPr sz="7830"/>
            </a:lvl8pPr>
            <a:lvl9pPr>
              <a:defRPr sz="78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243392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Picture Placeholder 2"/>
          <p:cNvSpPr>
            <a:spLocks noGrp="1" noChangeAspect="1"/>
          </p:cNvSpPr>
          <p:nvPr>
            <p:ph type="pic" idx="1"/>
          </p:nvPr>
        </p:nvSpPr>
        <p:spPr>
          <a:xfrm>
            <a:off x="15218866" y="6319530"/>
            <a:ext cx="18122801" cy="31191200"/>
          </a:xfrm>
        </p:spPr>
        <p:txBody>
          <a:bodyPr anchor="t"/>
          <a:lstStyle>
            <a:lvl1pPr marL="0" indent="0">
              <a:buNone/>
              <a:defRPr sz="12528"/>
            </a:lvl1pPr>
            <a:lvl2pPr marL="1789892" indent="0">
              <a:buNone/>
              <a:defRPr sz="10962"/>
            </a:lvl2pPr>
            <a:lvl3pPr marL="3579785" indent="0">
              <a:buNone/>
              <a:defRPr sz="9396"/>
            </a:lvl3pPr>
            <a:lvl4pPr marL="5369677" indent="0">
              <a:buNone/>
              <a:defRPr sz="7830"/>
            </a:lvl4pPr>
            <a:lvl5pPr marL="7159569" indent="0">
              <a:buNone/>
              <a:defRPr sz="7830"/>
            </a:lvl5pPr>
            <a:lvl6pPr marL="8949461" indent="0">
              <a:buNone/>
              <a:defRPr sz="7830"/>
            </a:lvl6pPr>
            <a:lvl7pPr marL="10739354" indent="0">
              <a:buNone/>
              <a:defRPr sz="7830"/>
            </a:lvl7pPr>
            <a:lvl8pPr marL="12529246" indent="0">
              <a:buNone/>
              <a:defRPr sz="7830"/>
            </a:lvl8pPr>
            <a:lvl9pPr marL="14319138" indent="0">
              <a:buNone/>
              <a:defRPr sz="7830"/>
            </a:lvl9pPr>
          </a:lstStyle>
          <a:p>
            <a:r>
              <a:rPr lang="en-US"/>
              <a:t>Click icon to add picture</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95726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61121" y="2336810"/>
            <a:ext cx="30875883"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61121" y="11684000"/>
            <a:ext cx="30875883"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61121" y="40680650"/>
            <a:ext cx="8054578" cy="2336800"/>
          </a:xfrm>
          <a:prstGeom prst="rect">
            <a:avLst/>
          </a:prstGeom>
        </p:spPr>
        <p:txBody>
          <a:bodyPr vert="horz" lIns="91440" tIns="45720" rIns="91440" bIns="45720" rtlCol="0" anchor="ctr"/>
          <a:lstStyle>
            <a:lvl1pPr algn="l">
              <a:defRPr sz="4698">
                <a:solidFill>
                  <a:schemeClr val="tx1">
                    <a:tint val="75000"/>
                  </a:schemeClr>
                </a:solidFill>
              </a:defRPr>
            </a:lvl1pPr>
          </a:lstStyle>
          <a:p>
            <a:fld id="{C19BBC26-43C5-48D5-B741-767485848946}" type="datetimeFigureOut">
              <a:rPr lang="en-IN" smtClean="0"/>
              <a:t>11-06-2022</a:t>
            </a:fld>
            <a:endParaRPr lang="en-IN"/>
          </a:p>
        </p:txBody>
      </p:sp>
      <p:sp>
        <p:nvSpPr>
          <p:cNvPr id="5" name="Footer Placeholder 4"/>
          <p:cNvSpPr>
            <a:spLocks noGrp="1"/>
          </p:cNvSpPr>
          <p:nvPr>
            <p:ph type="ftr" sz="quarter" idx="3"/>
          </p:nvPr>
        </p:nvSpPr>
        <p:spPr>
          <a:xfrm>
            <a:off x="11858129" y="40680650"/>
            <a:ext cx="12081867" cy="2336800"/>
          </a:xfrm>
          <a:prstGeom prst="rect">
            <a:avLst/>
          </a:prstGeom>
        </p:spPr>
        <p:txBody>
          <a:bodyPr vert="horz" lIns="91440" tIns="45720" rIns="91440" bIns="45720" rtlCol="0" anchor="ctr"/>
          <a:lstStyle>
            <a:lvl1pPr algn="ctr">
              <a:defRPr sz="469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5282426" y="40680650"/>
            <a:ext cx="8054578" cy="2336800"/>
          </a:xfrm>
          <a:prstGeom prst="rect">
            <a:avLst/>
          </a:prstGeom>
        </p:spPr>
        <p:txBody>
          <a:bodyPr vert="horz" lIns="91440" tIns="45720" rIns="91440" bIns="45720" rtlCol="0" anchor="ctr"/>
          <a:lstStyle>
            <a:lvl1pPr algn="r">
              <a:defRPr sz="4698">
                <a:solidFill>
                  <a:schemeClr val="tx1">
                    <a:tint val="75000"/>
                  </a:schemeClr>
                </a:solidFill>
              </a:defRPr>
            </a:lvl1pPr>
          </a:lstStyle>
          <a:p>
            <a:fld id="{B0BF42AB-09EB-4932-98EA-EE92B92796E8}" type="slidenum">
              <a:rPr lang="en-IN" smtClean="0"/>
              <a:t>‹#›</a:t>
            </a:fld>
            <a:endParaRPr lang="en-IN"/>
          </a:p>
        </p:txBody>
      </p:sp>
    </p:spTree>
    <p:extLst>
      <p:ext uri="{BB962C8B-B14F-4D97-AF65-F5344CB8AC3E}">
        <p14:creationId xmlns:p14="http://schemas.microsoft.com/office/powerpoint/2010/main" val="292373355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579785" rtl="0" eaLnBrk="1" latinLnBrk="0" hangingPunct="1">
        <a:lnSpc>
          <a:spcPct val="90000"/>
        </a:lnSpc>
        <a:spcBef>
          <a:spcPct val="0"/>
        </a:spcBef>
        <a:buNone/>
        <a:defRPr sz="17226" kern="1200">
          <a:solidFill>
            <a:schemeClr val="tx1"/>
          </a:solidFill>
          <a:latin typeface="+mj-lt"/>
          <a:ea typeface="+mj-ea"/>
          <a:cs typeface="+mj-cs"/>
        </a:defRPr>
      </a:lvl1pPr>
    </p:titleStyle>
    <p:bodyStyle>
      <a:lvl1pPr marL="894946" indent="-894946" algn="l" defTabSz="3579785" rtl="0" eaLnBrk="1" latinLnBrk="0" hangingPunct="1">
        <a:lnSpc>
          <a:spcPct val="90000"/>
        </a:lnSpc>
        <a:spcBef>
          <a:spcPts val="3915"/>
        </a:spcBef>
        <a:buFont typeface="Arial" panose="020B0604020202020204" pitchFamily="34" charset="0"/>
        <a:buChar char="•"/>
        <a:defRPr sz="10962" kern="1200">
          <a:solidFill>
            <a:schemeClr val="tx1"/>
          </a:solidFill>
          <a:latin typeface="+mn-lt"/>
          <a:ea typeface="+mn-ea"/>
          <a:cs typeface="+mn-cs"/>
        </a:defRPr>
      </a:lvl1pPr>
      <a:lvl2pPr marL="2684838" indent="-894946" algn="l" defTabSz="3579785" rtl="0" eaLnBrk="1" latinLnBrk="0" hangingPunct="1">
        <a:lnSpc>
          <a:spcPct val="90000"/>
        </a:lnSpc>
        <a:spcBef>
          <a:spcPts val="1957"/>
        </a:spcBef>
        <a:buFont typeface="Arial" panose="020B0604020202020204" pitchFamily="34" charset="0"/>
        <a:buChar char="•"/>
        <a:defRPr sz="9396" kern="1200">
          <a:solidFill>
            <a:schemeClr val="tx1"/>
          </a:solidFill>
          <a:latin typeface="+mn-lt"/>
          <a:ea typeface="+mn-ea"/>
          <a:cs typeface="+mn-cs"/>
        </a:defRPr>
      </a:lvl2pPr>
      <a:lvl3pPr marL="4474731" indent="-894946" algn="l" defTabSz="3579785" rtl="0" eaLnBrk="1" latinLnBrk="0" hangingPunct="1">
        <a:lnSpc>
          <a:spcPct val="90000"/>
        </a:lnSpc>
        <a:spcBef>
          <a:spcPts val="1957"/>
        </a:spcBef>
        <a:buFont typeface="Arial" panose="020B0604020202020204" pitchFamily="34" charset="0"/>
        <a:buChar char="•"/>
        <a:defRPr sz="7830" kern="1200">
          <a:solidFill>
            <a:schemeClr val="tx1"/>
          </a:solidFill>
          <a:latin typeface="+mn-lt"/>
          <a:ea typeface="+mn-ea"/>
          <a:cs typeface="+mn-cs"/>
        </a:defRPr>
      </a:lvl3pPr>
      <a:lvl4pPr marL="6264623"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4pPr>
      <a:lvl5pPr marL="8054515"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5pPr>
      <a:lvl6pPr marL="9844408"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6pPr>
      <a:lvl7pPr marL="11634300"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7pPr>
      <a:lvl8pPr marL="13424192"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8pPr>
      <a:lvl9pPr marL="15214084"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9pPr>
    </p:bodyStyle>
    <p:otherStyle>
      <a:defPPr>
        <a:defRPr lang="en-US"/>
      </a:defPPr>
      <a:lvl1pPr marL="0" algn="l" defTabSz="3579785" rtl="0" eaLnBrk="1" latinLnBrk="0" hangingPunct="1">
        <a:defRPr sz="7047" kern="1200">
          <a:solidFill>
            <a:schemeClr val="tx1"/>
          </a:solidFill>
          <a:latin typeface="+mn-lt"/>
          <a:ea typeface="+mn-ea"/>
          <a:cs typeface="+mn-cs"/>
        </a:defRPr>
      </a:lvl1pPr>
      <a:lvl2pPr marL="1789892" algn="l" defTabSz="3579785" rtl="0" eaLnBrk="1" latinLnBrk="0" hangingPunct="1">
        <a:defRPr sz="7047" kern="1200">
          <a:solidFill>
            <a:schemeClr val="tx1"/>
          </a:solidFill>
          <a:latin typeface="+mn-lt"/>
          <a:ea typeface="+mn-ea"/>
          <a:cs typeface="+mn-cs"/>
        </a:defRPr>
      </a:lvl2pPr>
      <a:lvl3pPr marL="3579785" algn="l" defTabSz="3579785" rtl="0" eaLnBrk="1" latinLnBrk="0" hangingPunct="1">
        <a:defRPr sz="7047" kern="1200">
          <a:solidFill>
            <a:schemeClr val="tx1"/>
          </a:solidFill>
          <a:latin typeface="+mn-lt"/>
          <a:ea typeface="+mn-ea"/>
          <a:cs typeface="+mn-cs"/>
        </a:defRPr>
      </a:lvl3pPr>
      <a:lvl4pPr marL="5369677" algn="l" defTabSz="3579785" rtl="0" eaLnBrk="1" latinLnBrk="0" hangingPunct="1">
        <a:defRPr sz="7047" kern="1200">
          <a:solidFill>
            <a:schemeClr val="tx1"/>
          </a:solidFill>
          <a:latin typeface="+mn-lt"/>
          <a:ea typeface="+mn-ea"/>
          <a:cs typeface="+mn-cs"/>
        </a:defRPr>
      </a:lvl4pPr>
      <a:lvl5pPr marL="7159569" algn="l" defTabSz="3579785" rtl="0" eaLnBrk="1" latinLnBrk="0" hangingPunct="1">
        <a:defRPr sz="7047" kern="1200">
          <a:solidFill>
            <a:schemeClr val="tx1"/>
          </a:solidFill>
          <a:latin typeface="+mn-lt"/>
          <a:ea typeface="+mn-ea"/>
          <a:cs typeface="+mn-cs"/>
        </a:defRPr>
      </a:lvl5pPr>
      <a:lvl6pPr marL="8949461" algn="l" defTabSz="3579785" rtl="0" eaLnBrk="1" latinLnBrk="0" hangingPunct="1">
        <a:defRPr sz="7047" kern="1200">
          <a:solidFill>
            <a:schemeClr val="tx1"/>
          </a:solidFill>
          <a:latin typeface="+mn-lt"/>
          <a:ea typeface="+mn-ea"/>
          <a:cs typeface="+mn-cs"/>
        </a:defRPr>
      </a:lvl6pPr>
      <a:lvl7pPr marL="10739354" algn="l" defTabSz="3579785" rtl="0" eaLnBrk="1" latinLnBrk="0" hangingPunct="1">
        <a:defRPr sz="7047" kern="1200">
          <a:solidFill>
            <a:schemeClr val="tx1"/>
          </a:solidFill>
          <a:latin typeface="+mn-lt"/>
          <a:ea typeface="+mn-ea"/>
          <a:cs typeface="+mn-cs"/>
        </a:defRPr>
      </a:lvl7pPr>
      <a:lvl8pPr marL="12529246" algn="l" defTabSz="3579785" rtl="0" eaLnBrk="1" latinLnBrk="0" hangingPunct="1">
        <a:defRPr sz="7047" kern="1200">
          <a:solidFill>
            <a:schemeClr val="tx1"/>
          </a:solidFill>
          <a:latin typeface="+mn-lt"/>
          <a:ea typeface="+mn-ea"/>
          <a:cs typeface="+mn-cs"/>
        </a:defRPr>
      </a:lvl8pPr>
      <a:lvl9pPr marL="14319138" algn="l" defTabSz="3579785" rtl="0" eaLnBrk="1" latinLnBrk="0" hangingPunct="1">
        <a:defRPr sz="7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emf"/><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3F717D-5576-4001-94C6-C7CEBF222876}"/>
              </a:ext>
            </a:extLst>
          </p:cNvPr>
          <p:cNvSpPr txBox="1"/>
          <p:nvPr/>
        </p:nvSpPr>
        <p:spPr>
          <a:xfrm>
            <a:off x="0" y="230"/>
            <a:ext cx="35798125" cy="3073021"/>
          </a:xfrm>
          <a:prstGeom prst="rect">
            <a:avLst/>
          </a:prstGeom>
          <a:solidFill>
            <a:schemeClr val="accent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spAutoFit/>
          </a:bodyPr>
          <a:lstStyle/>
          <a:p>
            <a:pPr algn="ctr"/>
            <a:r>
              <a:rPr lang="en-US" sz="7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8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BRAND PLAN  OF “Esomeprazole”</a:t>
            </a:r>
            <a:endParaRPr lang="en-US" sz="6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en-US" sz="7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endParaRPr lang="en-IN" sz="1962" dirty="0">
              <a:solidFill>
                <a:schemeClr val="bg2">
                  <a:lumMod val="50000"/>
                </a:schemeClr>
              </a:solidFill>
              <a:latin typeface="Times New Roman" panose="02020603050405020304" pitchFamily="18" charset="0"/>
              <a:cs typeface="Times New Roman" panose="02020603050405020304" pitchFamily="18" charset="0"/>
            </a:endParaRPr>
          </a:p>
          <a:p>
            <a:pPr algn="ctr"/>
            <a:endParaRPr lang="en-IN" sz="2207" dirty="0"/>
          </a:p>
        </p:txBody>
      </p:sp>
      <p:pic>
        <p:nvPicPr>
          <p:cNvPr id="12" name="Picture 11" descr="Logo, company name&#10;&#10;Description automatically generated">
            <a:extLst>
              <a:ext uri="{FF2B5EF4-FFF2-40B4-BE49-F238E27FC236}">
                <a16:creationId xmlns:a16="http://schemas.microsoft.com/office/drawing/2014/main" id="{85759EAC-2757-E1D4-F950-3A2CD2D64FA2}"/>
              </a:ext>
            </a:extLst>
          </p:cNvPr>
          <p:cNvPicPr>
            <a:picLocks noChangeAspect="1"/>
          </p:cNvPicPr>
          <p:nvPr/>
        </p:nvPicPr>
        <p:blipFill rotWithShape="1">
          <a:blip r:embed="rId3">
            <a:extLst>
              <a:ext uri="{28A0092B-C50C-407E-A947-70E740481C1C}">
                <a14:useLocalDpi xmlns:a14="http://schemas.microsoft.com/office/drawing/2010/main" val="0"/>
              </a:ext>
            </a:extLst>
          </a:blip>
          <a:srcRect t="12623" b="20884"/>
          <a:stretch/>
        </p:blipFill>
        <p:spPr>
          <a:xfrm>
            <a:off x="400551" y="480529"/>
            <a:ext cx="6702561" cy="1980033"/>
          </a:xfrm>
          <a:prstGeom prst="rect">
            <a:avLst/>
          </a:prstGeom>
          <a:ln>
            <a:solidFill>
              <a:schemeClr val="bg1"/>
            </a:solidFill>
          </a:ln>
          <a:effectLst>
            <a:outerShdw blurRad="292100" dist="139700" dir="2700000" algn="tl" rotWithShape="0">
              <a:srgbClr val="333333">
                <a:alpha val="65000"/>
              </a:srgbClr>
            </a:outerShdw>
          </a:effectLst>
        </p:spPr>
      </p:pic>
      <p:pic>
        <p:nvPicPr>
          <p:cNvPr id="10" name="Picture 9" descr="A picture containing company name&#10;&#10;Description automatically generated">
            <a:extLst>
              <a:ext uri="{FF2B5EF4-FFF2-40B4-BE49-F238E27FC236}">
                <a16:creationId xmlns:a16="http://schemas.microsoft.com/office/drawing/2014/main" id="{3066189C-E493-1056-A734-120E1A4A9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16664" y="331280"/>
            <a:ext cx="3103962" cy="2410919"/>
          </a:xfrm>
          <a:prstGeom prst="rect">
            <a:avLst/>
          </a:prstGeom>
          <a:ln>
            <a:solidFill>
              <a:schemeClr val="bg1"/>
            </a:solid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AF577779-7E28-FB7B-EA5D-FBDFF189F8C2}"/>
              </a:ext>
            </a:extLst>
          </p:cNvPr>
          <p:cNvSpPr txBox="1"/>
          <p:nvPr/>
        </p:nvSpPr>
        <p:spPr>
          <a:xfrm>
            <a:off x="25031357" y="12397714"/>
            <a:ext cx="10509147" cy="6961201"/>
          </a:xfrm>
          <a:prstGeom prst="rect">
            <a:avLst/>
          </a:prstGeom>
          <a:solidFill>
            <a:schemeClr val="tx1"/>
          </a:solidFill>
          <a:ln>
            <a:solidFill>
              <a:schemeClr val="accent2">
                <a:lumMod val="50000"/>
              </a:schemeClr>
            </a:solidFill>
          </a:ln>
        </p:spPr>
        <p:txBody>
          <a:bodyPr wrap="square" rtlCol="0">
            <a:spAutoFit/>
          </a:bodyPr>
          <a:lstStyle/>
          <a:p>
            <a:endParaRPr lang="en-US" sz="2207" dirty="0"/>
          </a:p>
          <a:p>
            <a:endParaRPr lang="en-US" sz="2207" dirty="0"/>
          </a:p>
          <a:p>
            <a:endParaRPr lang="en-US" sz="2207" dirty="0"/>
          </a:p>
          <a:p>
            <a:endParaRPr lang="en-US" sz="2207" dirty="0"/>
          </a:p>
          <a:p>
            <a:endParaRPr lang="en-US" sz="2207" dirty="0"/>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Esomeprazole is used in the treatment of gastroesophageal reflux disease (acid reflux) and peptic ulcer disease .</a:t>
            </a:r>
          </a:p>
          <a:p>
            <a:pPr marL="457200" indent="-457200"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plasma elimination half life of esomeprazole is approximately 1-1.5 hours . Less than 1% of parent drug is excreted in the urine. </a:t>
            </a:r>
          </a:p>
          <a:p>
            <a:pPr algn="just"/>
            <a:r>
              <a:rPr lang="en-US" sz="2800" dirty="0">
                <a:solidFill>
                  <a:schemeClr val="bg1"/>
                </a:solidFill>
                <a:latin typeface="Times New Roman" panose="02020603050405020304" pitchFamily="18" charset="0"/>
                <a:cs typeface="Times New Roman" panose="02020603050405020304" pitchFamily="18" charset="0"/>
              </a:rPr>
              <a:t> </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Approximately 80% of an oral dose of esomeprazole is excreted as inactive metabolites in the urine, and the remainder is found as inactive metabolites in the feces.</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s</a:t>
            </a:r>
          </a:p>
          <a:p>
            <a:pPr marL="560573" indent="-560573" algn="just">
              <a:buFont typeface="Arial" panose="020B0604020202020204" pitchFamily="34" charset="0"/>
              <a:buChar char="•"/>
            </a:pPr>
            <a:r>
              <a:rPr lang="en-IN" sz="2800" dirty="0">
                <a:solidFill>
                  <a:schemeClr val="bg1"/>
                </a:solidFill>
                <a:latin typeface="Times New Roman" panose="02020603050405020304" pitchFamily="18" charset="0"/>
                <a:cs typeface="Times New Roman" panose="02020603050405020304" pitchFamily="18" charset="0"/>
              </a:rPr>
              <a:t>In general, esomeprazole more effectively inhibits gastric acid secretion than omeprazole .</a:t>
            </a:r>
          </a:p>
        </p:txBody>
      </p:sp>
      <p:sp>
        <p:nvSpPr>
          <p:cNvPr id="22" name="TextBox 21">
            <a:extLst>
              <a:ext uri="{FF2B5EF4-FFF2-40B4-BE49-F238E27FC236}">
                <a16:creationId xmlns:a16="http://schemas.microsoft.com/office/drawing/2014/main" id="{B699D5C9-AF46-099B-4E1F-3A5E220859FF}"/>
              </a:ext>
            </a:extLst>
          </p:cNvPr>
          <p:cNvSpPr txBox="1"/>
          <p:nvPr/>
        </p:nvSpPr>
        <p:spPr>
          <a:xfrm>
            <a:off x="25401296" y="12529677"/>
            <a:ext cx="9854084" cy="989310"/>
          </a:xfrm>
          <a:prstGeom prst="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4414" dirty="0">
                <a:solidFill>
                  <a:schemeClr val="tx1"/>
                </a:solidFill>
                <a:latin typeface="Times New Roman" panose="02020603050405020304" pitchFamily="18" charset="0"/>
                <a:cs typeface="Times New Roman" panose="02020603050405020304" pitchFamily="18" charset="0"/>
              </a:rPr>
              <a:t>PRODUCT PROFILE </a:t>
            </a:r>
            <a:endParaRPr lang="en-IN" sz="4414" dirty="0">
              <a:solidFill>
                <a:schemeClr val="tx1"/>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199C847F-B168-1727-9CA4-D6878CE1D256}"/>
              </a:ext>
            </a:extLst>
          </p:cNvPr>
          <p:cNvSpPr txBox="1"/>
          <p:nvPr/>
        </p:nvSpPr>
        <p:spPr>
          <a:xfrm>
            <a:off x="25073789" y="19641670"/>
            <a:ext cx="10383448" cy="6083460"/>
          </a:xfrm>
          <a:prstGeom prst="rect">
            <a:avLst/>
          </a:prstGeom>
          <a:solidFill>
            <a:schemeClr val="tx1"/>
          </a:solidFill>
          <a:ln>
            <a:solidFill>
              <a:schemeClr val="accent2">
                <a:lumMod val="75000"/>
              </a:schemeClr>
            </a:solidFill>
          </a:ln>
        </p:spPr>
        <p:txBody>
          <a:bodyPr wrap="square" rtlCol="0">
            <a:spAutoFit/>
          </a:bodyPr>
          <a:lstStyle/>
          <a:p>
            <a:endParaRPr lang="en-US" sz="3433" dirty="0">
              <a:solidFill>
                <a:schemeClr val="bg1"/>
              </a:solidFill>
              <a:latin typeface="Times New Roman" panose="02020603050405020304" pitchFamily="18" charset="0"/>
              <a:cs typeface="Times New Roman" panose="02020603050405020304" pitchFamily="18" charset="0"/>
            </a:endParaRPr>
          </a:p>
          <a:p>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GERD and NERD treatment market is expected to grow at a CAGR of 4% during the forecast period 2022 to 2023.</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Current population of India 138 crores.</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Current adult population comes underage of 12 to 64.</a:t>
            </a:r>
          </a:p>
          <a:p>
            <a:endParaRPr lang="en-US" sz="3433" dirty="0">
              <a:solidFill>
                <a:schemeClr val="bg1"/>
              </a:solidFill>
              <a:latin typeface="Times New Roman" panose="02020603050405020304" pitchFamily="18" charset="0"/>
              <a:cs typeface="Times New Roman" panose="02020603050405020304" pitchFamily="18" charset="0"/>
            </a:endParaRPr>
          </a:p>
          <a:p>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Increase in healthcare expenditure will increase awareness.</a:t>
            </a:r>
          </a:p>
          <a:p>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Due to health increase patient spending towards diagnosis &amp; treatment will increase.</a:t>
            </a:r>
          </a:p>
        </p:txBody>
      </p:sp>
      <p:sp>
        <p:nvSpPr>
          <p:cNvPr id="31" name="TextBox 30">
            <a:extLst>
              <a:ext uri="{FF2B5EF4-FFF2-40B4-BE49-F238E27FC236}">
                <a16:creationId xmlns:a16="http://schemas.microsoft.com/office/drawing/2014/main" id="{BC8A846E-4499-B32C-D0BE-42DEA01DEB11}"/>
              </a:ext>
            </a:extLst>
          </p:cNvPr>
          <p:cNvSpPr txBox="1"/>
          <p:nvPr/>
        </p:nvSpPr>
        <p:spPr>
          <a:xfrm>
            <a:off x="27860175" y="19743390"/>
            <a:ext cx="4576367" cy="689676"/>
          </a:xfrm>
          <a:prstGeom prst="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MARKET TRENDS </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id="{AEC29765-9F61-0784-7A99-4AA2EF706478}"/>
              </a:ext>
            </a:extLst>
          </p:cNvPr>
          <p:cNvSpPr txBox="1"/>
          <p:nvPr/>
        </p:nvSpPr>
        <p:spPr>
          <a:xfrm>
            <a:off x="25061400" y="25990988"/>
            <a:ext cx="10364804" cy="5299912"/>
          </a:xfrm>
          <a:prstGeom prst="rect">
            <a:avLst/>
          </a:prstGeom>
          <a:solidFill>
            <a:schemeClr val="tx1"/>
          </a:solidFill>
          <a:ln>
            <a:solidFill>
              <a:schemeClr val="accent2">
                <a:lumMod val="75000"/>
              </a:schemeClr>
            </a:solidFill>
          </a:ln>
        </p:spPr>
        <p:txBody>
          <a:bodyPr wrap="square" rtlCol="0">
            <a:spAutoFit/>
          </a:bodyPr>
          <a:lstStyle/>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pPr marL="350358" indent="-350358">
              <a:buFont typeface="Wingdings" panose="05000000000000000000" pitchFamily="2" charset="2"/>
              <a:buChar char="§"/>
            </a:pPr>
            <a:endParaRPr lang="en-US" sz="2207" dirty="0">
              <a:solidFill>
                <a:schemeClr val="bg1"/>
              </a:solidFill>
            </a:endParaRP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p:txBody>
      </p:sp>
      <p:sp>
        <p:nvSpPr>
          <p:cNvPr id="49" name="Rectangle 48">
            <a:extLst>
              <a:ext uri="{FF2B5EF4-FFF2-40B4-BE49-F238E27FC236}">
                <a16:creationId xmlns:a16="http://schemas.microsoft.com/office/drawing/2014/main" id="{0C0E2C06-FEE8-CEF0-F4E9-147A5FD26CC1}"/>
              </a:ext>
            </a:extLst>
          </p:cNvPr>
          <p:cNvSpPr/>
          <p:nvPr/>
        </p:nvSpPr>
        <p:spPr>
          <a:xfrm>
            <a:off x="27562074" y="26074806"/>
            <a:ext cx="4927681" cy="555116"/>
          </a:xfrm>
          <a:prstGeom prst="rect">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sz="2940" dirty="0">
                <a:latin typeface="Roman NAMES "/>
              </a:rPr>
              <a:t>POSTIONONG</a:t>
            </a:r>
          </a:p>
        </p:txBody>
      </p:sp>
      <p:sp>
        <p:nvSpPr>
          <p:cNvPr id="41" name="TextBox 40">
            <a:extLst>
              <a:ext uri="{FF2B5EF4-FFF2-40B4-BE49-F238E27FC236}">
                <a16:creationId xmlns:a16="http://schemas.microsoft.com/office/drawing/2014/main" id="{71A4EC5E-5EFD-B9BA-5FD2-FAC4B4B767AA}"/>
              </a:ext>
            </a:extLst>
          </p:cNvPr>
          <p:cNvSpPr txBox="1"/>
          <p:nvPr/>
        </p:nvSpPr>
        <p:spPr>
          <a:xfrm>
            <a:off x="274093" y="30654939"/>
            <a:ext cx="6630613" cy="5426294"/>
          </a:xfrm>
          <a:prstGeom prst="rect">
            <a:avLst/>
          </a:prstGeom>
          <a:solidFill>
            <a:schemeClr val="tx1"/>
          </a:solidFill>
          <a:ln>
            <a:solidFill>
              <a:schemeClr val="accent2">
                <a:lumMod val="75000"/>
              </a:schemeClr>
            </a:solidFill>
          </a:ln>
        </p:spPr>
        <p:txBody>
          <a:bodyPr wrap="square" rtlCol="0">
            <a:spAutoFit/>
          </a:bodyPr>
          <a:lstStyle/>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pPr marL="560573" indent="-560573" algn="just">
              <a:buFont typeface="Arial" panose="020B0604020202020204" pitchFamily="34" charset="0"/>
              <a:buChar char="•"/>
            </a:pPr>
            <a:r>
              <a:rPr lang="en-US" sz="2800" dirty="0">
                <a:solidFill>
                  <a:schemeClr val="bg1"/>
                </a:solidFill>
              </a:rPr>
              <a:t>Sales and promotional activities are carried out face to face with clients.</a:t>
            </a:r>
          </a:p>
          <a:p>
            <a:pPr marL="560573" indent="-560573">
              <a:buFont typeface="Arial" panose="020B0604020202020204" pitchFamily="34" charset="0"/>
              <a:buChar char="•"/>
            </a:pPr>
            <a:r>
              <a:rPr lang="en-US" sz="2800" dirty="0">
                <a:solidFill>
                  <a:schemeClr val="bg1"/>
                </a:solidFill>
              </a:rPr>
              <a:t>We are direct to consumer advertising .</a:t>
            </a:r>
          </a:p>
          <a:p>
            <a:pPr algn="just"/>
            <a:endParaRPr lang="en-US" sz="3433" dirty="0">
              <a:solidFill>
                <a:schemeClr val="bg1"/>
              </a:solidFill>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Increase your customer coverage </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Free goods </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Bulk purchase offer</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2" name="Rectangle: Rounded Corners 51">
            <a:extLst>
              <a:ext uri="{FF2B5EF4-FFF2-40B4-BE49-F238E27FC236}">
                <a16:creationId xmlns:a16="http://schemas.microsoft.com/office/drawing/2014/main" id="{791E08EB-FF07-51EC-6341-0A5187249726}"/>
              </a:ext>
            </a:extLst>
          </p:cNvPr>
          <p:cNvSpPr/>
          <p:nvPr/>
        </p:nvSpPr>
        <p:spPr>
          <a:xfrm>
            <a:off x="1715582" y="30785686"/>
            <a:ext cx="3491940" cy="898542"/>
          </a:xfrm>
          <a:prstGeom prst="roundRect">
            <a:avLst/>
          </a:prstGeom>
          <a:solidFill>
            <a:schemeClr val="accent2">
              <a:lumMod val="75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940" dirty="0">
                <a:latin typeface="Times New Roman" panose="02020603050405020304" pitchFamily="18" charset="0"/>
                <a:cs typeface="Times New Roman" panose="02020603050405020304" pitchFamily="18" charset="0"/>
              </a:rPr>
              <a:t>CAMPAIGN</a:t>
            </a:r>
            <a:endParaRPr lang="en-IN" sz="2940" dirty="0">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038E5E08-5BE3-1A0D-8292-3DE5C9FE96E1}"/>
              </a:ext>
            </a:extLst>
          </p:cNvPr>
          <p:cNvSpPr txBox="1"/>
          <p:nvPr/>
        </p:nvSpPr>
        <p:spPr>
          <a:xfrm>
            <a:off x="17248220" y="26398703"/>
            <a:ext cx="7557806" cy="9747477"/>
          </a:xfrm>
          <a:prstGeom prst="rect">
            <a:avLst/>
          </a:prstGeom>
          <a:solidFill>
            <a:schemeClr val="tx1"/>
          </a:solidFill>
          <a:ln>
            <a:solidFill>
              <a:schemeClr val="accent2">
                <a:lumMod val="75000"/>
              </a:schemeClr>
            </a:solidFill>
          </a:ln>
        </p:spPr>
        <p:txBody>
          <a:bodyPr wrap="square" rtlCol="0">
            <a:spAutoFit/>
          </a:bodyPr>
          <a:lstStyle/>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endParaRPr lang="en-US" sz="2207" dirty="0">
              <a:solidFill>
                <a:schemeClr val="bg1"/>
              </a:solidFill>
            </a:endParaRPr>
          </a:p>
          <a:p>
            <a:pPr marL="350358" indent="-350358" algn="just">
              <a:buFont typeface="Arial" panose="020B0604020202020204" pitchFamily="34" charset="0"/>
              <a:buChar char="•"/>
            </a:pPr>
            <a:r>
              <a:rPr lang="en-US" sz="2800" dirty="0">
                <a:solidFill>
                  <a:schemeClr val="tx2">
                    <a:lumMod val="10000"/>
                  </a:schemeClr>
                </a:solidFill>
                <a:latin typeface="Times New Roman" panose="02020603050405020304" pitchFamily="18" charset="0"/>
                <a:cs typeface="Times New Roman" panose="02020603050405020304" pitchFamily="18" charset="0"/>
              </a:rPr>
              <a:t>Many different types of therapy options are available to treat GERD and IBD depending on the risk profile.</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Cheap price and Sales force</a:t>
            </a: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Roman NAMES"/>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Less market share </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 Issue in pediatric patients ( Use in above 12 years)</a:t>
            </a:r>
          </a:p>
          <a:p>
            <a:pPr marL="560573" indent="-560573"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Growing therapeutic segment </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Combination market is growing very fast </a:t>
            </a:r>
          </a:p>
          <a:p>
            <a:pPr marL="560573" indent="-560573"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Markets players are coming with advanced technology &amp; combinations</a:t>
            </a:r>
            <a:r>
              <a:rPr lang="en-US" sz="2207" dirty="0">
                <a:solidFill>
                  <a:schemeClr val="bg1"/>
                </a:solidFill>
                <a:latin typeface="Times New Roman" panose="02020603050405020304" pitchFamily="18" charset="0"/>
                <a:cs typeface="Times New Roman" panose="02020603050405020304" pitchFamily="18" charset="0"/>
              </a:rPr>
              <a:t>.</a:t>
            </a:r>
          </a:p>
          <a:p>
            <a:pPr marL="560573" indent="-560573" algn="just">
              <a:buFont typeface="Arial" panose="020B0604020202020204" pitchFamily="34" charset="0"/>
              <a:buChar char="•"/>
            </a:pPr>
            <a:endParaRPr lang="en-US" sz="2207" dirty="0">
              <a:solidFill>
                <a:schemeClr val="bg1"/>
              </a:solidFill>
              <a:latin typeface="Times New Roman" panose="02020603050405020304" pitchFamily="18" charset="0"/>
              <a:cs typeface="Times New Roman" panose="02020603050405020304" pitchFamily="18" charset="0"/>
            </a:endParaRPr>
          </a:p>
        </p:txBody>
      </p:sp>
      <p:sp>
        <p:nvSpPr>
          <p:cNvPr id="55" name="Rectangle 54">
            <a:extLst>
              <a:ext uri="{FF2B5EF4-FFF2-40B4-BE49-F238E27FC236}">
                <a16:creationId xmlns:a16="http://schemas.microsoft.com/office/drawing/2014/main" id="{2F68CE24-0E23-0737-DA4C-857BCC1B121C}"/>
              </a:ext>
            </a:extLst>
          </p:cNvPr>
          <p:cNvSpPr/>
          <p:nvPr/>
        </p:nvSpPr>
        <p:spPr>
          <a:xfrm>
            <a:off x="19007967" y="26593431"/>
            <a:ext cx="3775010" cy="845855"/>
          </a:xfrm>
          <a:prstGeom prst="rect">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940" dirty="0"/>
              <a:t>SWOAT ANALYSIS</a:t>
            </a:r>
            <a:endParaRPr lang="en-IN" sz="2940" dirty="0"/>
          </a:p>
        </p:txBody>
      </p:sp>
      <p:sp>
        <p:nvSpPr>
          <p:cNvPr id="56" name="Rectangle 55">
            <a:extLst>
              <a:ext uri="{FF2B5EF4-FFF2-40B4-BE49-F238E27FC236}">
                <a16:creationId xmlns:a16="http://schemas.microsoft.com/office/drawing/2014/main" id="{A012EBD6-8625-89E4-358A-F2CE2B40DE72}"/>
              </a:ext>
            </a:extLst>
          </p:cNvPr>
          <p:cNvSpPr/>
          <p:nvPr/>
        </p:nvSpPr>
        <p:spPr>
          <a:xfrm>
            <a:off x="17342040" y="27571136"/>
            <a:ext cx="2536036" cy="46055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207" dirty="0">
                <a:latin typeface="Roman NAMES"/>
              </a:rPr>
              <a:t>STRENGTHS</a:t>
            </a:r>
          </a:p>
        </p:txBody>
      </p:sp>
      <p:sp>
        <p:nvSpPr>
          <p:cNvPr id="57" name="Rectangle 56">
            <a:extLst>
              <a:ext uri="{FF2B5EF4-FFF2-40B4-BE49-F238E27FC236}">
                <a16:creationId xmlns:a16="http://schemas.microsoft.com/office/drawing/2014/main" id="{6241BFD3-FD68-F02D-B121-9DC6A78FD166}"/>
              </a:ext>
            </a:extLst>
          </p:cNvPr>
          <p:cNvSpPr/>
          <p:nvPr/>
        </p:nvSpPr>
        <p:spPr>
          <a:xfrm>
            <a:off x="17322990" y="30072101"/>
            <a:ext cx="2536036" cy="46055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latin typeface="Roman NAMES "/>
              </a:rPr>
              <a:t>WEAKNESS</a:t>
            </a:r>
            <a:endParaRPr lang="en-IN" sz="2207" dirty="0">
              <a:latin typeface="Roman NAMES "/>
            </a:endParaRPr>
          </a:p>
        </p:txBody>
      </p:sp>
      <p:sp>
        <p:nvSpPr>
          <p:cNvPr id="58" name="Rectangle 57">
            <a:extLst>
              <a:ext uri="{FF2B5EF4-FFF2-40B4-BE49-F238E27FC236}">
                <a16:creationId xmlns:a16="http://schemas.microsoft.com/office/drawing/2014/main" id="{DAB098BB-6248-9D9C-082E-466C3126B0F7}"/>
              </a:ext>
            </a:extLst>
          </p:cNvPr>
          <p:cNvSpPr/>
          <p:nvPr/>
        </p:nvSpPr>
        <p:spPr>
          <a:xfrm>
            <a:off x="17302680" y="32375080"/>
            <a:ext cx="2536036" cy="46055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latin typeface="Roman NAMES "/>
              </a:rPr>
              <a:t>Opportunity</a:t>
            </a:r>
            <a:endParaRPr lang="en-IN" sz="2207" dirty="0">
              <a:latin typeface="Roman NAMES "/>
            </a:endParaRPr>
          </a:p>
        </p:txBody>
      </p:sp>
      <p:sp>
        <p:nvSpPr>
          <p:cNvPr id="59" name="Rectangle 58">
            <a:extLst>
              <a:ext uri="{FF2B5EF4-FFF2-40B4-BE49-F238E27FC236}">
                <a16:creationId xmlns:a16="http://schemas.microsoft.com/office/drawing/2014/main" id="{FD87573C-C8BA-543C-2918-B3D433829B57}"/>
              </a:ext>
            </a:extLst>
          </p:cNvPr>
          <p:cNvSpPr/>
          <p:nvPr/>
        </p:nvSpPr>
        <p:spPr>
          <a:xfrm>
            <a:off x="17313089" y="34258199"/>
            <a:ext cx="2536036" cy="46055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latin typeface="Roman NAMES "/>
              </a:rPr>
              <a:t>Threats </a:t>
            </a:r>
            <a:endParaRPr lang="en-IN" sz="2207" dirty="0">
              <a:latin typeface="Roman NAMES "/>
            </a:endParaRPr>
          </a:p>
        </p:txBody>
      </p:sp>
      <p:sp>
        <p:nvSpPr>
          <p:cNvPr id="61" name="Rectangle 60">
            <a:extLst>
              <a:ext uri="{FF2B5EF4-FFF2-40B4-BE49-F238E27FC236}">
                <a16:creationId xmlns:a16="http://schemas.microsoft.com/office/drawing/2014/main" id="{EE6ABE4C-8F52-9BDE-5223-B48A9E028E91}"/>
              </a:ext>
            </a:extLst>
          </p:cNvPr>
          <p:cNvSpPr/>
          <p:nvPr/>
        </p:nvSpPr>
        <p:spPr>
          <a:xfrm>
            <a:off x="788300" y="33608019"/>
            <a:ext cx="4516799" cy="525959"/>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PRESCRIPTION DOCTOR CAMPAIGN</a:t>
            </a:r>
            <a:endParaRPr lang="en-IN" sz="2000" dirty="0"/>
          </a:p>
        </p:txBody>
      </p:sp>
      <p:sp>
        <p:nvSpPr>
          <p:cNvPr id="62" name="TextBox 61">
            <a:extLst>
              <a:ext uri="{FF2B5EF4-FFF2-40B4-BE49-F238E27FC236}">
                <a16:creationId xmlns:a16="http://schemas.microsoft.com/office/drawing/2014/main" id="{641A7732-71DB-1F07-A8BA-59A89695A1F4}"/>
              </a:ext>
            </a:extLst>
          </p:cNvPr>
          <p:cNvSpPr txBox="1"/>
          <p:nvPr/>
        </p:nvSpPr>
        <p:spPr>
          <a:xfrm>
            <a:off x="25061399" y="31688531"/>
            <a:ext cx="10479106" cy="4658263"/>
          </a:xfrm>
          <a:prstGeom prst="rect">
            <a:avLst/>
          </a:prstGeom>
          <a:solidFill>
            <a:schemeClr val="tx1"/>
          </a:solidFill>
          <a:ln>
            <a:solidFill>
              <a:schemeClr val="accent2">
                <a:lumMod val="75000"/>
              </a:schemeClr>
            </a:solidFill>
          </a:ln>
        </p:spPr>
        <p:txBody>
          <a:bodyPr wrap="square" rtlCol="0">
            <a:spAutoFit/>
          </a:bodyPr>
          <a:lstStyle/>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420430" indent="-420430">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endParaRPr lang="en-US" sz="2207" dirty="0">
              <a:solidFill>
                <a:schemeClr val="bg1"/>
              </a:solidFill>
            </a:endParaRPr>
          </a:p>
        </p:txBody>
      </p:sp>
      <p:sp>
        <p:nvSpPr>
          <p:cNvPr id="7" name="Rectangle: Rounded Corners 6">
            <a:extLst>
              <a:ext uri="{FF2B5EF4-FFF2-40B4-BE49-F238E27FC236}">
                <a16:creationId xmlns:a16="http://schemas.microsoft.com/office/drawing/2014/main" id="{80F9A4D2-139B-FC82-9786-51FF8429D3F5}"/>
              </a:ext>
            </a:extLst>
          </p:cNvPr>
          <p:cNvSpPr/>
          <p:nvPr/>
        </p:nvSpPr>
        <p:spPr>
          <a:xfrm>
            <a:off x="28207634" y="31804234"/>
            <a:ext cx="5062458" cy="570846"/>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40" dirty="0"/>
              <a:t>BRAND PLAN </a:t>
            </a:r>
            <a:endParaRPr lang="en-IN" sz="2940" dirty="0"/>
          </a:p>
        </p:txBody>
      </p:sp>
      <p:graphicFrame>
        <p:nvGraphicFramePr>
          <p:cNvPr id="34" name="Table 33">
            <a:extLst>
              <a:ext uri="{FF2B5EF4-FFF2-40B4-BE49-F238E27FC236}">
                <a16:creationId xmlns:a16="http://schemas.microsoft.com/office/drawing/2014/main" id="{A69EA009-9C58-A104-BDC1-6DBD1B3FED6A}"/>
              </a:ext>
            </a:extLst>
          </p:cNvPr>
          <p:cNvGraphicFramePr>
            <a:graphicFrameLocks noGrp="1"/>
          </p:cNvGraphicFramePr>
          <p:nvPr>
            <p:extLst>
              <p:ext uri="{D42A27DB-BD31-4B8C-83A1-F6EECF244321}">
                <p14:modId xmlns:p14="http://schemas.microsoft.com/office/powerpoint/2010/main" val="2562392214"/>
              </p:ext>
            </p:extLst>
          </p:nvPr>
        </p:nvGraphicFramePr>
        <p:xfrm>
          <a:off x="25467927" y="32694884"/>
          <a:ext cx="9837238" cy="3271107"/>
        </p:xfrm>
        <a:graphic>
          <a:graphicData uri="http://schemas.openxmlformats.org/drawingml/2006/table">
            <a:tbl>
              <a:tblPr firstRow="1" firstCol="1" bandRow="1">
                <a:tableStyleId>{5C22544A-7EE6-4342-B048-85BDC9FD1C3A}</a:tableStyleId>
              </a:tblPr>
              <a:tblGrid>
                <a:gridCol w="3824783">
                  <a:extLst>
                    <a:ext uri="{9D8B030D-6E8A-4147-A177-3AD203B41FA5}">
                      <a16:colId xmlns:a16="http://schemas.microsoft.com/office/drawing/2014/main" val="3203162842"/>
                    </a:ext>
                  </a:extLst>
                </a:gridCol>
                <a:gridCol w="6012455">
                  <a:extLst>
                    <a:ext uri="{9D8B030D-6E8A-4147-A177-3AD203B41FA5}">
                      <a16:colId xmlns:a16="http://schemas.microsoft.com/office/drawing/2014/main" val="4060418579"/>
                    </a:ext>
                  </a:extLst>
                </a:gridCol>
              </a:tblGrid>
              <a:tr h="360887">
                <a:tc>
                  <a:txBody>
                    <a:bodyPr/>
                    <a:lstStyle/>
                    <a:p>
                      <a:pPr algn="ctr">
                        <a:lnSpc>
                          <a:spcPct val="107000"/>
                        </a:lnSpc>
                        <a:spcAft>
                          <a:spcPts val="800"/>
                        </a:spcAft>
                      </a:pPr>
                      <a:r>
                        <a:rPr lang="en-IN" sz="2000" dirty="0">
                          <a:solidFill>
                            <a:schemeClr val="bg1"/>
                          </a:solidFill>
                          <a:effectLst/>
                        </a:rPr>
                        <a:t>Brand Name</a:t>
                      </a:r>
                      <a:endParaRPr lang="en-IN"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b="1" dirty="0">
                          <a:solidFill>
                            <a:schemeClr val="bg1"/>
                          </a:solidFill>
                          <a:effectLst/>
                        </a:rPr>
                        <a:t>Nexium</a:t>
                      </a:r>
                      <a:endParaRPr lang="en-IN"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3178057326"/>
                  </a:ext>
                </a:extLst>
              </a:tr>
              <a:tr h="360887">
                <a:tc>
                  <a:txBody>
                    <a:bodyPr/>
                    <a:lstStyle/>
                    <a:p>
                      <a:pPr algn="ctr">
                        <a:lnSpc>
                          <a:spcPct val="107000"/>
                        </a:lnSpc>
                        <a:spcAft>
                          <a:spcPts val="800"/>
                        </a:spcAft>
                      </a:pPr>
                      <a:r>
                        <a:rPr lang="en-IN" sz="2000" dirty="0">
                          <a:effectLst/>
                        </a:rPr>
                        <a:t>Molecule Name </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Esomeprazole</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435602116"/>
                  </a:ext>
                </a:extLst>
              </a:tr>
              <a:tr h="360887">
                <a:tc>
                  <a:txBody>
                    <a:bodyPr/>
                    <a:lstStyle/>
                    <a:p>
                      <a:pPr algn="ctr">
                        <a:lnSpc>
                          <a:spcPct val="107000"/>
                        </a:lnSpc>
                        <a:spcAft>
                          <a:spcPts val="800"/>
                        </a:spcAft>
                      </a:pPr>
                      <a:r>
                        <a:rPr lang="en-IN" sz="2000" dirty="0">
                          <a:effectLst/>
                        </a:rPr>
                        <a:t>Tablets </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40 mg tablets</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2119577490"/>
                  </a:ext>
                </a:extLst>
              </a:tr>
              <a:tr h="360887">
                <a:tc>
                  <a:txBody>
                    <a:bodyPr/>
                    <a:lstStyle/>
                    <a:p>
                      <a:pPr algn="ctr">
                        <a:lnSpc>
                          <a:spcPct val="107000"/>
                        </a:lnSpc>
                        <a:spcAft>
                          <a:spcPts val="800"/>
                        </a:spcAft>
                      </a:pPr>
                      <a:r>
                        <a:rPr lang="en-IN" sz="2000" dirty="0">
                          <a:effectLst/>
                        </a:rPr>
                        <a:t>Prefix </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a:t>
                      </a:r>
                      <a:r>
                        <a:rPr lang="en-IN" sz="2000" dirty="0" err="1">
                          <a:effectLst/>
                        </a:rPr>
                        <a:t>Oprazole</a:t>
                      </a:r>
                      <a:r>
                        <a:rPr lang="en-IN" sz="2000" dirty="0">
                          <a:effectLst/>
                        </a:rPr>
                        <a:t>”</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1675422172"/>
                  </a:ext>
                </a:extLst>
              </a:tr>
              <a:tr h="360887">
                <a:tc>
                  <a:txBody>
                    <a:bodyPr/>
                    <a:lstStyle/>
                    <a:p>
                      <a:pPr algn="ctr">
                        <a:lnSpc>
                          <a:spcPct val="107000"/>
                        </a:lnSpc>
                        <a:spcAft>
                          <a:spcPts val="800"/>
                        </a:spcAft>
                      </a:pPr>
                      <a:r>
                        <a:rPr lang="en-IN" sz="2000" dirty="0">
                          <a:effectLst/>
                        </a:rPr>
                        <a:t>Suffix</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“Praxole”</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1317684385"/>
                  </a:ext>
                </a:extLst>
              </a:tr>
              <a:tr h="610484">
                <a:tc>
                  <a:txBody>
                    <a:bodyPr/>
                    <a:lstStyle/>
                    <a:p>
                      <a:pPr algn="ctr">
                        <a:lnSpc>
                          <a:spcPct val="107000"/>
                        </a:lnSpc>
                        <a:spcAft>
                          <a:spcPts val="800"/>
                        </a:spcAft>
                      </a:pPr>
                      <a:r>
                        <a:rPr lang="en-IN" sz="2000" dirty="0">
                          <a:effectLst/>
                        </a:rPr>
                        <a:t>Drug Category</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Proton Pump Inhibitor</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2689932042"/>
                  </a:ext>
                </a:extLst>
              </a:tr>
              <a:tr h="856188">
                <a:tc>
                  <a:txBody>
                    <a:bodyPr/>
                    <a:lstStyle/>
                    <a:p>
                      <a:pPr algn="ctr">
                        <a:lnSpc>
                          <a:spcPct val="107000"/>
                        </a:lnSpc>
                        <a:spcAft>
                          <a:spcPts val="800"/>
                        </a:spcAft>
                      </a:pPr>
                      <a:r>
                        <a:rPr lang="en-IN" sz="2000" dirty="0">
                          <a:effectLst/>
                        </a:rPr>
                        <a:t>Indication</a:t>
                      </a:r>
                      <a:endParaRPr lang="en-IN"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solidFill>
                  </a:tcPr>
                </a:tc>
                <a:tc>
                  <a:txBody>
                    <a:bodyPr/>
                    <a:lstStyle/>
                    <a:p>
                      <a:pPr algn="ctr">
                        <a:lnSpc>
                          <a:spcPct val="107000"/>
                        </a:lnSpc>
                        <a:spcAft>
                          <a:spcPts val="800"/>
                        </a:spcAft>
                      </a:pPr>
                      <a:r>
                        <a:rPr lang="en-IN" sz="2000" dirty="0">
                          <a:effectLst/>
                        </a:rPr>
                        <a:t>Risk reduction of </a:t>
                      </a:r>
                      <a:r>
                        <a:rPr lang="en-IN" sz="2000" i="1" dirty="0">
                          <a:effectLst/>
                        </a:rPr>
                        <a:t>NSAID,</a:t>
                      </a:r>
                      <a:endParaRPr lang="en-IN" sz="1300" i="1" dirty="0">
                        <a:effectLst/>
                      </a:endParaRPr>
                    </a:p>
                    <a:p>
                      <a:pPr algn="ctr">
                        <a:lnSpc>
                          <a:spcPct val="107000"/>
                        </a:lnSpc>
                        <a:spcAft>
                          <a:spcPts val="800"/>
                        </a:spcAft>
                      </a:pPr>
                      <a:r>
                        <a:rPr lang="en-IN" sz="2000" i="0" dirty="0">
                          <a:effectLst/>
                        </a:rPr>
                        <a:t>GERD and Peptic Ulcer</a:t>
                      </a:r>
                      <a:endParaRPr lang="en-IN" sz="1300" i="0" dirty="0">
                        <a:effectLst/>
                        <a:latin typeface="Calibri" panose="020F0502020204030204" pitchFamily="34" charset="0"/>
                        <a:ea typeface="Calibri" panose="020F0502020204030204" pitchFamily="34" charset="0"/>
                        <a:cs typeface="Times New Roman" panose="02020603050405020304" pitchFamily="18" charset="0"/>
                      </a:endParaRPr>
                    </a:p>
                  </a:txBody>
                  <a:tcPr marL="84084" marR="84084" marT="0" marB="0">
                    <a:solidFill>
                      <a:schemeClr val="accent2">
                        <a:lumMod val="60000"/>
                        <a:lumOff val="40000"/>
                      </a:schemeClr>
                    </a:solidFill>
                  </a:tcPr>
                </a:tc>
                <a:extLst>
                  <a:ext uri="{0D108BD9-81ED-4DB2-BD59-A6C34878D82A}">
                    <a16:rowId xmlns:a16="http://schemas.microsoft.com/office/drawing/2014/main" val="3443292892"/>
                  </a:ext>
                </a:extLst>
              </a:tr>
            </a:tbl>
          </a:graphicData>
        </a:graphic>
      </p:graphicFrame>
      <p:pic>
        <p:nvPicPr>
          <p:cNvPr id="35" name="Picture 34">
            <a:extLst>
              <a:ext uri="{FF2B5EF4-FFF2-40B4-BE49-F238E27FC236}">
                <a16:creationId xmlns:a16="http://schemas.microsoft.com/office/drawing/2014/main" id="{D56B4E74-C3CF-4EF8-68A5-1FCDF9F1F2D7}"/>
              </a:ext>
            </a:extLst>
          </p:cNvPr>
          <p:cNvPicPr>
            <a:picLocks noChangeAspect="1"/>
          </p:cNvPicPr>
          <p:nvPr/>
        </p:nvPicPr>
        <p:blipFill>
          <a:blip r:embed="rId5"/>
          <a:stretch>
            <a:fillRect/>
          </a:stretch>
        </p:blipFill>
        <p:spPr>
          <a:xfrm>
            <a:off x="25499710" y="26537465"/>
            <a:ext cx="9678787" cy="4588154"/>
          </a:xfrm>
          <a:prstGeom prst="rect">
            <a:avLst/>
          </a:prstGeom>
        </p:spPr>
      </p:pic>
      <p:sp>
        <p:nvSpPr>
          <p:cNvPr id="66" name="TextBox 65">
            <a:extLst>
              <a:ext uri="{FF2B5EF4-FFF2-40B4-BE49-F238E27FC236}">
                <a16:creationId xmlns:a16="http://schemas.microsoft.com/office/drawing/2014/main" id="{46CF21AF-FBFD-C7F8-F75A-1A84A94AF99F}"/>
              </a:ext>
            </a:extLst>
          </p:cNvPr>
          <p:cNvSpPr txBox="1"/>
          <p:nvPr/>
        </p:nvSpPr>
        <p:spPr>
          <a:xfrm>
            <a:off x="24985198" y="36795406"/>
            <a:ext cx="10635428" cy="6514347"/>
          </a:xfrm>
          <a:prstGeom prst="rect">
            <a:avLst/>
          </a:prstGeom>
          <a:solidFill>
            <a:schemeClr val="tx1"/>
          </a:solidFill>
          <a:ln>
            <a:solidFill>
              <a:schemeClr val="accent2">
                <a:lumMod val="50000"/>
              </a:schemeClr>
            </a:solidFill>
          </a:ln>
        </p:spPr>
        <p:txBody>
          <a:bodyPr wrap="square" rtlCol="0">
            <a:spAutoFit/>
          </a:bodyPr>
          <a:lstStyle/>
          <a:p>
            <a:endParaRPr lang="en-US" sz="3433" dirty="0">
              <a:solidFill>
                <a:schemeClr val="bg1"/>
              </a:solidFill>
              <a:latin typeface="Roman NAMES"/>
            </a:endParaRPr>
          </a:p>
          <a:p>
            <a:pPr algn="just"/>
            <a:endParaRPr lang="en-US" sz="3433" dirty="0">
              <a:solidFill>
                <a:schemeClr val="bg1"/>
              </a:solidFill>
              <a:latin typeface="Roman NAMES"/>
            </a:endParaRPr>
          </a:p>
          <a:p>
            <a:pPr algn="just"/>
            <a:endParaRPr lang="en-US" sz="3433" dirty="0">
              <a:solidFill>
                <a:schemeClr val="bg1"/>
              </a:solidFill>
              <a:latin typeface="Roman NAMES"/>
            </a:endParaRPr>
          </a:p>
          <a:p>
            <a:pPr algn="just"/>
            <a:endParaRPr lang="en-US" sz="3433" dirty="0">
              <a:solidFill>
                <a:schemeClr val="bg1"/>
              </a:solidFill>
              <a:latin typeface="Roman NAMES"/>
            </a:endParaRPr>
          </a:p>
          <a:p>
            <a:pPr algn="just"/>
            <a:r>
              <a:rPr lang="en-US" sz="2800" dirty="0">
                <a:solidFill>
                  <a:schemeClr val="bg1"/>
                </a:solidFill>
                <a:latin typeface="Times New Roman" panose="02020603050405020304" pitchFamily="18" charset="0"/>
                <a:cs typeface="Times New Roman" panose="02020603050405020304" pitchFamily="18" charset="0"/>
              </a:rPr>
              <a:t>While my time with micro labs the most important thing which I noticed was while the theory gives you a deeper understanding of a concept through seeing it in the context of understanding the “why” behind it, it gives you the insights from the experience of other’s.</a:t>
            </a:r>
          </a:p>
          <a:p>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While Practical experience gives you an understanding of how things happen in the real world, but my practical experience gave me a deeper understanding of concepts as I was able to gain an understanding of things through my personal experiences.</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393139BC-D858-6546-D3E1-16A45727AA67}"/>
              </a:ext>
            </a:extLst>
          </p:cNvPr>
          <p:cNvSpPr/>
          <p:nvPr/>
        </p:nvSpPr>
        <p:spPr>
          <a:xfrm>
            <a:off x="27712397" y="37106740"/>
            <a:ext cx="5181029" cy="1328195"/>
          </a:xfrm>
          <a:prstGeom prst="roundRect">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sz="2940" dirty="0">
                <a:solidFill>
                  <a:schemeClr val="tx1"/>
                </a:solidFill>
                <a:latin typeface="Times New Roman" panose="02020603050405020304" pitchFamily="18" charset="0"/>
                <a:cs typeface="Times New Roman" panose="02020603050405020304" pitchFamily="18" charset="0"/>
              </a:rPr>
              <a:t>Difference between practical and theoretical exposure</a:t>
            </a:r>
          </a:p>
        </p:txBody>
      </p:sp>
      <p:sp>
        <p:nvSpPr>
          <p:cNvPr id="67" name="TextBox 66">
            <a:extLst>
              <a:ext uri="{FF2B5EF4-FFF2-40B4-BE49-F238E27FC236}">
                <a16:creationId xmlns:a16="http://schemas.microsoft.com/office/drawing/2014/main" id="{D05B2230-2ED4-981F-2C80-55594E5A79E8}"/>
              </a:ext>
            </a:extLst>
          </p:cNvPr>
          <p:cNvSpPr txBox="1"/>
          <p:nvPr/>
        </p:nvSpPr>
        <p:spPr>
          <a:xfrm>
            <a:off x="7162399" y="39347624"/>
            <a:ext cx="9742503" cy="4218719"/>
          </a:xfrm>
          <a:prstGeom prst="rect">
            <a:avLst/>
          </a:prstGeom>
          <a:solidFill>
            <a:schemeClr val="tx1"/>
          </a:solidFill>
          <a:ln>
            <a:solidFill>
              <a:schemeClr val="accent2">
                <a:lumMod val="50000"/>
              </a:schemeClr>
            </a:solidFill>
          </a:ln>
        </p:spPr>
        <p:txBody>
          <a:bodyPr wrap="square" rtlCol="0">
            <a:spAutoFit/>
          </a:bodyPr>
          <a:lstStyle/>
          <a:p>
            <a:pPr algn="just"/>
            <a:endParaRPr lang="en-US" sz="2207" dirty="0">
              <a:solidFill>
                <a:schemeClr val="bg1"/>
              </a:solidFill>
              <a:latin typeface="Roman NAMES"/>
            </a:endParaRPr>
          </a:p>
          <a:p>
            <a:pPr algn="just"/>
            <a:endParaRPr lang="en-US" sz="2207" dirty="0">
              <a:solidFill>
                <a:schemeClr val="bg1"/>
              </a:solidFill>
              <a:latin typeface="Roman NAMES"/>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My experience with micro labs made me realize how important theoretical exposure and learning are.</a:t>
            </a:r>
          </a:p>
          <a:p>
            <a:pPr algn="just"/>
            <a:r>
              <a:rPr lang="en-US" sz="2800" dirty="0">
                <a:solidFill>
                  <a:schemeClr val="bg1"/>
                </a:solidFill>
                <a:latin typeface="Times New Roman" panose="02020603050405020304" pitchFamily="18" charset="0"/>
                <a:cs typeface="Times New Roman" panose="02020603050405020304" pitchFamily="18" charset="0"/>
              </a:rPr>
              <a:t>Further, this training has made me more aware of the dynamics of the real corporate world and how flexibility, planning, and consistency are essential to success.</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70" name="TextBox 69">
            <a:extLst>
              <a:ext uri="{FF2B5EF4-FFF2-40B4-BE49-F238E27FC236}">
                <a16:creationId xmlns:a16="http://schemas.microsoft.com/office/drawing/2014/main" id="{2C5F4178-CF05-5DE8-38C2-289962EB2F34}"/>
              </a:ext>
            </a:extLst>
          </p:cNvPr>
          <p:cNvSpPr txBox="1"/>
          <p:nvPr/>
        </p:nvSpPr>
        <p:spPr>
          <a:xfrm>
            <a:off x="197893" y="36487169"/>
            <a:ext cx="6630612" cy="7143687"/>
          </a:xfrm>
          <a:prstGeom prst="rect">
            <a:avLst/>
          </a:prstGeom>
          <a:solidFill>
            <a:schemeClr val="tx1"/>
          </a:solidFill>
          <a:ln>
            <a:solidFill>
              <a:schemeClr val="accent2">
                <a:lumMod val="50000"/>
              </a:schemeClr>
            </a:solidFill>
          </a:ln>
        </p:spPr>
        <p:txBody>
          <a:bodyPr wrap="square" rtlCol="0">
            <a:spAutoFit/>
          </a:bodyPr>
          <a:lstStyle/>
          <a:p>
            <a:pPr algn="ctr"/>
            <a:endParaRPr lang="en-US" sz="2207" dirty="0">
              <a:solidFill>
                <a:srgbClr val="2A363F"/>
              </a:solidFill>
              <a:latin typeface="ui-sans-serif"/>
            </a:endParaRPr>
          </a:p>
          <a:p>
            <a:pPr algn="ctr"/>
            <a:endParaRPr lang="en-US" sz="2207" dirty="0">
              <a:solidFill>
                <a:srgbClr val="2A363F"/>
              </a:solidFill>
              <a:latin typeface="ui-sans-serif"/>
            </a:endParaRPr>
          </a:p>
          <a:p>
            <a:pPr algn="ctr"/>
            <a:endParaRPr lang="en-US" sz="2207" dirty="0">
              <a:solidFill>
                <a:srgbClr val="2A363F"/>
              </a:solidFill>
              <a:latin typeface="ui-sans-serif"/>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The most challenging part of the task was completing market research since respondents did not want to share their data, prices, and didn't have time to get the results out. This was my most significant learning; how to approach things</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As </a:t>
            </a:r>
            <a:r>
              <a:rPr lang="en-US" sz="2800" dirty="0">
                <a:solidFill>
                  <a:srgbClr val="000000"/>
                </a:solidFill>
                <a:latin typeface="Times New Roman" panose="02020603050405020304" pitchFamily="18" charset="0"/>
                <a:cs typeface="Times New Roman" panose="02020603050405020304" pitchFamily="18" charset="0"/>
              </a:rPr>
              <a:t>I worked at Micro Labs, time management was another challenge. I had to complete all my work within limited timeframes, which was another learning experience for me.</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63" name="Rectangle: Rounded Corners 62">
            <a:extLst>
              <a:ext uri="{FF2B5EF4-FFF2-40B4-BE49-F238E27FC236}">
                <a16:creationId xmlns:a16="http://schemas.microsoft.com/office/drawing/2014/main" id="{5BF6198A-1997-36CB-05BD-554F91185179}"/>
              </a:ext>
            </a:extLst>
          </p:cNvPr>
          <p:cNvSpPr/>
          <p:nvPr/>
        </p:nvSpPr>
        <p:spPr>
          <a:xfrm>
            <a:off x="1540365" y="36591936"/>
            <a:ext cx="3234443" cy="1051702"/>
          </a:xfrm>
          <a:prstGeom prst="roundRect">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sz="2940" dirty="0">
                <a:solidFill>
                  <a:schemeClr val="tx1"/>
                </a:solidFill>
                <a:latin typeface="Times New Roman" panose="02020603050405020304" pitchFamily="18" charset="0"/>
                <a:cs typeface="Times New Roman" panose="02020603050405020304" pitchFamily="18" charset="0"/>
              </a:rPr>
              <a:t>CHALLENGES FACED</a:t>
            </a:r>
          </a:p>
        </p:txBody>
      </p:sp>
      <p:sp>
        <p:nvSpPr>
          <p:cNvPr id="64" name="TextBox 63">
            <a:extLst>
              <a:ext uri="{FF2B5EF4-FFF2-40B4-BE49-F238E27FC236}">
                <a16:creationId xmlns:a16="http://schemas.microsoft.com/office/drawing/2014/main" id="{0BC5433B-686E-C2F1-BCFA-9CDF3F7D4915}"/>
              </a:ext>
            </a:extLst>
          </p:cNvPr>
          <p:cNvSpPr txBox="1"/>
          <p:nvPr/>
        </p:nvSpPr>
        <p:spPr>
          <a:xfrm>
            <a:off x="17248220" y="36234011"/>
            <a:ext cx="7557807" cy="7478970"/>
          </a:xfrm>
          <a:prstGeom prst="rect">
            <a:avLst/>
          </a:prstGeom>
          <a:solidFill>
            <a:schemeClr val="tx1"/>
          </a:solidFill>
          <a:ln>
            <a:solidFill>
              <a:schemeClr val="accent2">
                <a:lumMod val="50000"/>
              </a:schemeClr>
            </a:solidFill>
          </a:ln>
        </p:spPr>
        <p:txBody>
          <a:bodyPr wrap="square" rtlCol="0">
            <a:spAutoFit/>
          </a:bodyPr>
          <a:lstStyle/>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pPr algn="just"/>
            <a:r>
              <a:rPr lang="en-US" sz="2000" dirty="0">
                <a:solidFill>
                  <a:schemeClr val="bg1"/>
                </a:solidFill>
                <a:latin typeface="Times New Roman" panose="02020603050405020304" pitchFamily="18" charset="0"/>
                <a:cs typeface="Times New Roman" panose="02020603050405020304" pitchFamily="18" charset="0"/>
              </a:rPr>
              <a:t>During my market research, I learned that most doctors are moving toward “NEXPRO RD 40” over “Omez” and “Omee-D” capsule due to its better response and fewer side effects, But when I talked with doctors and pharmacist about this drug, they were saying most medical shop are selling this drug because, its price very less than “Nexpro RD 40”. While, when I did complete market research at the different medical shop and hospitals. Then, I got a different statement from different prescriber and pharmacist . These are saying “Nexpro RD 40” more active than “ESOFAG-D” 40 mg because , very few cases of side effect of “Nexpro RD 40” on the liver have been reported. I analyzed most of the chemist shop sell “Omez” and Omee-D than I recognized at clinical or when , I asked doctor , then they gave me advised “Nexpro RD better responses than other drugs because it works by inhibiting the neurotransmitter dopamine (a chemical messenger present in our body) this drug from acting on the vomiting center . So, my suggestion to micro labs would be, what if we invest into the R.D and we should try to make cheap and good medicine so, that this medicine has less side effect and less bioavailability. Also, This drug can  be positioned as highly effective as well as cost effective and easy to use for the patient.</a:t>
            </a:r>
          </a:p>
        </p:txBody>
      </p:sp>
      <p:sp>
        <p:nvSpPr>
          <p:cNvPr id="65" name="TextBox 81">
            <a:extLst>
              <a:ext uri="{FF2B5EF4-FFF2-40B4-BE49-F238E27FC236}">
                <a16:creationId xmlns:a16="http://schemas.microsoft.com/office/drawing/2014/main" id="{220A39AF-ABD8-81AF-9EDC-5BB36012BDE4}"/>
              </a:ext>
            </a:extLst>
          </p:cNvPr>
          <p:cNvSpPr txBox="1"/>
          <p:nvPr/>
        </p:nvSpPr>
        <p:spPr>
          <a:xfrm>
            <a:off x="18581107" y="36325234"/>
            <a:ext cx="4965476" cy="1368323"/>
          </a:xfrm>
          <a:prstGeom prst="rect">
            <a:avLst/>
          </a:prstGeom>
          <a:solidFill>
            <a:schemeClr val="accent2">
              <a:lumMod val="75000"/>
            </a:scheme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ct val="150000"/>
              </a:lnSpc>
            </a:pPr>
            <a:r>
              <a:rPr lang="en-IN" sz="2940" dirty="0">
                <a:solidFill>
                  <a:schemeClr val="tx1"/>
                </a:solidFill>
                <a:latin typeface="Times New Roman" panose="02020603050405020304" pitchFamily="18" charset="0"/>
                <a:cs typeface="Times New Roman" panose="02020603050405020304" pitchFamily="18" charset="0"/>
              </a:rPr>
              <a:t>LEARNING OUTCOME AND RECOMMENDATIONS</a:t>
            </a:r>
          </a:p>
        </p:txBody>
      </p:sp>
      <p:sp>
        <p:nvSpPr>
          <p:cNvPr id="68" name="TextBox 79">
            <a:extLst>
              <a:ext uri="{FF2B5EF4-FFF2-40B4-BE49-F238E27FC236}">
                <a16:creationId xmlns:a16="http://schemas.microsoft.com/office/drawing/2014/main" id="{2713CD96-9011-1B00-111A-2C2E49E38946}"/>
              </a:ext>
            </a:extLst>
          </p:cNvPr>
          <p:cNvSpPr txBox="1"/>
          <p:nvPr/>
        </p:nvSpPr>
        <p:spPr>
          <a:xfrm>
            <a:off x="10042543" y="39480277"/>
            <a:ext cx="4804887" cy="1103281"/>
          </a:xfrm>
          <a:prstGeom prst="roundRect">
            <a:avLst/>
          </a:prstGeom>
          <a:solidFill>
            <a:schemeClr val="accent2">
              <a:lumMod val="75000"/>
            </a:scheme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IN" sz="2940" dirty="0">
                <a:solidFill>
                  <a:schemeClr val="tx1"/>
                </a:solidFill>
                <a:latin typeface="Times New Roman" panose="02020603050405020304" pitchFamily="18" charset="0"/>
                <a:cs typeface="Times New Roman" panose="02020603050405020304" pitchFamily="18" charset="0"/>
              </a:rPr>
              <a:t>USEFULNESS OF INTERNSHIP</a:t>
            </a:r>
          </a:p>
        </p:txBody>
      </p:sp>
      <p:sp>
        <p:nvSpPr>
          <p:cNvPr id="69" name="TextBox 68">
            <a:extLst>
              <a:ext uri="{FF2B5EF4-FFF2-40B4-BE49-F238E27FC236}">
                <a16:creationId xmlns:a16="http://schemas.microsoft.com/office/drawing/2014/main" id="{65F9A9B5-1E08-3888-BAEF-9A667BD89789}"/>
              </a:ext>
            </a:extLst>
          </p:cNvPr>
          <p:cNvSpPr txBox="1"/>
          <p:nvPr/>
        </p:nvSpPr>
        <p:spPr>
          <a:xfrm>
            <a:off x="27277424" y="22940956"/>
            <a:ext cx="5496983" cy="689676"/>
          </a:xfrm>
          <a:prstGeom prst="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IN" sz="2940" dirty="0">
                <a:solidFill>
                  <a:schemeClr val="tx1"/>
                </a:solidFill>
                <a:latin typeface="Times New Roman" panose="02020603050405020304" pitchFamily="18" charset="0"/>
                <a:cs typeface="Times New Roman" panose="02020603050405020304" pitchFamily="18" charset="0"/>
              </a:rPr>
              <a:t>BUSINESS IMPLICATIONS</a:t>
            </a:r>
          </a:p>
        </p:txBody>
      </p:sp>
      <p:sp>
        <p:nvSpPr>
          <p:cNvPr id="71" name="TextBox 70">
            <a:extLst>
              <a:ext uri="{FF2B5EF4-FFF2-40B4-BE49-F238E27FC236}">
                <a16:creationId xmlns:a16="http://schemas.microsoft.com/office/drawing/2014/main" id="{7F407DA1-32D7-15B4-8138-F90ECA518DD0}"/>
              </a:ext>
            </a:extLst>
          </p:cNvPr>
          <p:cNvSpPr txBox="1"/>
          <p:nvPr/>
        </p:nvSpPr>
        <p:spPr>
          <a:xfrm>
            <a:off x="197893" y="24648993"/>
            <a:ext cx="16747710" cy="5526641"/>
          </a:xfrm>
          <a:prstGeom prst="rect">
            <a:avLst/>
          </a:prstGeom>
          <a:solidFill>
            <a:schemeClr val="tx1"/>
          </a:solidFill>
          <a:ln>
            <a:solidFill>
              <a:schemeClr val="accent2">
                <a:lumMod val="50000"/>
              </a:schemeClr>
            </a:solidFill>
          </a:ln>
        </p:spPr>
        <p:txBody>
          <a:bodyPr wrap="square" rtlCol="0">
            <a:spAutoFit/>
          </a:bodyPr>
          <a:lstStyle/>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p:txBody>
      </p:sp>
      <p:sp>
        <p:nvSpPr>
          <p:cNvPr id="74" name="Rectangle: Rounded Corners 73">
            <a:extLst>
              <a:ext uri="{FF2B5EF4-FFF2-40B4-BE49-F238E27FC236}">
                <a16:creationId xmlns:a16="http://schemas.microsoft.com/office/drawing/2014/main" id="{1F4DF96E-C3BF-E027-1ED7-2930AEA2295A}"/>
              </a:ext>
            </a:extLst>
          </p:cNvPr>
          <p:cNvSpPr/>
          <p:nvPr/>
        </p:nvSpPr>
        <p:spPr>
          <a:xfrm>
            <a:off x="1872741" y="25226815"/>
            <a:ext cx="3728152" cy="48695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940" dirty="0">
                <a:latin typeface="Roman NAMES"/>
              </a:rPr>
              <a:t>DIRECT COMPETITOR </a:t>
            </a:r>
          </a:p>
        </p:txBody>
      </p:sp>
      <p:sp>
        <p:nvSpPr>
          <p:cNvPr id="75" name="Rectangle: Rounded Corners 74">
            <a:extLst>
              <a:ext uri="{FF2B5EF4-FFF2-40B4-BE49-F238E27FC236}">
                <a16:creationId xmlns:a16="http://schemas.microsoft.com/office/drawing/2014/main" id="{3ACF557B-81EF-43CB-47ED-6A16AF876A04}"/>
              </a:ext>
            </a:extLst>
          </p:cNvPr>
          <p:cNvSpPr/>
          <p:nvPr/>
        </p:nvSpPr>
        <p:spPr>
          <a:xfrm>
            <a:off x="11406164" y="25285306"/>
            <a:ext cx="3909762" cy="48695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940" dirty="0">
                <a:latin typeface="Roman NAMES"/>
              </a:rPr>
              <a:t>INDIRECT COMPETITOR </a:t>
            </a:r>
          </a:p>
        </p:txBody>
      </p:sp>
      <p:pic>
        <p:nvPicPr>
          <p:cNvPr id="76" name="Picture 75">
            <a:extLst>
              <a:ext uri="{FF2B5EF4-FFF2-40B4-BE49-F238E27FC236}">
                <a16:creationId xmlns:a16="http://schemas.microsoft.com/office/drawing/2014/main" id="{B4B44704-3CD6-1CD3-7C8C-36F6803D9593}"/>
              </a:ext>
            </a:extLst>
          </p:cNvPr>
          <p:cNvPicPr>
            <a:picLocks noChangeAspect="1"/>
          </p:cNvPicPr>
          <p:nvPr/>
        </p:nvPicPr>
        <p:blipFill>
          <a:blip r:embed="rId6"/>
          <a:stretch>
            <a:fillRect/>
          </a:stretch>
        </p:blipFill>
        <p:spPr>
          <a:xfrm>
            <a:off x="9777878" y="26123388"/>
            <a:ext cx="6777580" cy="3600689"/>
          </a:xfrm>
          <a:prstGeom prst="rect">
            <a:avLst/>
          </a:prstGeom>
          <a:solidFill>
            <a:schemeClr val="accent2">
              <a:lumMod val="50000"/>
            </a:schemeClr>
          </a:solidFill>
        </p:spPr>
      </p:pic>
      <p:pic>
        <p:nvPicPr>
          <p:cNvPr id="77" name="Picture 76">
            <a:extLst>
              <a:ext uri="{FF2B5EF4-FFF2-40B4-BE49-F238E27FC236}">
                <a16:creationId xmlns:a16="http://schemas.microsoft.com/office/drawing/2014/main" id="{B3CCA003-F1B4-EA90-9E91-A7D89648D210}"/>
              </a:ext>
            </a:extLst>
          </p:cNvPr>
          <p:cNvPicPr>
            <a:picLocks noChangeAspect="1"/>
          </p:cNvPicPr>
          <p:nvPr/>
        </p:nvPicPr>
        <p:blipFill>
          <a:blip r:embed="rId7"/>
          <a:stretch>
            <a:fillRect/>
          </a:stretch>
        </p:blipFill>
        <p:spPr>
          <a:xfrm>
            <a:off x="656338" y="26234009"/>
            <a:ext cx="6777580" cy="3600690"/>
          </a:xfrm>
          <a:prstGeom prst="rect">
            <a:avLst/>
          </a:prstGeom>
          <a:solidFill>
            <a:schemeClr val="accent1">
              <a:lumMod val="40000"/>
              <a:lumOff val="60000"/>
            </a:schemeClr>
          </a:solidFill>
        </p:spPr>
      </p:pic>
      <p:sp>
        <p:nvSpPr>
          <p:cNvPr id="83" name="TextBox 82">
            <a:extLst>
              <a:ext uri="{FF2B5EF4-FFF2-40B4-BE49-F238E27FC236}">
                <a16:creationId xmlns:a16="http://schemas.microsoft.com/office/drawing/2014/main" id="{E80BF1A6-4741-1E43-9969-837E48E9C3C3}"/>
              </a:ext>
            </a:extLst>
          </p:cNvPr>
          <p:cNvSpPr txBox="1"/>
          <p:nvPr/>
        </p:nvSpPr>
        <p:spPr>
          <a:xfrm>
            <a:off x="7155856" y="30619524"/>
            <a:ext cx="9742502" cy="8165120"/>
          </a:xfrm>
          <a:prstGeom prst="rect">
            <a:avLst/>
          </a:prstGeom>
          <a:solidFill>
            <a:schemeClr val="tx1"/>
          </a:solidFill>
          <a:ln>
            <a:solidFill>
              <a:schemeClr val="accent2">
                <a:lumMod val="75000"/>
              </a:schemeClr>
            </a:solidFill>
          </a:ln>
        </p:spPr>
        <p:txBody>
          <a:bodyPr wrap="square" rtlCol="0">
            <a:spAutoFit/>
          </a:bodyPr>
          <a:lstStyle/>
          <a:p>
            <a:pPr marL="350358" indent="-350358">
              <a:buFont typeface="Arial" panose="020B0604020202020204" pitchFamily="34" charset="0"/>
              <a:buChar char="•"/>
            </a:pPr>
            <a:endParaRPr lang="en-US" sz="2207" dirty="0">
              <a:solidFill>
                <a:schemeClr val="bg1"/>
              </a:solidFill>
            </a:endParaRPr>
          </a:p>
          <a:p>
            <a:pPr marL="350358" indent="-350358">
              <a:buFont typeface="Arial" panose="020B0604020202020204" pitchFamily="34" charset="0"/>
              <a:buChar char="•"/>
            </a:pPr>
            <a:endParaRPr lang="en-US" sz="2207" dirty="0">
              <a:solidFill>
                <a:schemeClr val="bg1"/>
              </a:solidFill>
            </a:endParaRPr>
          </a:p>
          <a:p>
            <a:pPr marL="350358" indent="-350358">
              <a:buFont typeface="Arial" panose="020B0604020202020204" pitchFamily="34" charset="0"/>
              <a:buChar char="•"/>
            </a:pPr>
            <a:endParaRPr lang="en-US" sz="2207" dirty="0">
              <a:solidFill>
                <a:schemeClr val="bg1"/>
              </a:solidFill>
            </a:endParaRPr>
          </a:p>
          <a:p>
            <a:pPr marL="350358" indent="-350358">
              <a:buFont typeface="Arial" panose="020B0604020202020204" pitchFamily="34" charset="0"/>
              <a:buChar char="•"/>
            </a:pPr>
            <a:endParaRPr lang="en-US" sz="2207" dirty="0">
              <a:solidFill>
                <a:schemeClr val="bg1"/>
              </a:solidFill>
            </a:endParaRPr>
          </a:p>
          <a:p>
            <a:pPr marL="560573" indent="-560573">
              <a:buFont typeface="Arial" panose="020B0604020202020204" pitchFamily="34" charset="0"/>
              <a:buChar char="•"/>
            </a:pPr>
            <a:r>
              <a:rPr lang="en-US" sz="2800" dirty="0">
                <a:solidFill>
                  <a:schemeClr val="bg1"/>
                </a:solidFill>
                <a:latin typeface="Roman times"/>
              </a:rPr>
              <a:t>In India, the prevalence range for GERD is 8% to 20% of the population.</a:t>
            </a:r>
          </a:p>
          <a:p>
            <a:endParaRPr lang="en-US" sz="2800" dirty="0">
              <a:solidFill>
                <a:schemeClr val="bg1"/>
              </a:solidFill>
              <a:latin typeface="Roman times"/>
            </a:endParaRPr>
          </a:p>
          <a:p>
            <a:pPr marL="350358" indent="-350358">
              <a:buFont typeface="Arial" panose="020B0604020202020204" pitchFamily="34" charset="0"/>
              <a:buChar char="•"/>
            </a:pPr>
            <a:r>
              <a:rPr lang="en-US" sz="2800" dirty="0">
                <a:solidFill>
                  <a:schemeClr val="bg1"/>
                </a:solidFill>
                <a:latin typeface="Roman times"/>
              </a:rPr>
              <a:t>During stress conditioning , cortisol is released from the adrenal gland .</a:t>
            </a:r>
          </a:p>
          <a:p>
            <a:pPr marL="350358" indent="-350358">
              <a:buFont typeface="Arial" panose="020B0604020202020204" pitchFamily="34" charset="0"/>
              <a:buChar char="•"/>
            </a:pPr>
            <a:endParaRPr lang="en-US" sz="2800" dirty="0">
              <a:solidFill>
                <a:schemeClr val="bg1"/>
              </a:solidFill>
              <a:latin typeface="Roman times"/>
            </a:endParaRPr>
          </a:p>
          <a:p>
            <a:pPr marL="560573" indent="-560573"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p:txBody>
      </p:sp>
      <p:sp>
        <p:nvSpPr>
          <p:cNvPr id="84" name="TextBox 83">
            <a:extLst>
              <a:ext uri="{FF2B5EF4-FFF2-40B4-BE49-F238E27FC236}">
                <a16:creationId xmlns:a16="http://schemas.microsoft.com/office/drawing/2014/main" id="{81FB726A-A245-3371-588B-70881066AFA6}"/>
              </a:ext>
            </a:extLst>
          </p:cNvPr>
          <p:cNvSpPr txBox="1"/>
          <p:nvPr/>
        </p:nvSpPr>
        <p:spPr>
          <a:xfrm>
            <a:off x="8721572" y="30785686"/>
            <a:ext cx="6095096" cy="1094556"/>
          </a:xfrm>
          <a:prstGeom prst="round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4414" dirty="0">
                <a:solidFill>
                  <a:schemeClr val="tx1"/>
                </a:solidFill>
                <a:latin typeface="Times New Roman" panose="02020603050405020304" pitchFamily="18" charset="0"/>
                <a:cs typeface="Times New Roman" panose="02020603050405020304" pitchFamily="18" charset="0"/>
              </a:rPr>
              <a:t> </a:t>
            </a:r>
            <a:r>
              <a:rPr lang="en-US" sz="2940" dirty="0">
                <a:solidFill>
                  <a:schemeClr val="tx1"/>
                </a:solidFill>
                <a:latin typeface="Times New Roman" panose="02020603050405020304" pitchFamily="18" charset="0"/>
                <a:cs typeface="Times New Roman" panose="02020603050405020304" pitchFamily="18" charset="0"/>
              </a:rPr>
              <a:t>DISEASE PREVALENCE </a:t>
            </a:r>
            <a:endParaRPr lang="en-IN" sz="2940" dirty="0">
              <a:solidFill>
                <a:schemeClr val="tx1"/>
              </a:solidFill>
              <a:latin typeface="Times New Roman" panose="02020603050405020304" pitchFamily="18" charset="0"/>
              <a:cs typeface="Times New Roman" panose="02020603050405020304" pitchFamily="18" charset="0"/>
            </a:endParaRPr>
          </a:p>
        </p:txBody>
      </p:sp>
      <p:pic>
        <p:nvPicPr>
          <p:cNvPr id="85" name="Picture 3" descr="Diagram&#10;&#10;Description automatically generated">
            <a:extLst>
              <a:ext uri="{FF2B5EF4-FFF2-40B4-BE49-F238E27FC236}">
                <a16:creationId xmlns:a16="http://schemas.microsoft.com/office/drawing/2014/main" id="{B6298492-6642-A785-2936-C873B1637E0E}"/>
              </a:ext>
            </a:extLst>
          </p:cNvPr>
          <p:cNvPicPr>
            <a:picLocks noChangeAspect="1"/>
          </p:cNvPicPr>
          <p:nvPr/>
        </p:nvPicPr>
        <p:blipFill>
          <a:blip r:embed="rId8"/>
          <a:stretch>
            <a:fillRect/>
          </a:stretch>
        </p:blipFill>
        <p:spPr>
          <a:xfrm>
            <a:off x="8330065" y="35009801"/>
            <a:ext cx="6392730" cy="3094569"/>
          </a:xfrm>
          <a:prstGeom prst="rect">
            <a:avLst/>
          </a:prstGeom>
          <a:solidFill>
            <a:schemeClr val="accent1">
              <a:lumMod val="60000"/>
              <a:lumOff val="40000"/>
            </a:schemeClr>
          </a:solidFill>
        </p:spPr>
      </p:pic>
      <p:sp>
        <p:nvSpPr>
          <p:cNvPr id="117" name="Rectangle: Rounded Corners 116">
            <a:extLst>
              <a:ext uri="{FF2B5EF4-FFF2-40B4-BE49-F238E27FC236}">
                <a16:creationId xmlns:a16="http://schemas.microsoft.com/office/drawing/2014/main" id="{79E81098-993B-1D86-668E-1D307412159F}"/>
              </a:ext>
            </a:extLst>
          </p:cNvPr>
          <p:cNvSpPr/>
          <p:nvPr/>
        </p:nvSpPr>
        <p:spPr>
          <a:xfrm>
            <a:off x="19987887" y="16493291"/>
            <a:ext cx="2681270" cy="58520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ECONOMIC</a:t>
            </a:r>
            <a:endParaRPr lang="en-IN" sz="2207" dirty="0"/>
          </a:p>
        </p:txBody>
      </p:sp>
      <p:sp>
        <p:nvSpPr>
          <p:cNvPr id="118" name="Rectangle: Rounded Corners 117">
            <a:extLst>
              <a:ext uri="{FF2B5EF4-FFF2-40B4-BE49-F238E27FC236}">
                <a16:creationId xmlns:a16="http://schemas.microsoft.com/office/drawing/2014/main" id="{69D21FF0-9B9A-CD23-C4AF-8D93554BBE62}"/>
              </a:ext>
            </a:extLst>
          </p:cNvPr>
          <p:cNvSpPr/>
          <p:nvPr/>
        </p:nvSpPr>
        <p:spPr>
          <a:xfrm>
            <a:off x="19984990" y="18293167"/>
            <a:ext cx="2681270" cy="58520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SOCIAL </a:t>
            </a:r>
            <a:endParaRPr lang="en-IN" sz="2207" dirty="0"/>
          </a:p>
        </p:txBody>
      </p:sp>
      <p:sp>
        <p:nvSpPr>
          <p:cNvPr id="119" name="Rectangle: Rounded Corners 118">
            <a:extLst>
              <a:ext uri="{FF2B5EF4-FFF2-40B4-BE49-F238E27FC236}">
                <a16:creationId xmlns:a16="http://schemas.microsoft.com/office/drawing/2014/main" id="{4DE7E582-9C6B-A965-B2BE-6F46BC2A397E}"/>
              </a:ext>
            </a:extLst>
          </p:cNvPr>
          <p:cNvSpPr/>
          <p:nvPr/>
        </p:nvSpPr>
        <p:spPr>
          <a:xfrm>
            <a:off x="20173931" y="20243020"/>
            <a:ext cx="2690608" cy="60661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TECHNOLOGICAL </a:t>
            </a:r>
            <a:endParaRPr lang="en-IN" sz="2207" dirty="0"/>
          </a:p>
        </p:txBody>
      </p:sp>
      <p:sp>
        <p:nvSpPr>
          <p:cNvPr id="120" name="Rectangle: Rounded Corners 119">
            <a:extLst>
              <a:ext uri="{FF2B5EF4-FFF2-40B4-BE49-F238E27FC236}">
                <a16:creationId xmlns:a16="http://schemas.microsoft.com/office/drawing/2014/main" id="{438F852F-30AF-8602-36FD-0D1952EFEB9E}"/>
              </a:ext>
            </a:extLst>
          </p:cNvPr>
          <p:cNvSpPr/>
          <p:nvPr/>
        </p:nvSpPr>
        <p:spPr>
          <a:xfrm>
            <a:off x="20200603" y="22332815"/>
            <a:ext cx="2690608" cy="60661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LEGAL  </a:t>
            </a:r>
            <a:endParaRPr lang="en-IN" sz="2207" dirty="0"/>
          </a:p>
        </p:txBody>
      </p:sp>
      <p:sp>
        <p:nvSpPr>
          <p:cNvPr id="121" name="Rectangle: Rounded Corners 120">
            <a:extLst>
              <a:ext uri="{FF2B5EF4-FFF2-40B4-BE49-F238E27FC236}">
                <a16:creationId xmlns:a16="http://schemas.microsoft.com/office/drawing/2014/main" id="{5628EFB9-6F23-9675-A9EF-AF7F2DD4E477}"/>
              </a:ext>
            </a:extLst>
          </p:cNvPr>
          <p:cNvSpPr/>
          <p:nvPr/>
        </p:nvSpPr>
        <p:spPr>
          <a:xfrm>
            <a:off x="20236005" y="24089400"/>
            <a:ext cx="2690608" cy="60661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ENVIRONMENT </a:t>
            </a:r>
            <a:endParaRPr lang="en-IN" sz="2207" dirty="0"/>
          </a:p>
        </p:txBody>
      </p:sp>
      <p:sp>
        <p:nvSpPr>
          <p:cNvPr id="125" name="TextBox 124">
            <a:extLst>
              <a:ext uri="{FF2B5EF4-FFF2-40B4-BE49-F238E27FC236}">
                <a16:creationId xmlns:a16="http://schemas.microsoft.com/office/drawing/2014/main" id="{262A2B68-6E44-A33E-F3FD-F8FE9AC7C6F1}"/>
              </a:ext>
            </a:extLst>
          </p:cNvPr>
          <p:cNvSpPr txBox="1"/>
          <p:nvPr/>
        </p:nvSpPr>
        <p:spPr>
          <a:xfrm>
            <a:off x="197893" y="3252110"/>
            <a:ext cx="16791524" cy="11738598"/>
          </a:xfrm>
          <a:prstGeom prst="rect">
            <a:avLst/>
          </a:prstGeom>
          <a:solidFill>
            <a:schemeClr val="tx1"/>
          </a:solidFill>
          <a:ln>
            <a:solidFill>
              <a:schemeClr val="accent2">
                <a:lumMod val="50000"/>
              </a:schemeClr>
            </a:solidFill>
          </a:ln>
        </p:spPr>
        <p:txBody>
          <a:bodyPr wrap="square" rtlCol="0">
            <a:spAutoFit/>
          </a:bodyPr>
          <a:lstStyle/>
          <a:p>
            <a:endParaRPr lang="en-US" sz="2207" dirty="0"/>
          </a:p>
          <a:p>
            <a:endParaRPr lang="en-IN" sz="2207" dirty="0"/>
          </a:p>
          <a:p>
            <a:pPr algn="just"/>
            <a:endParaRPr lang="en-IN" sz="3433" dirty="0">
              <a:solidFill>
                <a:schemeClr val="bg1"/>
              </a:solidFill>
              <a:latin typeface="Times New Roman" panose="02020603050405020304" pitchFamily="18" charset="0"/>
              <a:cs typeface="Times New Roman" panose="02020603050405020304" pitchFamily="18" charset="0"/>
            </a:endParaRPr>
          </a:p>
          <a:p>
            <a:pPr algn="just"/>
            <a:r>
              <a:rPr lang="en-IN" sz="2800" dirty="0">
                <a:solidFill>
                  <a:schemeClr val="bg1"/>
                </a:solidFill>
                <a:latin typeface="Times New Roman" panose="02020603050405020304" pitchFamily="18" charset="0"/>
                <a:cs typeface="Times New Roman" panose="02020603050405020304" pitchFamily="18" charset="0"/>
              </a:rPr>
              <a:t>Micro labs was incorporated on 7</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September 1973. </a:t>
            </a:r>
            <a:r>
              <a:rPr lang="en-US" sz="2800" dirty="0">
                <a:solidFill>
                  <a:schemeClr val="bg1"/>
                </a:solidFill>
                <a:latin typeface="Times New Roman" panose="02020603050405020304" pitchFamily="18" charset="0"/>
                <a:cs typeface="Times New Roman" panose="02020603050405020304" pitchFamily="18" charset="0"/>
              </a:rPr>
              <a:t>Micro Labs Limited's operating revenues range is Over INR 500 cr. </a:t>
            </a:r>
            <a:r>
              <a:rPr lang="en-IN" sz="2800" dirty="0">
                <a:solidFill>
                  <a:schemeClr val="bg1"/>
                </a:solidFill>
                <a:latin typeface="Times New Roman" panose="02020603050405020304" pitchFamily="18" charset="0"/>
                <a:cs typeface="Times New Roman" panose="02020603050405020304" pitchFamily="18" charset="0"/>
              </a:rPr>
              <a:t>It is a multifaceted healthcare organization with a proficient marketing team. Have manufacturing facilities and R&amp;D centres that are with international standards. It is ranked 14</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among prescriptions by SMSRC and 19</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in sales as per AWACS Mat. The company is well known for its brand “DOLO” while the portfolio includes some of the topmost brands in various specialities like Cardiology, Diabetology, Anti-infective , Ophthalmology, Pain, etc,. The company’s domestic market share is around 2% while it is among top 5 players in liver-therapy and in Oral Anti-diabetic segment. The company is placed 11</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in the Cardiovascular product division. Around 60% of the company’s domestic revenue is from Chronic segment. This financial year company’s export sales grew by about 35% while the domestic sales were moderate at 5% because of lower prescription-based sales due to COVID.</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3433" dirty="0">
              <a:solidFill>
                <a:schemeClr val="bg1"/>
              </a:solidFill>
              <a:latin typeface="Times New Roman" panose="02020603050405020304" pitchFamily="18" charset="0"/>
              <a:cs typeface="Times New Roman" panose="02020603050405020304" pitchFamily="18" charset="0"/>
            </a:endParaRPr>
          </a:p>
          <a:p>
            <a:pPr algn="just"/>
            <a:r>
              <a:rPr lang="en-IN" sz="2800" dirty="0">
                <a:solidFill>
                  <a:schemeClr val="bg1"/>
                </a:solidFill>
                <a:latin typeface="Times New Roman" panose="02020603050405020304" pitchFamily="18" charset="0"/>
                <a:cs typeface="Times New Roman" panose="02020603050405020304" pitchFamily="18" charset="0"/>
              </a:rPr>
              <a:t>Micro labs desires to not just be the  best, but a leader in the development, manufacturing and sales of premium pharmaceutical products.</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r>
              <a:rPr lang="en-IN" sz="2800" dirty="0">
                <a:solidFill>
                  <a:schemeClr val="bg1"/>
                </a:solidFill>
                <a:latin typeface="Times New Roman" panose="02020603050405020304" pitchFamily="18" charset="0"/>
                <a:cs typeface="Times New Roman" panose="02020603050405020304" pitchFamily="18" charset="0"/>
              </a:rPr>
              <a:t>Micro labs aspires to deliver value through high-quality pharmaceutical products and to build brands across the therapeutic segment.</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r>
              <a:rPr lang="en-IN" sz="2800" dirty="0">
                <a:solidFill>
                  <a:schemeClr val="bg1"/>
                </a:solidFill>
                <a:latin typeface="Times New Roman" panose="02020603050405020304" pitchFamily="18" charset="0"/>
                <a:cs typeface="Times New Roman" panose="02020603050405020304" pitchFamily="18" charset="0"/>
              </a:rPr>
              <a:t>Micro Labs has Hierarchical Organization structure i.e., Top to bottom.</a:t>
            </a:r>
            <a:r>
              <a:rPr lang="en-US" sz="2800" dirty="0">
                <a:solidFill>
                  <a:schemeClr val="bg1"/>
                </a:solidFill>
                <a:latin typeface="Times New Roman" panose="02020603050405020304" pitchFamily="18" charset="0"/>
                <a:cs typeface="Times New Roman" panose="02020603050405020304" pitchFamily="18" charset="0"/>
              </a:rPr>
              <a:t> Employees are grouped with every employee having one clear supervisor</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26" name="TextBox 125">
            <a:extLst>
              <a:ext uri="{FF2B5EF4-FFF2-40B4-BE49-F238E27FC236}">
                <a16:creationId xmlns:a16="http://schemas.microsoft.com/office/drawing/2014/main" id="{563521D7-0864-F951-F40B-08208E6FC483}"/>
              </a:ext>
            </a:extLst>
          </p:cNvPr>
          <p:cNvSpPr txBox="1"/>
          <p:nvPr/>
        </p:nvSpPr>
        <p:spPr>
          <a:xfrm>
            <a:off x="5168043" y="3451137"/>
            <a:ext cx="7145030" cy="763046"/>
          </a:xfrm>
          <a:prstGeom prst="round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MICRO LABS LTD.</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127" name="TextBox 126">
            <a:extLst>
              <a:ext uri="{FF2B5EF4-FFF2-40B4-BE49-F238E27FC236}">
                <a16:creationId xmlns:a16="http://schemas.microsoft.com/office/drawing/2014/main" id="{FD39AAD4-1CD9-06BA-0C79-CCBA4A8DD4D7}"/>
              </a:ext>
            </a:extLst>
          </p:cNvPr>
          <p:cNvSpPr txBox="1"/>
          <p:nvPr/>
        </p:nvSpPr>
        <p:spPr>
          <a:xfrm>
            <a:off x="340888" y="8366636"/>
            <a:ext cx="4079631" cy="763046"/>
          </a:xfrm>
          <a:prstGeom prst="roundRect">
            <a:avLst/>
          </a:prstGeom>
          <a:solidFill>
            <a:schemeClr val="accent2">
              <a:lumMod val="60000"/>
              <a:lumOff val="4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VISION</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128" name="TextBox 127">
            <a:extLst>
              <a:ext uri="{FF2B5EF4-FFF2-40B4-BE49-F238E27FC236}">
                <a16:creationId xmlns:a16="http://schemas.microsoft.com/office/drawing/2014/main" id="{5BA90EE8-CC8F-B1EF-7D1E-5C724DB13EF2}"/>
              </a:ext>
            </a:extLst>
          </p:cNvPr>
          <p:cNvSpPr txBox="1"/>
          <p:nvPr/>
        </p:nvSpPr>
        <p:spPr>
          <a:xfrm>
            <a:off x="400551" y="10381701"/>
            <a:ext cx="3956777" cy="763046"/>
          </a:xfrm>
          <a:prstGeom prst="roundRect">
            <a:avLst/>
          </a:prstGeom>
          <a:solidFill>
            <a:schemeClr val="accent2">
              <a:lumMod val="60000"/>
              <a:lumOff val="4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ASPIRATION</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131" name="Rectangle: Rounded Corners 130">
            <a:extLst>
              <a:ext uri="{FF2B5EF4-FFF2-40B4-BE49-F238E27FC236}">
                <a16:creationId xmlns:a16="http://schemas.microsoft.com/office/drawing/2014/main" id="{FD44F949-A8C6-3CF8-C201-AF6BEF4B2AFB}"/>
              </a:ext>
            </a:extLst>
          </p:cNvPr>
          <p:cNvSpPr/>
          <p:nvPr/>
        </p:nvSpPr>
        <p:spPr>
          <a:xfrm>
            <a:off x="19987887" y="16394877"/>
            <a:ext cx="2681270" cy="58520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latin typeface="Roman NAMES "/>
              </a:rPr>
              <a:t>POLTICAL </a:t>
            </a:r>
            <a:endParaRPr lang="en-IN" sz="2207" dirty="0">
              <a:latin typeface="Roman NAMES "/>
            </a:endParaRPr>
          </a:p>
        </p:txBody>
      </p:sp>
      <p:sp>
        <p:nvSpPr>
          <p:cNvPr id="132" name="Rectangle: Rounded Corners 131">
            <a:extLst>
              <a:ext uri="{FF2B5EF4-FFF2-40B4-BE49-F238E27FC236}">
                <a16:creationId xmlns:a16="http://schemas.microsoft.com/office/drawing/2014/main" id="{F160E673-E8FB-3810-979A-28BDB43758E4}"/>
              </a:ext>
            </a:extLst>
          </p:cNvPr>
          <p:cNvSpPr/>
          <p:nvPr/>
        </p:nvSpPr>
        <p:spPr>
          <a:xfrm>
            <a:off x="19987887" y="18668551"/>
            <a:ext cx="2681270" cy="58520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ECONOMIC</a:t>
            </a:r>
            <a:endParaRPr lang="en-IN" sz="2207" dirty="0"/>
          </a:p>
        </p:txBody>
      </p:sp>
      <p:sp>
        <p:nvSpPr>
          <p:cNvPr id="133" name="Rectangle: Rounded Corners 132">
            <a:extLst>
              <a:ext uri="{FF2B5EF4-FFF2-40B4-BE49-F238E27FC236}">
                <a16:creationId xmlns:a16="http://schemas.microsoft.com/office/drawing/2014/main" id="{22418B13-AE2E-2243-BCA4-F4EB6BB24BB2}"/>
              </a:ext>
            </a:extLst>
          </p:cNvPr>
          <p:cNvSpPr/>
          <p:nvPr/>
        </p:nvSpPr>
        <p:spPr>
          <a:xfrm>
            <a:off x="19984990" y="20468427"/>
            <a:ext cx="2681270" cy="58520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SOCIAL </a:t>
            </a:r>
            <a:endParaRPr lang="en-IN" sz="2207" dirty="0"/>
          </a:p>
        </p:txBody>
      </p:sp>
      <p:sp>
        <p:nvSpPr>
          <p:cNvPr id="134" name="Rectangle: Rounded Corners 133">
            <a:extLst>
              <a:ext uri="{FF2B5EF4-FFF2-40B4-BE49-F238E27FC236}">
                <a16:creationId xmlns:a16="http://schemas.microsoft.com/office/drawing/2014/main" id="{6AFDCE8C-AEF4-8212-3087-37D503C1252B}"/>
              </a:ext>
            </a:extLst>
          </p:cNvPr>
          <p:cNvSpPr/>
          <p:nvPr/>
        </p:nvSpPr>
        <p:spPr>
          <a:xfrm>
            <a:off x="20173931" y="22418280"/>
            <a:ext cx="2690608" cy="60661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TECHNOLOGICAL </a:t>
            </a:r>
            <a:endParaRPr lang="en-IN" sz="2207" dirty="0"/>
          </a:p>
        </p:txBody>
      </p:sp>
      <p:sp>
        <p:nvSpPr>
          <p:cNvPr id="135" name="Rectangle: Rounded Corners 134">
            <a:extLst>
              <a:ext uri="{FF2B5EF4-FFF2-40B4-BE49-F238E27FC236}">
                <a16:creationId xmlns:a16="http://schemas.microsoft.com/office/drawing/2014/main" id="{865E5F75-DAB7-CA36-EECA-4C24A2A63EFC}"/>
              </a:ext>
            </a:extLst>
          </p:cNvPr>
          <p:cNvSpPr/>
          <p:nvPr/>
        </p:nvSpPr>
        <p:spPr>
          <a:xfrm>
            <a:off x="20200603" y="24508075"/>
            <a:ext cx="2690608" cy="60661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LEGAL  </a:t>
            </a:r>
            <a:endParaRPr lang="en-IN" sz="2207" dirty="0"/>
          </a:p>
        </p:txBody>
      </p:sp>
      <p:sp>
        <p:nvSpPr>
          <p:cNvPr id="137" name="TextBox 136">
            <a:extLst>
              <a:ext uri="{FF2B5EF4-FFF2-40B4-BE49-F238E27FC236}">
                <a16:creationId xmlns:a16="http://schemas.microsoft.com/office/drawing/2014/main" id="{FF430B8B-E98E-CF8F-7264-0C369C47AC81}"/>
              </a:ext>
            </a:extLst>
          </p:cNvPr>
          <p:cNvSpPr txBox="1"/>
          <p:nvPr/>
        </p:nvSpPr>
        <p:spPr>
          <a:xfrm>
            <a:off x="17248219" y="3203722"/>
            <a:ext cx="18209017" cy="8935651"/>
          </a:xfrm>
          <a:prstGeom prst="rect">
            <a:avLst/>
          </a:prstGeom>
          <a:solidFill>
            <a:schemeClr val="tx1"/>
          </a:solidFill>
          <a:ln>
            <a:solidFill>
              <a:schemeClr val="accent2">
                <a:lumMod val="75000"/>
              </a:schemeClr>
            </a:solidFill>
          </a:ln>
        </p:spPr>
        <p:txBody>
          <a:bodyPr wrap="square" rtlCol="0">
            <a:spAutoFit/>
          </a:bodyPr>
          <a:lstStyle/>
          <a:p>
            <a:endParaRPr lang="en-US" sz="2207" dirty="0"/>
          </a:p>
          <a:p>
            <a:endParaRPr lang="en-US" sz="2207" dirty="0"/>
          </a:p>
          <a:p>
            <a:endParaRPr lang="en-US" sz="2207" dirty="0"/>
          </a:p>
          <a:p>
            <a:endParaRPr lang="en-US" sz="2207" dirty="0"/>
          </a:p>
          <a:p>
            <a:endParaRPr lang="en-US" sz="2207" dirty="0"/>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pharmaceutical industry in India was valued at an estimated US$42 billion in 2021. </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India is the world's largest provider of generic medicines by volume, with a 20% share of total global pharmaceutical exports.</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It is also the largest vaccine supplier in the world by volume, accounting for more than 50% of all vaccines manufactured in the world.</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India is a major exporter of pharmaceutical with over 200+ countries served by Indian Pharma export.</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India supplies over 50 % of Africa's requirement for generics, ~40%  of generics demand in the US and ~25% of all Medicine in the UK.</a:t>
            </a:r>
          </a:p>
          <a:p>
            <a:pPr algn="just"/>
            <a:endParaRPr lang="en-US" sz="3433" dirty="0">
              <a:latin typeface="Times New Roman" panose="02020603050405020304" pitchFamily="18" charset="0"/>
              <a:cs typeface="Times New Roman" panose="02020603050405020304" pitchFamily="18" charset="0"/>
            </a:endParaRPr>
          </a:p>
          <a:p>
            <a:pPr algn="just"/>
            <a:r>
              <a:rPr lang="en-US" sz="3433" dirty="0">
                <a:latin typeface="Times New Roman" panose="02020603050405020304" pitchFamily="18" charset="0"/>
                <a:cs typeface="Times New Roman" panose="02020603050405020304" pitchFamily="18" charset="0"/>
              </a:rPr>
              <a:t> </a:t>
            </a:r>
          </a:p>
          <a:p>
            <a:pPr algn="just"/>
            <a:endParaRPr lang="en-US" sz="3433" dirty="0">
              <a:latin typeface="Times New Roman" panose="02020603050405020304" pitchFamily="18" charset="0"/>
              <a:cs typeface="Times New Roman" panose="02020603050405020304" pitchFamily="18" charset="0"/>
            </a:endParaRPr>
          </a:p>
          <a:p>
            <a:pPr algn="just"/>
            <a:endParaRPr lang="en-US" sz="3433" dirty="0">
              <a:latin typeface="Times New Roman" panose="02020603050405020304" pitchFamily="18" charset="0"/>
              <a:cs typeface="Times New Roman" panose="02020603050405020304" pitchFamily="18" charset="0"/>
            </a:endParaRPr>
          </a:p>
          <a:p>
            <a:pPr algn="just"/>
            <a:r>
              <a:rPr lang="en-US" sz="3433" dirty="0">
                <a:solidFill>
                  <a:schemeClr val="bg2"/>
                </a:solidFill>
                <a:latin typeface="Times New Roman" panose="02020603050405020304" pitchFamily="18" charset="0"/>
                <a:cs typeface="Times New Roman" panose="02020603050405020304" pitchFamily="18" charset="0"/>
              </a:rPr>
              <a:t> </a:t>
            </a:r>
          </a:p>
          <a:p>
            <a:pPr algn="just"/>
            <a:endParaRPr lang="en-US" sz="3433" dirty="0">
              <a:solidFill>
                <a:schemeClr val="bg2"/>
              </a:solidFill>
              <a:latin typeface="Times New Roman" panose="02020603050405020304" pitchFamily="18" charset="0"/>
              <a:cs typeface="Times New Roman" panose="02020603050405020304" pitchFamily="18" charset="0"/>
            </a:endParaRPr>
          </a:p>
          <a:p>
            <a:pPr algn="just"/>
            <a:endParaRPr lang="en-US" sz="3433" dirty="0">
              <a:solidFill>
                <a:schemeClr val="bg2"/>
              </a:solidFill>
              <a:latin typeface="Times New Roman" panose="02020603050405020304" pitchFamily="18" charset="0"/>
              <a:cs typeface="Times New Roman" panose="02020603050405020304" pitchFamily="18" charset="0"/>
            </a:endParaRPr>
          </a:p>
        </p:txBody>
      </p:sp>
      <p:sp>
        <p:nvSpPr>
          <p:cNvPr id="138" name="TextBox 137">
            <a:extLst>
              <a:ext uri="{FF2B5EF4-FFF2-40B4-BE49-F238E27FC236}">
                <a16:creationId xmlns:a16="http://schemas.microsoft.com/office/drawing/2014/main" id="{CBE598A2-55B0-FC7A-EDD9-A2B27C3FFB49}"/>
              </a:ext>
            </a:extLst>
          </p:cNvPr>
          <p:cNvSpPr txBox="1"/>
          <p:nvPr/>
        </p:nvSpPr>
        <p:spPr>
          <a:xfrm>
            <a:off x="22687868" y="3495535"/>
            <a:ext cx="7612174" cy="763046"/>
          </a:xfrm>
          <a:prstGeom prst="round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PHARMACEUTICAL INDUSTRY</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146" name="TextBox 145">
            <a:extLst>
              <a:ext uri="{FF2B5EF4-FFF2-40B4-BE49-F238E27FC236}">
                <a16:creationId xmlns:a16="http://schemas.microsoft.com/office/drawing/2014/main" id="{B3CD1EBF-1699-E9FB-8118-336F1300BCDC}"/>
              </a:ext>
            </a:extLst>
          </p:cNvPr>
          <p:cNvSpPr txBox="1"/>
          <p:nvPr/>
        </p:nvSpPr>
        <p:spPr>
          <a:xfrm>
            <a:off x="197893" y="15271293"/>
            <a:ext cx="16747710" cy="8923084"/>
          </a:xfrm>
          <a:prstGeom prst="rect">
            <a:avLst/>
          </a:prstGeom>
          <a:solidFill>
            <a:schemeClr val="tx1"/>
          </a:solidFill>
          <a:ln>
            <a:solidFill>
              <a:schemeClr val="accent2">
                <a:lumMod val="50000"/>
              </a:schemeClr>
            </a:solidFill>
          </a:ln>
        </p:spPr>
        <p:txBody>
          <a:bodyPr wrap="square" rtlCol="0">
            <a:spAutoFit/>
          </a:bodyPr>
          <a:lstStyle/>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a:p>
            <a:endParaRPr lang="en-IN" sz="2207" dirty="0">
              <a:solidFill>
                <a:schemeClr val="bg1"/>
              </a:solidFill>
            </a:endParaRPr>
          </a:p>
        </p:txBody>
      </p:sp>
      <p:pic>
        <p:nvPicPr>
          <p:cNvPr id="147" name="Picture 146">
            <a:extLst>
              <a:ext uri="{FF2B5EF4-FFF2-40B4-BE49-F238E27FC236}">
                <a16:creationId xmlns:a16="http://schemas.microsoft.com/office/drawing/2014/main" id="{023AEC42-FCF2-D54D-2D00-BF46511DB7FD}"/>
              </a:ext>
            </a:extLst>
          </p:cNvPr>
          <p:cNvPicPr>
            <a:picLocks noChangeAspect="1"/>
          </p:cNvPicPr>
          <p:nvPr/>
        </p:nvPicPr>
        <p:blipFill>
          <a:blip r:embed="rId9"/>
          <a:stretch>
            <a:fillRect/>
          </a:stretch>
        </p:blipFill>
        <p:spPr>
          <a:xfrm>
            <a:off x="788300" y="16633953"/>
            <a:ext cx="15566584" cy="7174813"/>
          </a:xfrm>
          <a:prstGeom prst="rect">
            <a:avLst/>
          </a:prstGeom>
          <a:ln>
            <a:noFill/>
          </a:ln>
          <a:effectLst>
            <a:outerShdw blurRad="292100" dist="139700" dir="2700000" algn="tl" rotWithShape="0">
              <a:srgbClr val="333333">
                <a:alpha val="65000"/>
              </a:srgbClr>
            </a:outerShdw>
          </a:effectLst>
        </p:spPr>
      </p:pic>
      <p:sp>
        <p:nvSpPr>
          <p:cNvPr id="148" name="Rectangle: Rounded Corners 147">
            <a:extLst>
              <a:ext uri="{FF2B5EF4-FFF2-40B4-BE49-F238E27FC236}">
                <a16:creationId xmlns:a16="http://schemas.microsoft.com/office/drawing/2014/main" id="{97F6BC13-F616-2FF4-EA6B-8DE3754FE758}"/>
              </a:ext>
            </a:extLst>
          </p:cNvPr>
          <p:cNvSpPr/>
          <p:nvPr/>
        </p:nvSpPr>
        <p:spPr>
          <a:xfrm>
            <a:off x="5396053" y="15462085"/>
            <a:ext cx="6270038" cy="852124"/>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940" dirty="0">
                <a:latin typeface="Times New Roman" panose="02020603050405020304" pitchFamily="18" charset="0"/>
                <a:cs typeface="Times New Roman" panose="02020603050405020304" pitchFamily="18" charset="0"/>
              </a:rPr>
              <a:t>MARKET SURVEY </a:t>
            </a:r>
          </a:p>
        </p:txBody>
      </p:sp>
      <p:sp>
        <p:nvSpPr>
          <p:cNvPr id="154" name="TextBox 153">
            <a:extLst>
              <a:ext uri="{FF2B5EF4-FFF2-40B4-BE49-F238E27FC236}">
                <a16:creationId xmlns:a16="http://schemas.microsoft.com/office/drawing/2014/main" id="{DAB47514-D070-E9D2-D915-51931EFEA4CF}"/>
              </a:ext>
            </a:extLst>
          </p:cNvPr>
          <p:cNvSpPr txBox="1"/>
          <p:nvPr/>
        </p:nvSpPr>
        <p:spPr>
          <a:xfrm>
            <a:off x="17224598" y="12412987"/>
            <a:ext cx="7557807" cy="13851741"/>
          </a:xfrm>
          <a:prstGeom prst="rect">
            <a:avLst/>
          </a:prstGeom>
          <a:solidFill>
            <a:schemeClr val="tx1"/>
          </a:solidFill>
          <a:ln>
            <a:solidFill>
              <a:schemeClr val="accent2">
                <a:lumMod val="75000"/>
              </a:schemeClr>
            </a:solidFill>
          </a:ln>
        </p:spPr>
        <p:txBody>
          <a:bodyPr wrap="square" rtlCol="0">
            <a:spAutoFit/>
          </a:bodyPr>
          <a:lstStyle/>
          <a:p>
            <a:endParaRPr lang="en-US" sz="2207" dirty="0">
              <a:solidFill>
                <a:schemeClr val="bg1"/>
              </a:solidFill>
            </a:endParaRPr>
          </a:p>
          <a:p>
            <a:pPr algn="just"/>
            <a:endParaRPr lang="en-US" sz="2207" dirty="0">
              <a:solidFill>
                <a:schemeClr val="bg1"/>
              </a:solidFill>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 India have a certain framework regarding the pharmaceutical industry. This includes safety standards, certifications and drug related laws</a:t>
            </a:r>
            <a:r>
              <a:rPr lang="en-US" sz="3433" dirty="0">
                <a:solidFill>
                  <a:schemeClr val="bg1"/>
                </a:solidFill>
                <a:latin typeface="Times New Roman" panose="02020603050405020304" pitchFamily="18" charset="0"/>
                <a:cs typeface="Times New Roman" panose="02020603050405020304" pitchFamily="18" charset="0"/>
              </a:rPr>
              <a:t>.</a:t>
            </a:r>
          </a:p>
          <a:p>
            <a:pPr marL="560573" indent="-560573" algn="just">
              <a:buFont typeface="Arial" panose="020B0604020202020204" pitchFamily="34" charset="0"/>
              <a:buChar char="•"/>
            </a:pPr>
            <a:endParaRPr lang="en-US" sz="3433" dirty="0">
              <a:solidFill>
                <a:schemeClr val="bg1"/>
              </a:solidFill>
              <a:latin typeface="Times New Roman" panose="02020603050405020304" pitchFamily="18" charset="0"/>
              <a:cs typeface="Times New Roman" panose="02020603050405020304" pitchFamily="18" charset="0"/>
            </a:endParaRPr>
          </a:p>
          <a:p>
            <a:pPr algn="just"/>
            <a:r>
              <a:rPr lang="en-US" sz="3433" dirty="0">
                <a:solidFill>
                  <a:schemeClr val="bg1"/>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As the economic condition of the India are developing with time and the household income of people is also increasing.</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3433"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3433" dirty="0">
                <a:solidFill>
                  <a:schemeClr val="bg1"/>
                </a:solidFill>
                <a:latin typeface="Times New Roman" panose="02020603050405020304" pitchFamily="18" charset="0"/>
                <a:cs typeface="Times New Roman" panose="02020603050405020304" pitchFamily="18" charset="0"/>
              </a:rPr>
              <a:t> </a:t>
            </a:r>
            <a:r>
              <a:rPr lang="en-US" sz="2800" dirty="0">
                <a:solidFill>
                  <a:schemeClr val="bg1"/>
                </a:solidFill>
                <a:latin typeface="Times New Roman" panose="02020603050405020304" pitchFamily="18" charset="0"/>
                <a:cs typeface="Times New Roman" panose="02020603050405020304" pitchFamily="18" charset="0"/>
              </a:rPr>
              <a:t>Increasing attention in healthcare </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Access to essential services.</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online opportunity can see the growth in: - Social media for healthcare, customized treatment , direct to patient communication.</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Import – Exports custom duties on pharmaceutical drugs.</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Regulations on pharmaceutical drugs.</a:t>
            </a:r>
          </a:p>
          <a:p>
            <a:pPr marL="560573" indent="-560573"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Adverse weather condition causes the temporary suspension some factories.</a:t>
            </a:r>
          </a:p>
          <a:p>
            <a:pPr marL="560573" indent="-560573"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Growing attention to environment protection.</a:t>
            </a:r>
          </a:p>
        </p:txBody>
      </p:sp>
      <p:sp>
        <p:nvSpPr>
          <p:cNvPr id="155" name="TextBox 154">
            <a:extLst>
              <a:ext uri="{FF2B5EF4-FFF2-40B4-BE49-F238E27FC236}">
                <a16:creationId xmlns:a16="http://schemas.microsoft.com/office/drawing/2014/main" id="{816D35E6-13C9-28E5-3C36-C54A2B9C02EC}"/>
              </a:ext>
            </a:extLst>
          </p:cNvPr>
          <p:cNvSpPr txBox="1"/>
          <p:nvPr/>
        </p:nvSpPr>
        <p:spPr>
          <a:xfrm>
            <a:off x="18124902" y="12503940"/>
            <a:ext cx="5922884" cy="763046"/>
          </a:xfrm>
          <a:prstGeom prst="roundRect">
            <a:avLst/>
          </a:prstGeom>
          <a:solidFill>
            <a:schemeClr val="accent2">
              <a:lumMod val="7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PESTLE ANALYSIS</a:t>
            </a:r>
            <a:endParaRPr lang="en-IN" sz="2940" dirty="0">
              <a:solidFill>
                <a:schemeClr val="tx1"/>
              </a:solidFill>
              <a:latin typeface="Times New Roman" panose="02020603050405020304" pitchFamily="18" charset="0"/>
              <a:cs typeface="Times New Roman" panose="02020603050405020304" pitchFamily="18" charset="0"/>
            </a:endParaRPr>
          </a:p>
        </p:txBody>
      </p:sp>
      <p:sp>
        <p:nvSpPr>
          <p:cNvPr id="156" name="Rectangle: Rounded Corners 155">
            <a:extLst>
              <a:ext uri="{FF2B5EF4-FFF2-40B4-BE49-F238E27FC236}">
                <a16:creationId xmlns:a16="http://schemas.microsoft.com/office/drawing/2014/main" id="{C0E0C3EC-5E8C-DFFD-E153-F18B21FD724F}"/>
              </a:ext>
            </a:extLst>
          </p:cNvPr>
          <p:cNvSpPr/>
          <p:nvPr/>
        </p:nvSpPr>
        <p:spPr>
          <a:xfrm>
            <a:off x="17762180" y="13400961"/>
            <a:ext cx="2681270" cy="585201"/>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latin typeface="Roman NAMES "/>
              </a:rPr>
              <a:t>POLTICAL </a:t>
            </a:r>
            <a:endParaRPr lang="en-IN" sz="2207" dirty="0">
              <a:latin typeface="Roman NAMES "/>
            </a:endParaRPr>
          </a:p>
        </p:txBody>
      </p:sp>
      <p:sp>
        <p:nvSpPr>
          <p:cNvPr id="161" name="Rectangle: Rounded Corners 160">
            <a:extLst>
              <a:ext uri="{FF2B5EF4-FFF2-40B4-BE49-F238E27FC236}">
                <a16:creationId xmlns:a16="http://schemas.microsoft.com/office/drawing/2014/main" id="{50A6639D-9C1E-CD53-1E0A-7929D58AD30B}"/>
              </a:ext>
            </a:extLst>
          </p:cNvPr>
          <p:cNvSpPr/>
          <p:nvPr/>
        </p:nvSpPr>
        <p:spPr>
          <a:xfrm>
            <a:off x="17726545" y="24020191"/>
            <a:ext cx="2690608" cy="606616"/>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ENVIRONMENT </a:t>
            </a:r>
            <a:endParaRPr lang="en-IN" sz="2207" dirty="0"/>
          </a:p>
        </p:txBody>
      </p:sp>
      <p:sp>
        <p:nvSpPr>
          <p:cNvPr id="165" name="TextBox 164">
            <a:extLst>
              <a:ext uri="{FF2B5EF4-FFF2-40B4-BE49-F238E27FC236}">
                <a16:creationId xmlns:a16="http://schemas.microsoft.com/office/drawing/2014/main" id="{66F6A771-8765-9C4D-57DF-B93AE7441B04}"/>
              </a:ext>
            </a:extLst>
          </p:cNvPr>
          <p:cNvSpPr txBox="1"/>
          <p:nvPr/>
        </p:nvSpPr>
        <p:spPr>
          <a:xfrm>
            <a:off x="340888" y="12477234"/>
            <a:ext cx="6088928" cy="763046"/>
          </a:xfrm>
          <a:prstGeom prst="roundRect">
            <a:avLst/>
          </a:prstGeom>
          <a:solidFill>
            <a:schemeClr val="accent2">
              <a:lumMod val="60000"/>
              <a:lumOff val="4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40" dirty="0">
                <a:solidFill>
                  <a:schemeClr val="tx1"/>
                </a:solidFill>
                <a:latin typeface="Times New Roman" panose="02020603050405020304" pitchFamily="18" charset="0"/>
                <a:cs typeface="Times New Roman" panose="02020603050405020304" pitchFamily="18" charset="0"/>
              </a:rPr>
              <a:t>ORGANIZATION STRUCTURE </a:t>
            </a:r>
            <a:endParaRPr lang="en-IN" sz="2940" dirty="0">
              <a:solidFill>
                <a:schemeClr val="tx1"/>
              </a:solidFill>
              <a:latin typeface="Times New Roman" panose="02020603050405020304" pitchFamily="18" charset="0"/>
              <a:cs typeface="Times New Roman" panose="02020603050405020304" pitchFamily="18" charset="0"/>
            </a:endParaRPr>
          </a:p>
        </p:txBody>
      </p:sp>
      <p:pic>
        <p:nvPicPr>
          <p:cNvPr id="172" name="Picture 171" descr="Chart, bar chart&#10;&#10;Description automatically generated">
            <a:extLst>
              <a:ext uri="{FF2B5EF4-FFF2-40B4-BE49-F238E27FC236}">
                <a16:creationId xmlns:a16="http://schemas.microsoft.com/office/drawing/2014/main" id="{6FB4F54D-E452-1F7D-526A-280C01213D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565901" y="8302879"/>
            <a:ext cx="5856109" cy="3389684"/>
          </a:xfrm>
          <a:prstGeom prst="rect">
            <a:avLst/>
          </a:prstGeom>
          <a:ln>
            <a:solidFill>
              <a:schemeClr val="accent2"/>
            </a:solidFill>
          </a:ln>
          <a:effectLst>
            <a:outerShdw blurRad="292100" dist="139700" dir="2700000" algn="tl" rotWithShape="0">
              <a:srgbClr val="333333">
                <a:alpha val="65000"/>
              </a:srgbClr>
            </a:outerShdw>
          </a:effectLst>
        </p:spPr>
      </p:pic>
      <p:sp>
        <p:nvSpPr>
          <p:cNvPr id="182" name="Rectangle: Rounded Corners 181">
            <a:extLst>
              <a:ext uri="{FF2B5EF4-FFF2-40B4-BE49-F238E27FC236}">
                <a16:creationId xmlns:a16="http://schemas.microsoft.com/office/drawing/2014/main" id="{8457879E-B3A7-71B0-A0F5-1C34C187C732}"/>
              </a:ext>
            </a:extLst>
          </p:cNvPr>
          <p:cNvSpPr/>
          <p:nvPr/>
        </p:nvSpPr>
        <p:spPr>
          <a:xfrm>
            <a:off x="17762180" y="15745604"/>
            <a:ext cx="2681270" cy="585201"/>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b="1" dirty="0">
                <a:solidFill>
                  <a:schemeClr val="tx1"/>
                </a:solidFill>
                <a:latin typeface="Times New Roman" panose="02020603050405020304" pitchFamily="18" charset="0"/>
                <a:cs typeface="Times New Roman" panose="02020603050405020304" pitchFamily="18" charset="0"/>
              </a:rPr>
              <a:t>ECONOMIC</a:t>
            </a:r>
            <a:endParaRPr lang="en-IN" sz="2207" b="1" dirty="0">
              <a:solidFill>
                <a:schemeClr val="tx1"/>
              </a:solidFill>
              <a:latin typeface="Times New Roman" panose="02020603050405020304" pitchFamily="18" charset="0"/>
              <a:cs typeface="Times New Roman" panose="02020603050405020304" pitchFamily="18" charset="0"/>
            </a:endParaRPr>
          </a:p>
        </p:txBody>
      </p:sp>
      <p:sp>
        <p:nvSpPr>
          <p:cNvPr id="183" name="Rectangle: Rounded Corners 182">
            <a:extLst>
              <a:ext uri="{FF2B5EF4-FFF2-40B4-BE49-F238E27FC236}">
                <a16:creationId xmlns:a16="http://schemas.microsoft.com/office/drawing/2014/main" id="{A4A53D90-67AC-7745-1963-4F89B3C3EB90}"/>
              </a:ext>
            </a:extLst>
          </p:cNvPr>
          <p:cNvSpPr/>
          <p:nvPr/>
        </p:nvSpPr>
        <p:spPr>
          <a:xfrm>
            <a:off x="17771518" y="18017094"/>
            <a:ext cx="2681270" cy="585201"/>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SOCIAL </a:t>
            </a:r>
            <a:endParaRPr lang="en-IN" sz="2207" dirty="0"/>
          </a:p>
        </p:txBody>
      </p:sp>
      <p:sp>
        <p:nvSpPr>
          <p:cNvPr id="184" name="Rectangle: Rounded Corners 183">
            <a:extLst>
              <a:ext uri="{FF2B5EF4-FFF2-40B4-BE49-F238E27FC236}">
                <a16:creationId xmlns:a16="http://schemas.microsoft.com/office/drawing/2014/main" id="{AC2ECA71-46A3-6E8A-D5F1-57A0CAA454B1}"/>
              </a:ext>
            </a:extLst>
          </p:cNvPr>
          <p:cNvSpPr/>
          <p:nvPr/>
        </p:nvSpPr>
        <p:spPr>
          <a:xfrm>
            <a:off x="17766402" y="19827213"/>
            <a:ext cx="2690608" cy="606616"/>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TECHNOLOGICAL </a:t>
            </a:r>
            <a:endParaRPr lang="en-IN" sz="2207" dirty="0"/>
          </a:p>
        </p:txBody>
      </p:sp>
      <p:sp>
        <p:nvSpPr>
          <p:cNvPr id="185" name="Rectangle: Rounded Corners 184">
            <a:extLst>
              <a:ext uri="{FF2B5EF4-FFF2-40B4-BE49-F238E27FC236}">
                <a16:creationId xmlns:a16="http://schemas.microsoft.com/office/drawing/2014/main" id="{CF804932-6CC6-D208-4470-DD7C68F71E59}"/>
              </a:ext>
            </a:extLst>
          </p:cNvPr>
          <p:cNvSpPr/>
          <p:nvPr/>
        </p:nvSpPr>
        <p:spPr>
          <a:xfrm>
            <a:off x="17766402" y="21920694"/>
            <a:ext cx="2690608" cy="606616"/>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7" dirty="0"/>
              <a:t>LEGAL  </a:t>
            </a:r>
            <a:endParaRPr lang="en-IN" sz="2207" dirty="0"/>
          </a:p>
        </p:txBody>
      </p:sp>
      <p:sp>
        <p:nvSpPr>
          <p:cNvPr id="8" name="TextBox 7">
            <a:extLst>
              <a:ext uri="{FF2B5EF4-FFF2-40B4-BE49-F238E27FC236}">
                <a16:creationId xmlns:a16="http://schemas.microsoft.com/office/drawing/2014/main" id="{23DA232F-CC65-9635-D6DA-864BA42F2F03}"/>
              </a:ext>
            </a:extLst>
          </p:cNvPr>
          <p:cNvSpPr txBox="1"/>
          <p:nvPr/>
        </p:nvSpPr>
        <p:spPr>
          <a:xfrm>
            <a:off x="12461854" y="1354782"/>
            <a:ext cx="6702561"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Name :- Satyam Kumar  </a:t>
            </a:r>
          </a:p>
          <a:p>
            <a:r>
              <a:rPr lang="en-US" sz="3200" dirty="0">
                <a:latin typeface="Times New Roman" panose="02020603050405020304" pitchFamily="18" charset="0"/>
                <a:cs typeface="Times New Roman" panose="02020603050405020304" pitchFamily="18" charset="0"/>
              </a:rPr>
              <a:t> Roll No. :- 0339</a:t>
            </a:r>
          </a:p>
          <a:p>
            <a:r>
              <a:rPr lang="en-US" sz="3200" dirty="0">
                <a:latin typeface="Times New Roman" panose="02020603050405020304" pitchFamily="18" charset="0"/>
                <a:cs typeface="Times New Roman" panose="02020603050405020304" pitchFamily="18" charset="0"/>
              </a:rPr>
              <a:t>Stream :- MBA PM 13</a:t>
            </a:r>
            <a:endParaRPr lang="en-IN" sz="3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917BAC9-72B6-035F-3469-88AE95AD7A23}"/>
              </a:ext>
            </a:extLst>
          </p:cNvPr>
          <p:cNvSpPr txBox="1"/>
          <p:nvPr/>
        </p:nvSpPr>
        <p:spPr>
          <a:xfrm>
            <a:off x="17762180" y="1510154"/>
            <a:ext cx="10097995" cy="1077218"/>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Faculty Mentor :-  Dr Ashok Peepliwal</a:t>
            </a:r>
          </a:p>
          <a:p>
            <a:r>
              <a:rPr lang="en-US" sz="3200" dirty="0">
                <a:latin typeface="Times New Roman" panose="02020603050405020304" pitchFamily="18" charset="0"/>
                <a:cs typeface="Times New Roman" panose="02020603050405020304" pitchFamily="18" charset="0"/>
              </a:rPr>
              <a:t>Industry Mentor :- Mr. Tavindra Jit Singh  Vasudeva </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7842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2516</TotalTime>
  <Words>1363</Words>
  <Application>Microsoft Office PowerPoint</Application>
  <PresentationFormat>Custom</PresentationFormat>
  <Paragraphs>265</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Arial</vt:lpstr>
      <vt:lpstr>Calibri</vt:lpstr>
      <vt:lpstr>Calibri Light</vt:lpstr>
      <vt:lpstr>Roman NAMES</vt:lpstr>
      <vt:lpstr>Roman NAMES </vt:lpstr>
      <vt:lpstr>Roman times</vt:lpstr>
      <vt:lpstr>Times New Roman</vt:lpstr>
      <vt:lpstr>ui-sans-serif</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Piyush Shukla</dc:creator>
  <cp:lastModifiedBy>Satyam Kumar Gupta</cp:lastModifiedBy>
  <cp:revision>27</cp:revision>
  <dcterms:created xsi:type="dcterms:W3CDTF">2022-05-30T04:29:58Z</dcterms:created>
  <dcterms:modified xsi:type="dcterms:W3CDTF">2022-06-11T04:58:35Z</dcterms:modified>
</cp:coreProperties>
</file>