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7" r:id="rId2"/>
  </p:sldIdLst>
  <p:sldSz cx="43919775" cy="331200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25" d="100"/>
          <a:sy n="25" d="100"/>
        </p:scale>
        <p:origin x="398" y="-6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ivakshi Shah" userId="8b55add6c8bb5437" providerId="LiveId" clId="{0F6111F9-309C-454B-9CDC-7088132FFCEB}"/>
    <pc:docChg chg="modSld">
      <pc:chgData name="Shivakshi Shah" userId="8b55add6c8bb5437" providerId="LiveId" clId="{0F6111F9-309C-454B-9CDC-7088132FFCEB}" dt="2022-06-10T11:42:03.598" v="86" actId="20577"/>
      <pc:docMkLst>
        <pc:docMk/>
      </pc:docMkLst>
      <pc:sldChg chg="modSp mod">
        <pc:chgData name="Shivakshi Shah" userId="8b55add6c8bb5437" providerId="LiveId" clId="{0F6111F9-309C-454B-9CDC-7088132FFCEB}" dt="2022-06-10T11:42:03.598" v="86" actId="20577"/>
        <pc:sldMkLst>
          <pc:docMk/>
          <pc:sldMk cId="4189685854" sldId="257"/>
        </pc:sldMkLst>
        <pc:spChg chg="mod">
          <ac:chgData name="Shivakshi Shah" userId="8b55add6c8bb5437" providerId="LiveId" clId="{0F6111F9-309C-454B-9CDC-7088132FFCEB}" dt="2022-06-10T11:42:03.598" v="86" actId="20577"/>
          <ac:spMkLst>
            <pc:docMk/>
            <pc:sldMk cId="4189685854" sldId="257"/>
            <ac:spMk id="43" creationId="{C1D51E9F-C6C5-38D4-82BD-080F85F57107}"/>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shiva\Downloads\Docs%20C9%20Graphs%20Updated.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hiva\Downloads\Docs%20C9%20Graphs%20Updated.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400" b="1" i="0" u="none" strike="noStrike" kern="1200" baseline="0">
                <a:solidFill>
                  <a:schemeClr val="dk1">
                    <a:lumMod val="75000"/>
                    <a:lumOff val="25000"/>
                  </a:schemeClr>
                </a:solidFill>
                <a:latin typeface="+mn-lt"/>
                <a:ea typeface="+mn-ea"/>
                <a:cs typeface="+mn-cs"/>
              </a:defRPr>
            </a:pPr>
            <a:r>
              <a:rPr lang="en-IN" sz="3400" dirty="0"/>
              <a:t>Product</a:t>
            </a:r>
            <a:r>
              <a:rPr lang="en-IN" sz="3400" baseline="0" dirty="0"/>
              <a:t> suggestion- Mothers</a:t>
            </a:r>
            <a:endParaRPr lang="en-IN" sz="3400" dirty="0"/>
          </a:p>
        </c:rich>
      </c:tx>
      <c:layout>
        <c:manualLayout>
          <c:xMode val="edge"/>
          <c:yMode val="edge"/>
          <c:x val="8.2906925734632514E-2"/>
          <c:y val="3.8681311940834739E-2"/>
        </c:manualLayout>
      </c:layout>
      <c:overlay val="0"/>
      <c:spPr>
        <a:noFill/>
        <a:ln>
          <a:noFill/>
        </a:ln>
        <a:effectLst/>
      </c:spPr>
      <c:txPr>
        <a:bodyPr rot="0" spcFirstLastPara="1" vertOverflow="ellipsis" vert="horz" wrap="square" anchor="ctr" anchorCtr="1"/>
        <a:lstStyle/>
        <a:p>
          <a:pPr>
            <a:defRPr sz="34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0248-4388-A2C6-B19E7AD99E15}"/>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0248-4388-A2C6-B19E7AD99E15}"/>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0248-4388-A2C6-B19E7AD99E15}"/>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0248-4388-A2C6-B19E7AD99E15}"/>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0248-4388-A2C6-B19E7AD99E15}"/>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0248-4388-A2C6-B19E7AD99E15}"/>
              </c:ext>
            </c:extLst>
          </c:dPt>
          <c:dLbls>
            <c:dLbl>
              <c:idx val="0"/>
              <c:layout>
                <c:manualLayout>
                  <c:x val="-0.11203500334864884"/>
                  <c:y val="0.18808631429411146"/>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0248-4388-A2C6-B19E7AD99E15}"/>
                </c:ext>
              </c:extLst>
            </c:dLbl>
            <c:dLbl>
              <c:idx val="1"/>
              <c:layout>
                <c:manualLayout>
                  <c:x val="-0.14661933368673574"/>
                  <c:y val="-4.319134173425887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0248-4388-A2C6-B19E7AD99E15}"/>
                </c:ext>
              </c:extLst>
            </c:dLbl>
            <c:dLbl>
              <c:idx val="4"/>
              <c:layout>
                <c:manualLayout>
                  <c:x val="0.11869774425444748"/>
                  <c:y val="0.1533220130190828"/>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0248-4388-A2C6-B19E7AD99E15}"/>
                </c:ext>
              </c:extLst>
            </c:dLbl>
            <c:dLbl>
              <c:idx val="5"/>
              <c:layout>
                <c:manualLayout>
                  <c:x val="4.3352096119862425E-2"/>
                  <c:y val="0.17351461995644724"/>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0248-4388-A2C6-B19E7AD99E15}"/>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lt1"/>
                    </a:solidFill>
                    <a:latin typeface="Amasis MT Pro Light" panose="02040304050005020304" pitchFamily="18" charset="0"/>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'DOCTORS SUMMARY 3 COMBO'!$G$3:$G$8</c:f>
              <c:strCache>
                <c:ptCount val="6"/>
                <c:pt idx="0">
                  <c:v>Anti - Stretch Mark Creams</c:v>
                </c:pt>
                <c:pt idx="1">
                  <c:v>Abdominal Belts</c:v>
                </c:pt>
                <c:pt idx="2">
                  <c:v>Calcium , Iron Supplements </c:v>
                </c:pt>
                <c:pt idx="3">
                  <c:v>Multivitamins</c:v>
                </c:pt>
                <c:pt idx="4">
                  <c:v>Whey Proteins</c:v>
                </c:pt>
                <c:pt idx="5">
                  <c:v>Adult Nutrition Product</c:v>
                </c:pt>
              </c:strCache>
            </c:strRef>
          </c:cat>
          <c:val>
            <c:numRef>
              <c:f>'DOCTORS SUMMARY 3 COMBO'!$H$3:$H$8</c:f>
              <c:numCache>
                <c:formatCode>General</c:formatCode>
                <c:ptCount val="6"/>
                <c:pt idx="0">
                  <c:v>106</c:v>
                </c:pt>
                <c:pt idx="1">
                  <c:v>102</c:v>
                </c:pt>
                <c:pt idx="2">
                  <c:v>147</c:v>
                </c:pt>
                <c:pt idx="3">
                  <c:v>90</c:v>
                </c:pt>
                <c:pt idx="4">
                  <c:v>80</c:v>
                </c:pt>
                <c:pt idx="5">
                  <c:v>38</c:v>
                </c:pt>
              </c:numCache>
            </c:numRef>
          </c:val>
          <c:extLst>
            <c:ext xmlns:c16="http://schemas.microsoft.com/office/drawing/2014/chart" uri="{C3380CC4-5D6E-409C-BE32-E72D297353CC}">
              <c16:uniqueId val="{0000000C-0248-4388-A2C6-B19E7AD99E15}"/>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9828891085603406"/>
          <c:y val="8.2185428916091985E-2"/>
          <c:w val="0.29250262218720841"/>
          <c:h val="0.89004054176415093"/>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26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400" b="1" i="0" u="none" strike="noStrike" kern="1200" baseline="0">
                <a:solidFill>
                  <a:schemeClr val="dk1">
                    <a:lumMod val="75000"/>
                    <a:lumOff val="25000"/>
                  </a:schemeClr>
                </a:solidFill>
                <a:latin typeface="+mn-lt"/>
                <a:ea typeface="+mn-ea"/>
                <a:cs typeface="+mn-cs"/>
              </a:defRPr>
            </a:pPr>
            <a:r>
              <a:rPr lang="en-IN" sz="3400" dirty="0"/>
              <a:t>Product suggestion- Babies</a:t>
            </a:r>
          </a:p>
        </c:rich>
      </c:tx>
      <c:layout>
        <c:manualLayout>
          <c:xMode val="edge"/>
          <c:yMode val="edge"/>
          <c:x val="6.707285554640173E-2"/>
          <c:y val="1.4000219449781153E-2"/>
        </c:manualLayout>
      </c:layout>
      <c:overlay val="0"/>
      <c:spPr>
        <a:noFill/>
        <a:ln>
          <a:noFill/>
        </a:ln>
        <a:effectLst/>
      </c:spPr>
      <c:txPr>
        <a:bodyPr rot="0" spcFirstLastPara="1" vertOverflow="ellipsis" vert="horz" wrap="square" anchor="ctr" anchorCtr="1"/>
        <a:lstStyle/>
        <a:p>
          <a:pPr>
            <a:defRPr sz="34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C823-4DCA-8FF5-C8B146658DCA}"/>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C823-4DCA-8FF5-C8B146658DCA}"/>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C823-4DCA-8FF5-C8B146658DCA}"/>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C823-4DCA-8FF5-C8B146658DCA}"/>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C823-4DCA-8FF5-C8B146658DCA}"/>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C823-4DCA-8FF5-C8B146658DCA}"/>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C823-4DCA-8FF5-C8B146658DCA}"/>
              </c:ext>
            </c:extLst>
          </c:dPt>
          <c:dPt>
            <c:idx val="7"/>
            <c:bubble3D val="0"/>
            <c:spPr>
              <a:solidFill>
                <a:schemeClr val="accent2">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F-C823-4DCA-8FF5-C8B146658DCA}"/>
              </c:ext>
            </c:extLst>
          </c:dPt>
          <c:dPt>
            <c:idx val="8"/>
            <c:bubble3D val="0"/>
            <c:spPr>
              <a:solidFill>
                <a:schemeClr val="accent3">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1-C823-4DCA-8FF5-C8B146658DCA}"/>
              </c:ext>
            </c:extLst>
          </c:dPt>
          <c:dPt>
            <c:idx val="9"/>
            <c:bubble3D val="0"/>
            <c:spPr>
              <a:solidFill>
                <a:schemeClr val="accent4">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3-C823-4DCA-8FF5-C8B146658DCA}"/>
              </c:ext>
            </c:extLst>
          </c:dPt>
          <c:dLbls>
            <c:dLbl>
              <c:idx val="0"/>
              <c:layout>
                <c:manualLayout>
                  <c:x val="-1.5507177315982381E-2"/>
                  <c:y val="8.1145756102374608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C823-4DCA-8FF5-C8B146658DCA}"/>
                </c:ext>
              </c:extLst>
            </c:dLbl>
            <c:dLbl>
              <c:idx val="1"/>
              <c:layout>
                <c:manualLayout>
                  <c:x val="-0.11718552265249313"/>
                  <c:y val="0.11164571734620903"/>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C823-4DCA-8FF5-C8B146658DCA}"/>
                </c:ext>
              </c:extLst>
            </c:dLbl>
            <c:dLbl>
              <c:idx val="2"/>
              <c:layout>
                <c:manualLayout>
                  <c:x val="-0.14378731163289371"/>
                  <c:y val="2.2709967943497764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C823-4DCA-8FF5-C8B146658DCA}"/>
                </c:ext>
              </c:extLst>
            </c:dLbl>
            <c:dLbl>
              <c:idx val="3"/>
              <c:layout>
                <c:manualLayout>
                  <c:x val="-0.14178713159650697"/>
                  <c:y val="-6.0008589416131936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C823-4DCA-8FF5-C8B146658DCA}"/>
                </c:ext>
              </c:extLst>
            </c:dLbl>
            <c:dLbl>
              <c:idx val="4"/>
              <c:layout>
                <c:manualLayout>
                  <c:x val="-3.2870970828050364E-2"/>
                  <c:y val="-5.1991483076441747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C823-4DCA-8FF5-C8B146658DCA}"/>
                </c:ext>
              </c:extLst>
            </c:dLbl>
            <c:dLbl>
              <c:idx val="5"/>
              <c:layout>
                <c:manualLayout>
                  <c:x val="0.11172065134419769"/>
                  <c:y val="-0.12043663421749633"/>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C823-4DCA-8FF5-C8B146658DCA}"/>
                </c:ext>
              </c:extLst>
            </c:dLbl>
            <c:dLbl>
              <c:idx val="6"/>
              <c:layout>
                <c:manualLayout>
                  <c:x val="6.2358186024413086E-2"/>
                  <c:y val="-4.1682991406053083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D-C823-4DCA-8FF5-C8B146658DCA}"/>
                </c:ext>
              </c:extLst>
            </c:dLbl>
            <c:dLbl>
              <c:idx val="7"/>
              <c:layout>
                <c:manualLayout>
                  <c:x val="6.3504000561907289E-2"/>
                  <c:y val="9.286322535198846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F-C823-4DCA-8FF5-C8B146658DCA}"/>
                </c:ext>
              </c:extLst>
            </c:dLbl>
            <c:dLbl>
              <c:idx val="8"/>
              <c:layout>
                <c:manualLayout>
                  <c:x val="4.1159076161730181E-2"/>
                  <c:y val="8.661299211401699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1-C823-4DCA-8FF5-C8B146658DCA}"/>
                </c:ext>
              </c:extLst>
            </c:dLbl>
            <c:dLbl>
              <c:idx val="9"/>
              <c:layout>
                <c:manualLayout>
                  <c:x val="1.8822948719706512E-2"/>
                  <c:y val="6.7659936642529853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3-C823-4DCA-8FF5-C8B146658DCA}"/>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lt1"/>
                    </a:solidFill>
                    <a:latin typeface="Amasis MT Pro Light" panose="02040304050005020304" pitchFamily="18" charset="0"/>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'DOCTORS SUMMARY 3 COMBO'!$G$11:$G$20</c:f>
              <c:strCache>
                <c:ptCount val="10"/>
                <c:pt idx="0">
                  <c:v>Baby growth enhancers</c:v>
                </c:pt>
                <c:pt idx="1">
                  <c:v>Baby diapers</c:v>
                </c:pt>
                <c:pt idx="2">
                  <c:v>Baby wipes</c:v>
                </c:pt>
                <c:pt idx="3">
                  <c:v>Baby lotion</c:v>
                </c:pt>
                <c:pt idx="4">
                  <c:v>Gas relief drops</c:v>
                </c:pt>
                <c:pt idx="5">
                  <c:v>Baby oils</c:v>
                </c:pt>
                <c:pt idx="6">
                  <c:v>Baby soaps</c:v>
                </c:pt>
                <c:pt idx="7">
                  <c:v> Rash creams</c:v>
                </c:pt>
                <c:pt idx="8">
                  <c:v>Baby wrappers</c:v>
                </c:pt>
                <c:pt idx="9">
                  <c:v>Cooling swabs for teething</c:v>
                </c:pt>
              </c:strCache>
            </c:strRef>
          </c:cat>
          <c:val>
            <c:numRef>
              <c:f>'DOCTORS SUMMARY 3 COMBO'!$H$11:$H$20</c:f>
              <c:numCache>
                <c:formatCode>General</c:formatCode>
                <c:ptCount val="10"/>
                <c:pt idx="0">
                  <c:v>27</c:v>
                </c:pt>
                <c:pt idx="1">
                  <c:v>46</c:v>
                </c:pt>
                <c:pt idx="2">
                  <c:v>40</c:v>
                </c:pt>
                <c:pt idx="3">
                  <c:v>51</c:v>
                </c:pt>
                <c:pt idx="4">
                  <c:v>58</c:v>
                </c:pt>
                <c:pt idx="5">
                  <c:v>42</c:v>
                </c:pt>
                <c:pt idx="6">
                  <c:v>31</c:v>
                </c:pt>
                <c:pt idx="7">
                  <c:v>59</c:v>
                </c:pt>
                <c:pt idx="8">
                  <c:v>28</c:v>
                </c:pt>
                <c:pt idx="9">
                  <c:v>15</c:v>
                </c:pt>
              </c:numCache>
            </c:numRef>
          </c:val>
          <c:extLst>
            <c:ext xmlns:c16="http://schemas.microsoft.com/office/drawing/2014/chart" uri="{C3380CC4-5D6E-409C-BE32-E72D297353CC}">
              <c16:uniqueId val="{00000014-C823-4DCA-8FF5-C8B146658DCA}"/>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5724986931249962"/>
          <c:y val="1.3119474479429086E-2"/>
          <c:w val="0.33792887124705745"/>
          <c:h val="0.97709117757580821"/>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24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sz="2800" dirty="0"/>
              <a:t>Percentage of new-borns through C-sections</a:t>
            </a:r>
          </a:p>
        </c:rich>
      </c:tx>
      <c:layout>
        <c:manualLayout>
          <c:xMode val="edge"/>
          <c:yMode val="edge"/>
          <c:x val="0.10715169787879215"/>
          <c:y val="2.9132858483021965E-3"/>
        </c:manualLayout>
      </c:layout>
      <c:overlay val="0"/>
      <c:spPr>
        <a:noFill/>
        <a:ln>
          <a:noFill/>
        </a:ln>
        <a:effectLst/>
      </c:spPr>
      <c:txPr>
        <a:bodyPr rot="0" spcFirstLastPara="1" vertOverflow="ellipsis" vert="horz" wrap="square" anchor="ctr" anchorCtr="1"/>
        <a:lstStyle/>
        <a:p>
          <a:pPr>
            <a:defRPr sz="28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manualLayout>
          <c:layoutTarget val="inner"/>
          <c:xMode val="edge"/>
          <c:yMode val="edge"/>
          <c:x val="0.20774690815353256"/>
          <c:y val="0.2641499104488888"/>
          <c:w val="0.79225311967493139"/>
          <c:h val="0.4709165917162576"/>
        </c:manualLayout>
      </c:layout>
      <c:barChart>
        <c:barDir val="col"/>
        <c:grouping val="clustered"/>
        <c:varyColors val="0"/>
        <c:ser>
          <c:idx val="0"/>
          <c:order val="0"/>
          <c:tx>
            <c:strRef>
              <c:f>Sheet1!$A$4</c:f>
              <c:strCache>
                <c:ptCount val="1"/>
                <c:pt idx="0">
                  <c:v>Private sector</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val>
            <c:numRef>
              <c:f>Sheet1!$B$4</c:f>
              <c:numCache>
                <c:formatCode>General</c:formatCode>
                <c:ptCount val="1"/>
                <c:pt idx="0">
                  <c:v>47.4</c:v>
                </c:pt>
              </c:numCache>
            </c:numRef>
          </c:val>
          <c:extLst>
            <c:ext xmlns:c16="http://schemas.microsoft.com/office/drawing/2014/chart" uri="{C3380CC4-5D6E-409C-BE32-E72D297353CC}">
              <c16:uniqueId val="{00000000-6D1A-4811-A9B4-D3CC055CD359}"/>
            </c:ext>
          </c:extLst>
        </c:ser>
        <c:ser>
          <c:idx val="1"/>
          <c:order val="1"/>
          <c:tx>
            <c:strRef>
              <c:f>Sheet1!$A$5</c:f>
              <c:strCache>
                <c:ptCount val="1"/>
                <c:pt idx="0">
                  <c:v>Government institution</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val>
            <c:numRef>
              <c:f>Sheet1!$B$5</c:f>
              <c:numCache>
                <c:formatCode>General</c:formatCode>
                <c:ptCount val="1"/>
                <c:pt idx="0">
                  <c:v>14.3</c:v>
                </c:pt>
              </c:numCache>
            </c:numRef>
          </c:val>
          <c:extLst>
            <c:ext xmlns:c16="http://schemas.microsoft.com/office/drawing/2014/chart" uri="{C3380CC4-5D6E-409C-BE32-E72D297353CC}">
              <c16:uniqueId val="{00000001-6D1A-4811-A9B4-D3CC055CD359}"/>
            </c:ext>
          </c:extLst>
        </c:ser>
        <c:dLbls>
          <c:dLblPos val="inBase"/>
          <c:showLegendKey val="0"/>
          <c:showVal val="1"/>
          <c:showCatName val="0"/>
          <c:showSerName val="0"/>
          <c:showPercent val="0"/>
          <c:showBubbleSize val="0"/>
        </c:dLbls>
        <c:gapWidth val="100"/>
        <c:overlap val="-24"/>
        <c:axId val="1848319215"/>
        <c:axId val="1848316303"/>
      </c:barChart>
      <c:catAx>
        <c:axId val="1848319215"/>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848316303"/>
        <c:crosses val="autoZero"/>
        <c:auto val="1"/>
        <c:lblAlgn val="ctr"/>
        <c:lblOffset val="100"/>
        <c:noMultiLvlLbl val="0"/>
      </c:catAx>
      <c:valAx>
        <c:axId val="1848316303"/>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3200" b="0" i="0" u="none" strike="noStrike" kern="1200" baseline="0">
                <a:solidFill>
                  <a:schemeClr val="lt1">
                    <a:lumMod val="85000"/>
                  </a:schemeClr>
                </a:solidFill>
                <a:latin typeface="+mn-lt"/>
                <a:ea typeface="+mn-ea"/>
                <a:cs typeface="+mn-cs"/>
              </a:defRPr>
            </a:pPr>
            <a:endParaRPr lang="en-US"/>
          </a:p>
        </c:txPr>
        <c:crossAx val="18483192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3983" y="5420338"/>
            <a:ext cx="37331809" cy="11530671"/>
          </a:xfrm>
        </p:spPr>
        <p:txBody>
          <a:bodyPr anchor="b"/>
          <a:lstStyle>
            <a:lvl1pPr algn="ctr">
              <a:defRPr sz="28819"/>
            </a:lvl1pPr>
          </a:lstStyle>
          <a:p>
            <a:r>
              <a:rPr lang="en-US"/>
              <a:t>Click to edit Master title style</a:t>
            </a:r>
            <a:endParaRPr lang="en-US" dirty="0"/>
          </a:p>
        </p:txBody>
      </p:sp>
      <p:sp>
        <p:nvSpPr>
          <p:cNvPr id="3" name="Subtitle 2"/>
          <p:cNvSpPr>
            <a:spLocks noGrp="1"/>
          </p:cNvSpPr>
          <p:nvPr>
            <p:ph type="subTitle" idx="1"/>
          </p:nvPr>
        </p:nvSpPr>
        <p:spPr>
          <a:xfrm>
            <a:off x="5489972" y="17395676"/>
            <a:ext cx="32939831" cy="7996334"/>
          </a:xfrm>
        </p:spPr>
        <p:txBody>
          <a:bodyPr/>
          <a:lstStyle>
            <a:lvl1pPr marL="0" indent="0" algn="ctr">
              <a:buNone/>
              <a:defRPr sz="11527"/>
            </a:lvl1pPr>
            <a:lvl2pPr marL="2195977" indent="0" algn="ctr">
              <a:buNone/>
              <a:defRPr sz="9606"/>
            </a:lvl2pPr>
            <a:lvl3pPr marL="4391955" indent="0" algn="ctr">
              <a:buNone/>
              <a:defRPr sz="8646"/>
            </a:lvl3pPr>
            <a:lvl4pPr marL="6587932" indent="0" algn="ctr">
              <a:buNone/>
              <a:defRPr sz="7685"/>
            </a:lvl4pPr>
            <a:lvl5pPr marL="8783909" indent="0" algn="ctr">
              <a:buNone/>
              <a:defRPr sz="7685"/>
            </a:lvl5pPr>
            <a:lvl6pPr marL="10979887" indent="0" algn="ctr">
              <a:buNone/>
              <a:defRPr sz="7685"/>
            </a:lvl6pPr>
            <a:lvl7pPr marL="13175864" indent="0" algn="ctr">
              <a:buNone/>
              <a:defRPr sz="7685"/>
            </a:lvl7pPr>
            <a:lvl8pPr marL="15371841" indent="0" algn="ctr">
              <a:buNone/>
              <a:defRPr sz="7685"/>
            </a:lvl8pPr>
            <a:lvl9pPr marL="17567819" indent="0" algn="ctr">
              <a:buNone/>
              <a:defRPr sz="7685"/>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3C2C93F-49B3-415E-9C05-D68F09E72414}"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F17D831-71F9-4120-A48C-E9EF71473D56}" type="slidenum">
              <a:rPr lang="en-IN" smtClean="0"/>
              <a:t>‹#›</a:t>
            </a:fld>
            <a:endParaRPr lang="en-IN"/>
          </a:p>
        </p:txBody>
      </p:sp>
    </p:spTree>
    <p:extLst>
      <p:ext uri="{BB962C8B-B14F-4D97-AF65-F5344CB8AC3E}">
        <p14:creationId xmlns:p14="http://schemas.microsoft.com/office/powerpoint/2010/main" val="1123283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C2C93F-49B3-415E-9C05-D68F09E72414}"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F17D831-71F9-4120-A48C-E9EF71473D56}" type="slidenum">
              <a:rPr lang="en-IN" smtClean="0"/>
              <a:t>‹#›</a:t>
            </a:fld>
            <a:endParaRPr lang="en-IN"/>
          </a:p>
        </p:txBody>
      </p:sp>
    </p:spTree>
    <p:extLst>
      <p:ext uri="{BB962C8B-B14F-4D97-AF65-F5344CB8AC3E}">
        <p14:creationId xmlns:p14="http://schemas.microsoft.com/office/powerpoint/2010/main" val="39412123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30092" y="1763334"/>
            <a:ext cx="9470201" cy="280676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9487" y="1763334"/>
            <a:ext cx="27861607" cy="280676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C2C93F-49B3-415E-9C05-D68F09E72414}"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F17D831-71F9-4120-A48C-E9EF71473D56}" type="slidenum">
              <a:rPr lang="en-IN" smtClean="0"/>
              <a:t>‹#›</a:t>
            </a:fld>
            <a:endParaRPr lang="en-IN"/>
          </a:p>
        </p:txBody>
      </p:sp>
    </p:spTree>
    <p:extLst>
      <p:ext uri="{BB962C8B-B14F-4D97-AF65-F5344CB8AC3E}">
        <p14:creationId xmlns:p14="http://schemas.microsoft.com/office/powerpoint/2010/main" val="2521387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C2C93F-49B3-415E-9C05-D68F09E72414}"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F17D831-71F9-4120-A48C-E9EF71473D56}" type="slidenum">
              <a:rPr lang="en-IN" smtClean="0"/>
              <a:t>‹#›</a:t>
            </a:fld>
            <a:endParaRPr lang="en-IN"/>
          </a:p>
        </p:txBody>
      </p:sp>
    </p:spTree>
    <p:extLst>
      <p:ext uri="{BB962C8B-B14F-4D97-AF65-F5344CB8AC3E}">
        <p14:creationId xmlns:p14="http://schemas.microsoft.com/office/powerpoint/2010/main" val="4248263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6612" y="8257013"/>
            <a:ext cx="37880806" cy="13777003"/>
          </a:xfrm>
        </p:spPr>
        <p:txBody>
          <a:bodyPr anchor="b"/>
          <a:lstStyle>
            <a:lvl1pPr>
              <a:defRPr sz="28819"/>
            </a:lvl1pPr>
          </a:lstStyle>
          <a:p>
            <a:r>
              <a:rPr lang="en-US"/>
              <a:t>Click to edit Master title style</a:t>
            </a:r>
            <a:endParaRPr lang="en-US" dirty="0"/>
          </a:p>
        </p:txBody>
      </p:sp>
      <p:sp>
        <p:nvSpPr>
          <p:cNvPr id="3" name="Text Placeholder 2"/>
          <p:cNvSpPr>
            <a:spLocks noGrp="1"/>
          </p:cNvSpPr>
          <p:nvPr>
            <p:ph type="body" idx="1"/>
          </p:nvPr>
        </p:nvSpPr>
        <p:spPr>
          <a:xfrm>
            <a:off x="2996612" y="22164352"/>
            <a:ext cx="37880806" cy="7245000"/>
          </a:xfrm>
        </p:spPr>
        <p:txBody>
          <a:bodyPr/>
          <a:lstStyle>
            <a:lvl1pPr marL="0" indent="0">
              <a:buNone/>
              <a:defRPr sz="11527">
                <a:solidFill>
                  <a:schemeClr val="tx1"/>
                </a:solidFill>
              </a:defRPr>
            </a:lvl1pPr>
            <a:lvl2pPr marL="2195977" indent="0">
              <a:buNone/>
              <a:defRPr sz="9606">
                <a:solidFill>
                  <a:schemeClr val="tx1">
                    <a:tint val="75000"/>
                  </a:schemeClr>
                </a:solidFill>
              </a:defRPr>
            </a:lvl2pPr>
            <a:lvl3pPr marL="4391955" indent="0">
              <a:buNone/>
              <a:defRPr sz="8646">
                <a:solidFill>
                  <a:schemeClr val="tx1">
                    <a:tint val="75000"/>
                  </a:schemeClr>
                </a:solidFill>
              </a:defRPr>
            </a:lvl3pPr>
            <a:lvl4pPr marL="6587932" indent="0">
              <a:buNone/>
              <a:defRPr sz="7685">
                <a:solidFill>
                  <a:schemeClr val="tx1">
                    <a:tint val="75000"/>
                  </a:schemeClr>
                </a:solidFill>
              </a:defRPr>
            </a:lvl4pPr>
            <a:lvl5pPr marL="8783909" indent="0">
              <a:buNone/>
              <a:defRPr sz="7685">
                <a:solidFill>
                  <a:schemeClr val="tx1">
                    <a:tint val="75000"/>
                  </a:schemeClr>
                </a:solidFill>
              </a:defRPr>
            </a:lvl5pPr>
            <a:lvl6pPr marL="10979887" indent="0">
              <a:buNone/>
              <a:defRPr sz="7685">
                <a:solidFill>
                  <a:schemeClr val="tx1">
                    <a:tint val="75000"/>
                  </a:schemeClr>
                </a:solidFill>
              </a:defRPr>
            </a:lvl6pPr>
            <a:lvl7pPr marL="13175864" indent="0">
              <a:buNone/>
              <a:defRPr sz="7685">
                <a:solidFill>
                  <a:schemeClr val="tx1">
                    <a:tint val="75000"/>
                  </a:schemeClr>
                </a:solidFill>
              </a:defRPr>
            </a:lvl7pPr>
            <a:lvl8pPr marL="15371841" indent="0">
              <a:buNone/>
              <a:defRPr sz="7685">
                <a:solidFill>
                  <a:schemeClr val="tx1">
                    <a:tint val="75000"/>
                  </a:schemeClr>
                </a:solidFill>
              </a:defRPr>
            </a:lvl8pPr>
            <a:lvl9pPr marL="17567819" indent="0">
              <a:buNone/>
              <a:defRPr sz="768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3C2C93F-49B3-415E-9C05-D68F09E72414}"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F17D831-71F9-4120-A48C-E9EF71473D56}" type="slidenum">
              <a:rPr lang="en-IN" smtClean="0"/>
              <a:t>‹#›</a:t>
            </a:fld>
            <a:endParaRPr lang="en-IN"/>
          </a:p>
        </p:txBody>
      </p:sp>
    </p:spTree>
    <p:extLst>
      <p:ext uri="{BB962C8B-B14F-4D97-AF65-F5344CB8AC3E}">
        <p14:creationId xmlns:p14="http://schemas.microsoft.com/office/powerpoint/2010/main" val="3547820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9485" y="8816670"/>
            <a:ext cx="18665904" cy="210143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34386" y="8816670"/>
            <a:ext cx="18665904" cy="210143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3C2C93F-49B3-415E-9C05-D68F09E72414}" type="datetimeFigureOut">
              <a:rPr lang="en-IN" smtClean="0"/>
              <a:t>11-06-2022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F17D831-71F9-4120-A48C-E9EF71473D56}" type="slidenum">
              <a:rPr lang="en-IN" smtClean="0"/>
              <a:t>‹#›</a:t>
            </a:fld>
            <a:endParaRPr lang="en-IN"/>
          </a:p>
        </p:txBody>
      </p:sp>
    </p:spTree>
    <p:extLst>
      <p:ext uri="{BB962C8B-B14F-4D97-AF65-F5344CB8AC3E}">
        <p14:creationId xmlns:p14="http://schemas.microsoft.com/office/powerpoint/2010/main" val="3017821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5205" y="1763341"/>
            <a:ext cx="37880806" cy="64016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5210" y="8119006"/>
            <a:ext cx="18580121" cy="3978999"/>
          </a:xfrm>
        </p:spPr>
        <p:txBody>
          <a:bodyPr anchor="b"/>
          <a:lstStyle>
            <a:lvl1pPr marL="0" indent="0">
              <a:buNone/>
              <a:defRPr sz="11527" b="1"/>
            </a:lvl1pPr>
            <a:lvl2pPr marL="2195977" indent="0">
              <a:buNone/>
              <a:defRPr sz="9606" b="1"/>
            </a:lvl2pPr>
            <a:lvl3pPr marL="4391955" indent="0">
              <a:buNone/>
              <a:defRPr sz="8646" b="1"/>
            </a:lvl3pPr>
            <a:lvl4pPr marL="6587932" indent="0">
              <a:buNone/>
              <a:defRPr sz="7685" b="1"/>
            </a:lvl4pPr>
            <a:lvl5pPr marL="8783909" indent="0">
              <a:buNone/>
              <a:defRPr sz="7685" b="1"/>
            </a:lvl5pPr>
            <a:lvl6pPr marL="10979887" indent="0">
              <a:buNone/>
              <a:defRPr sz="7685" b="1"/>
            </a:lvl6pPr>
            <a:lvl7pPr marL="13175864" indent="0">
              <a:buNone/>
              <a:defRPr sz="7685" b="1"/>
            </a:lvl7pPr>
            <a:lvl8pPr marL="15371841" indent="0">
              <a:buNone/>
              <a:defRPr sz="7685" b="1"/>
            </a:lvl8pPr>
            <a:lvl9pPr marL="17567819" indent="0">
              <a:buNone/>
              <a:defRPr sz="7685" b="1"/>
            </a:lvl9pPr>
          </a:lstStyle>
          <a:p>
            <a:pPr lvl="0"/>
            <a:r>
              <a:rPr lang="en-US"/>
              <a:t>Click to edit Master text styles</a:t>
            </a:r>
          </a:p>
        </p:txBody>
      </p:sp>
      <p:sp>
        <p:nvSpPr>
          <p:cNvPr id="4" name="Content Placeholder 3"/>
          <p:cNvSpPr>
            <a:spLocks noGrp="1"/>
          </p:cNvSpPr>
          <p:nvPr>
            <p:ph sz="half" idx="2"/>
          </p:nvPr>
        </p:nvSpPr>
        <p:spPr>
          <a:xfrm>
            <a:off x="3025210" y="12098005"/>
            <a:ext cx="18580121" cy="177943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34388" y="8119006"/>
            <a:ext cx="18671625" cy="3978999"/>
          </a:xfrm>
        </p:spPr>
        <p:txBody>
          <a:bodyPr anchor="b"/>
          <a:lstStyle>
            <a:lvl1pPr marL="0" indent="0">
              <a:buNone/>
              <a:defRPr sz="11527" b="1"/>
            </a:lvl1pPr>
            <a:lvl2pPr marL="2195977" indent="0">
              <a:buNone/>
              <a:defRPr sz="9606" b="1"/>
            </a:lvl2pPr>
            <a:lvl3pPr marL="4391955" indent="0">
              <a:buNone/>
              <a:defRPr sz="8646" b="1"/>
            </a:lvl3pPr>
            <a:lvl4pPr marL="6587932" indent="0">
              <a:buNone/>
              <a:defRPr sz="7685" b="1"/>
            </a:lvl4pPr>
            <a:lvl5pPr marL="8783909" indent="0">
              <a:buNone/>
              <a:defRPr sz="7685" b="1"/>
            </a:lvl5pPr>
            <a:lvl6pPr marL="10979887" indent="0">
              <a:buNone/>
              <a:defRPr sz="7685" b="1"/>
            </a:lvl6pPr>
            <a:lvl7pPr marL="13175864" indent="0">
              <a:buNone/>
              <a:defRPr sz="7685" b="1"/>
            </a:lvl7pPr>
            <a:lvl8pPr marL="15371841" indent="0">
              <a:buNone/>
              <a:defRPr sz="7685" b="1"/>
            </a:lvl8pPr>
            <a:lvl9pPr marL="17567819" indent="0">
              <a:buNone/>
              <a:defRPr sz="7685" b="1"/>
            </a:lvl9pPr>
          </a:lstStyle>
          <a:p>
            <a:pPr lvl="0"/>
            <a:r>
              <a:rPr lang="en-US"/>
              <a:t>Click to edit Master text styles</a:t>
            </a:r>
          </a:p>
        </p:txBody>
      </p:sp>
      <p:sp>
        <p:nvSpPr>
          <p:cNvPr id="6" name="Content Placeholder 5"/>
          <p:cNvSpPr>
            <a:spLocks noGrp="1"/>
          </p:cNvSpPr>
          <p:nvPr>
            <p:ph sz="quarter" idx="4"/>
          </p:nvPr>
        </p:nvSpPr>
        <p:spPr>
          <a:xfrm>
            <a:off x="22234388" y="12098005"/>
            <a:ext cx="18671625" cy="177943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3C2C93F-49B3-415E-9C05-D68F09E72414}" type="datetimeFigureOut">
              <a:rPr lang="en-IN" smtClean="0"/>
              <a:t>11-06-2022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CF17D831-71F9-4120-A48C-E9EF71473D56}" type="slidenum">
              <a:rPr lang="en-IN" smtClean="0"/>
              <a:t>‹#›</a:t>
            </a:fld>
            <a:endParaRPr lang="en-IN"/>
          </a:p>
        </p:txBody>
      </p:sp>
    </p:spTree>
    <p:extLst>
      <p:ext uri="{BB962C8B-B14F-4D97-AF65-F5344CB8AC3E}">
        <p14:creationId xmlns:p14="http://schemas.microsoft.com/office/powerpoint/2010/main" val="1123049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3C2C93F-49B3-415E-9C05-D68F09E72414}" type="datetimeFigureOut">
              <a:rPr lang="en-IN" smtClean="0"/>
              <a:t>11-06-2022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CF17D831-71F9-4120-A48C-E9EF71473D56}" type="slidenum">
              <a:rPr lang="en-IN" smtClean="0"/>
              <a:t>‹#›</a:t>
            </a:fld>
            <a:endParaRPr lang="en-IN"/>
          </a:p>
        </p:txBody>
      </p:sp>
    </p:spTree>
    <p:extLst>
      <p:ext uri="{BB962C8B-B14F-4D97-AF65-F5344CB8AC3E}">
        <p14:creationId xmlns:p14="http://schemas.microsoft.com/office/powerpoint/2010/main" val="34434638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C2C93F-49B3-415E-9C05-D68F09E72414}" type="datetimeFigureOut">
              <a:rPr lang="en-IN" smtClean="0"/>
              <a:t>11-06-2022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CF17D831-71F9-4120-A48C-E9EF71473D56}" type="slidenum">
              <a:rPr lang="en-IN" smtClean="0"/>
              <a:t>‹#›</a:t>
            </a:fld>
            <a:endParaRPr lang="en-IN"/>
          </a:p>
        </p:txBody>
      </p:sp>
    </p:spTree>
    <p:extLst>
      <p:ext uri="{BB962C8B-B14F-4D97-AF65-F5344CB8AC3E}">
        <p14:creationId xmlns:p14="http://schemas.microsoft.com/office/powerpoint/2010/main" val="4012118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5205" y="2208001"/>
            <a:ext cx="14165271" cy="7728003"/>
          </a:xfrm>
        </p:spPr>
        <p:txBody>
          <a:bodyPr anchor="b"/>
          <a:lstStyle>
            <a:lvl1pPr>
              <a:defRPr sz="15370"/>
            </a:lvl1pPr>
          </a:lstStyle>
          <a:p>
            <a:r>
              <a:rPr lang="en-US"/>
              <a:t>Click to edit Master title style</a:t>
            </a:r>
            <a:endParaRPr lang="en-US" dirty="0"/>
          </a:p>
        </p:txBody>
      </p:sp>
      <p:sp>
        <p:nvSpPr>
          <p:cNvPr id="3" name="Content Placeholder 2"/>
          <p:cNvSpPr>
            <a:spLocks noGrp="1"/>
          </p:cNvSpPr>
          <p:nvPr>
            <p:ph idx="1"/>
          </p:nvPr>
        </p:nvSpPr>
        <p:spPr>
          <a:xfrm>
            <a:off x="18671625" y="4768676"/>
            <a:ext cx="22234386" cy="23536676"/>
          </a:xfrm>
        </p:spPr>
        <p:txBody>
          <a:bodyPr/>
          <a:lstStyle>
            <a:lvl1pPr>
              <a:defRPr sz="15370"/>
            </a:lvl1pPr>
            <a:lvl2pPr>
              <a:defRPr sz="13449"/>
            </a:lvl2pPr>
            <a:lvl3pPr>
              <a:defRPr sz="11527"/>
            </a:lvl3pPr>
            <a:lvl4pPr>
              <a:defRPr sz="9606"/>
            </a:lvl4pPr>
            <a:lvl5pPr>
              <a:defRPr sz="9606"/>
            </a:lvl5pPr>
            <a:lvl6pPr>
              <a:defRPr sz="9606"/>
            </a:lvl6pPr>
            <a:lvl7pPr>
              <a:defRPr sz="9606"/>
            </a:lvl7pPr>
            <a:lvl8pPr>
              <a:defRPr sz="9606"/>
            </a:lvl8pPr>
            <a:lvl9pPr>
              <a:defRPr sz="960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5205" y="9936004"/>
            <a:ext cx="14165271" cy="18407676"/>
          </a:xfrm>
        </p:spPr>
        <p:txBody>
          <a:bodyPr/>
          <a:lstStyle>
            <a:lvl1pPr marL="0" indent="0">
              <a:buNone/>
              <a:defRPr sz="7685"/>
            </a:lvl1pPr>
            <a:lvl2pPr marL="2195977" indent="0">
              <a:buNone/>
              <a:defRPr sz="6724"/>
            </a:lvl2pPr>
            <a:lvl3pPr marL="4391955" indent="0">
              <a:buNone/>
              <a:defRPr sz="5764"/>
            </a:lvl3pPr>
            <a:lvl4pPr marL="6587932" indent="0">
              <a:buNone/>
              <a:defRPr sz="4803"/>
            </a:lvl4pPr>
            <a:lvl5pPr marL="8783909" indent="0">
              <a:buNone/>
              <a:defRPr sz="4803"/>
            </a:lvl5pPr>
            <a:lvl6pPr marL="10979887" indent="0">
              <a:buNone/>
              <a:defRPr sz="4803"/>
            </a:lvl6pPr>
            <a:lvl7pPr marL="13175864" indent="0">
              <a:buNone/>
              <a:defRPr sz="4803"/>
            </a:lvl7pPr>
            <a:lvl8pPr marL="15371841" indent="0">
              <a:buNone/>
              <a:defRPr sz="4803"/>
            </a:lvl8pPr>
            <a:lvl9pPr marL="17567819" indent="0">
              <a:buNone/>
              <a:defRPr sz="4803"/>
            </a:lvl9pPr>
          </a:lstStyle>
          <a:p>
            <a:pPr lvl="0"/>
            <a:r>
              <a:rPr lang="en-US"/>
              <a:t>Click to edit Master text styles</a:t>
            </a:r>
          </a:p>
        </p:txBody>
      </p:sp>
      <p:sp>
        <p:nvSpPr>
          <p:cNvPr id="5" name="Date Placeholder 4"/>
          <p:cNvSpPr>
            <a:spLocks noGrp="1"/>
          </p:cNvSpPr>
          <p:nvPr>
            <p:ph type="dt" sz="half" idx="10"/>
          </p:nvPr>
        </p:nvSpPr>
        <p:spPr/>
        <p:txBody>
          <a:bodyPr/>
          <a:lstStyle/>
          <a:p>
            <a:fld id="{13C2C93F-49B3-415E-9C05-D68F09E72414}" type="datetimeFigureOut">
              <a:rPr lang="en-IN" smtClean="0"/>
              <a:t>11-06-2022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F17D831-71F9-4120-A48C-E9EF71473D56}" type="slidenum">
              <a:rPr lang="en-IN" smtClean="0"/>
              <a:t>‹#›</a:t>
            </a:fld>
            <a:endParaRPr lang="en-IN"/>
          </a:p>
        </p:txBody>
      </p:sp>
    </p:spTree>
    <p:extLst>
      <p:ext uri="{BB962C8B-B14F-4D97-AF65-F5344CB8AC3E}">
        <p14:creationId xmlns:p14="http://schemas.microsoft.com/office/powerpoint/2010/main" val="3441675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5205" y="2208001"/>
            <a:ext cx="14165271" cy="7728003"/>
          </a:xfrm>
        </p:spPr>
        <p:txBody>
          <a:bodyPr anchor="b"/>
          <a:lstStyle>
            <a:lvl1pPr>
              <a:defRPr sz="1537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71625" y="4768676"/>
            <a:ext cx="22234386" cy="23536676"/>
          </a:xfrm>
        </p:spPr>
        <p:txBody>
          <a:bodyPr anchor="t"/>
          <a:lstStyle>
            <a:lvl1pPr marL="0" indent="0">
              <a:buNone/>
              <a:defRPr sz="15370"/>
            </a:lvl1pPr>
            <a:lvl2pPr marL="2195977" indent="0">
              <a:buNone/>
              <a:defRPr sz="13449"/>
            </a:lvl2pPr>
            <a:lvl3pPr marL="4391955" indent="0">
              <a:buNone/>
              <a:defRPr sz="11527"/>
            </a:lvl3pPr>
            <a:lvl4pPr marL="6587932" indent="0">
              <a:buNone/>
              <a:defRPr sz="9606"/>
            </a:lvl4pPr>
            <a:lvl5pPr marL="8783909" indent="0">
              <a:buNone/>
              <a:defRPr sz="9606"/>
            </a:lvl5pPr>
            <a:lvl6pPr marL="10979887" indent="0">
              <a:buNone/>
              <a:defRPr sz="9606"/>
            </a:lvl6pPr>
            <a:lvl7pPr marL="13175864" indent="0">
              <a:buNone/>
              <a:defRPr sz="9606"/>
            </a:lvl7pPr>
            <a:lvl8pPr marL="15371841" indent="0">
              <a:buNone/>
              <a:defRPr sz="9606"/>
            </a:lvl8pPr>
            <a:lvl9pPr marL="17567819" indent="0">
              <a:buNone/>
              <a:defRPr sz="9606"/>
            </a:lvl9pPr>
          </a:lstStyle>
          <a:p>
            <a:r>
              <a:rPr lang="en-US"/>
              <a:t>Click icon to add picture</a:t>
            </a:r>
            <a:endParaRPr lang="en-US" dirty="0"/>
          </a:p>
        </p:txBody>
      </p:sp>
      <p:sp>
        <p:nvSpPr>
          <p:cNvPr id="4" name="Text Placeholder 3"/>
          <p:cNvSpPr>
            <a:spLocks noGrp="1"/>
          </p:cNvSpPr>
          <p:nvPr>
            <p:ph type="body" sz="half" idx="2"/>
          </p:nvPr>
        </p:nvSpPr>
        <p:spPr>
          <a:xfrm>
            <a:off x="3025205" y="9936004"/>
            <a:ext cx="14165271" cy="18407676"/>
          </a:xfrm>
        </p:spPr>
        <p:txBody>
          <a:bodyPr/>
          <a:lstStyle>
            <a:lvl1pPr marL="0" indent="0">
              <a:buNone/>
              <a:defRPr sz="7685"/>
            </a:lvl1pPr>
            <a:lvl2pPr marL="2195977" indent="0">
              <a:buNone/>
              <a:defRPr sz="6724"/>
            </a:lvl2pPr>
            <a:lvl3pPr marL="4391955" indent="0">
              <a:buNone/>
              <a:defRPr sz="5764"/>
            </a:lvl3pPr>
            <a:lvl4pPr marL="6587932" indent="0">
              <a:buNone/>
              <a:defRPr sz="4803"/>
            </a:lvl4pPr>
            <a:lvl5pPr marL="8783909" indent="0">
              <a:buNone/>
              <a:defRPr sz="4803"/>
            </a:lvl5pPr>
            <a:lvl6pPr marL="10979887" indent="0">
              <a:buNone/>
              <a:defRPr sz="4803"/>
            </a:lvl6pPr>
            <a:lvl7pPr marL="13175864" indent="0">
              <a:buNone/>
              <a:defRPr sz="4803"/>
            </a:lvl7pPr>
            <a:lvl8pPr marL="15371841" indent="0">
              <a:buNone/>
              <a:defRPr sz="4803"/>
            </a:lvl8pPr>
            <a:lvl9pPr marL="17567819" indent="0">
              <a:buNone/>
              <a:defRPr sz="4803"/>
            </a:lvl9pPr>
          </a:lstStyle>
          <a:p>
            <a:pPr lvl="0"/>
            <a:r>
              <a:rPr lang="en-US"/>
              <a:t>Click to edit Master text styles</a:t>
            </a:r>
          </a:p>
        </p:txBody>
      </p:sp>
      <p:sp>
        <p:nvSpPr>
          <p:cNvPr id="5" name="Date Placeholder 4"/>
          <p:cNvSpPr>
            <a:spLocks noGrp="1"/>
          </p:cNvSpPr>
          <p:nvPr>
            <p:ph type="dt" sz="half" idx="10"/>
          </p:nvPr>
        </p:nvSpPr>
        <p:spPr/>
        <p:txBody>
          <a:bodyPr/>
          <a:lstStyle/>
          <a:p>
            <a:fld id="{13C2C93F-49B3-415E-9C05-D68F09E72414}" type="datetimeFigureOut">
              <a:rPr lang="en-IN" smtClean="0"/>
              <a:t>11-06-2022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F17D831-71F9-4120-A48C-E9EF71473D56}" type="slidenum">
              <a:rPr lang="en-IN" smtClean="0"/>
              <a:t>‹#›</a:t>
            </a:fld>
            <a:endParaRPr lang="en-IN"/>
          </a:p>
        </p:txBody>
      </p:sp>
    </p:spTree>
    <p:extLst>
      <p:ext uri="{BB962C8B-B14F-4D97-AF65-F5344CB8AC3E}">
        <p14:creationId xmlns:p14="http://schemas.microsoft.com/office/powerpoint/2010/main" val="963868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9485" y="1763341"/>
            <a:ext cx="37880806" cy="64016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9485" y="8816670"/>
            <a:ext cx="37880806" cy="210143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9485" y="30697353"/>
            <a:ext cx="9881949" cy="1763334"/>
          </a:xfrm>
          <a:prstGeom prst="rect">
            <a:avLst/>
          </a:prstGeom>
        </p:spPr>
        <p:txBody>
          <a:bodyPr vert="horz" lIns="91440" tIns="45720" rIns="91440" bIns="45720" rtlCol="0" anchor="ctr"/>
          <a:lstStyle>
            <a:lvl1pPr algn="l">
              <a:defRPr sz="5764">
                <a:solidFill>
                  <a:schemeClr val="tx1">
                    <a:tint val="75000"/>
                  </a:schemeClr>
                </a:solidFill>
              </a:defRPr>
            </a:lvl1pPr>
          </a:lstStyle>
          <a:p>
            <a:fld id="{13C2C93F-49B3-415E-9C05-D68F09E72414}" type="datetimeFigureOut">
              <a:rPr lang="en-IN" smtClean="0"/>
              <a:t>11-06-2022</a:t>
            </a:fld>
            <a:endParaRPr lang="en-IN"/>
          </a:p>
        </p:txBody>
      </p:sp>
      <p:sp>
        <p:nvSpPr>
          <p:cNvPr id="5" name="Footer Placeholder 4"/>
          <p:cNvSpPr>
            <a:spLocks noGrp="1"/>
          </p:cNvSpPr>
          <p:nvPr>
            <p:ph type="ftr" sz="quarter" idx="3"/>
          </p:nvPr>
        </p:nvSpPr>
        <p:spPr>
          <a:xfrm>
            <a:off x="14548426" y="30697353"/>
            <a:ext cx="14822924" cy="1763334"/>
          </a:xfrm>
          <a:prstGeom prst="rect">
            <a:avLst/>
          </a:prstGeom>
        </p:spPr>
        <p:txBody>
          <a:bodyPr vert="horz" lIns="91440" tIns="45720" rIns="91440" bIns="45720" rtlCol="0" anchor="ctr"/>
          <a:lstStyle>
            <a:lvl1pPr algn="ctr">
              <a:defRPr sz="5764">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31018341" y="30697353"/>
            <a:ext cx="9881949" cy="1763334"/>
          </a:xfrm>
          <a:prstGeom prst="rect">
            <a:avLst/>
          </a:prstGeom>
        </p:spPr>
        <p:txBody>
          <a:bodyPr vert="horz" lIns="91440" tIns="45720" rIns="91440" bIns="45720" rtlCol="0" anchor="ctr"/>
          <a:lstStyle>
            <a:lvl1pPr algn="r">
              <a:defRPr sz="5764">
                <a:solidFill>
                  <a:schemeClr val="tx1">
                    <a:tint val="75000"/>
                  </a:schemeClr>
                </a:solidFill>
              </a:defRPr>
            </a:lvl1pPr>
          </a:lstStyle>
          <a:p>
            <a:fld id="{CF17D831-71F9-4120-A48C-E9EF71473D56}" type="slidenum">
              <a:rPr lang="en-IN" smtClean="0"/>
              <a:t>‹#›</a:t>
            </a:fld>
            <a:endParaRPr lang="en-IN"/>
          </a:p>
        </p:txBody>
      </p:sp>
    </p:spTree>
    <p:extLst>
      <p:ext uri="{BB962C8B-B14F-4D97-AF65-F5344CB8AC3E}">
        <p14:creationId xmlns:p14="http://schemas.microsoft.com/office/powerpoint/2010/main" val="342931401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4391955" rtl="0" eaLnBrk="1" latinLnBrk="0" hangingPunct="1">
        <a:lnSpc>
          <a:spcPct val="90000"/>
        </a:lnSpc>
        <a:spcBef>
          <a:spcPct val="0"/>
        </a:spcBef>
        <a:buNone/>
        <a:defRPr sz="21134" kern="1200">
          <a:solidFill>
            <a:schemeClr val="tx1"/>
          </a:solidFill>
          <a:latin typeface="+mj-lt"/>
          <a:ea typeface="+mj-ea"/>
          <a:cs typeface="+mj-cs"/>
        </a:defRPr>
      </a:lvl1pPr>
    </p:titleStyle>
    <p:bodyStyle>
      <a:lvl1pPr marL="1097989" indent="-1097989" algn="l" defTabSz="4391955" rtl="0" eaLnBrk="1" latinLnBrk="0" hangingPunct="1">
        <a:lnSpc>
          <a:spcPct val="90000"/>
        </a:lnSpc>
        <a:spcBef>
          <a:spcPts val="4803"/>
        </a:spcBef>
        <a:buFont typeface="Arial" panose="020B0604020202020204" pitchFamily="34" charset="0"/>
        <a:buChar char="•"/>
        <a:defRPr sz="13449" kern="1200">
          <a:solidFill>
            <a:schemeClr val="tx1"/>
          </a:solidFill>
          <a:latin typeface="+mn-lt"/>
          <a:ea typeface="+mn-ea"/>
          <a:cs typeface="+mn-cs"/>
        </a:defRPr>
      </a:lvl1pPr>
      <a:lvl2pPr marL="3293966" indent="-1097989" algn="l" defTabSz="4391955" rtl="0" eaLnBrk="1" latinLnBrk="0" hangingPunct="1">
        <a:lnSpc>
          <a:spcPct val="90000"/>
        </a:lnSpc>
        <a:spcBef>
          <a:spcPts val="2402"/>
        </a:spcBef>
        <a:buFont typeface="Arial" panose="020B0604020202020204" pitchFamily="34" charset="0"/>
        <a:buChar char="•"/>
        <a:defRPr sz="11527" kern="1200">
          <a:solidFill>
            <a:schemeClr val="tx1"/>
          </a:solidFill>
          <a:latin typeface="+mn-lt"/>
          <a:ea typeface="+mn-ea"/>
          <a:cs typeface="+mn-cs"/>
        </a:defRPr>
      </a:lvl2pPr>
      <a:lvl3pPr marL="5489943" indent="-1097989" algn="l" defTabSz="4391955" rtl="0" eaLnBrk="1" latinLnBrk="0" hangingPunct="1">
        <a:lnSpc>
          <a:spcPct val="90000"/>
        </a:lnSpc>
        <a:spcBef>
          <a:spcPts val="2402"/>
        </a:spcBef>
        <a:buFont typeface="Arial" panose="020B0604020202020204" pitchFamily="34" charset="0"/>
        <a:buChar char="•"/>
        <a:defRPr sz="9606" kern="1200">
          <a:solidFill>
            <a:schemeClr val="tx1"/>
          </a:solidFill>
          <a:latin typeface="+mn-lt"/>
          <a:ea typeface="+mn-ea"/>
          <a:cs typeface="+mn-cs"/>
        </a:defRPr>
      </a:lvl3pPr>
      <a:lvl4pPr marL="7685921" indent="-1097989" algn="l" defTabSz="4391955" rtl="0" eaLnBrk="1" latinLnBrk="0" hangingPunct="1">
        <a:lnSpc>
          <a:spcPct val="90000"/>
        </a:lnSpc>
        <a:spcBef>
          <a:spcPts val="2402"/>
        </a:spcBef>
        <a:buFont typeface="Arial" panose="020B0604020202020204" pitchFamily="34" charset="0"/>
        <a:buChar char="•"/>
        <a:defRPr sz="8646" kern="1200">
          <a:solidFill>
            <a:schemeClr val="tx1"/>
          </a:solidFill>
          <a:latin typeface="+mn-lt"/>
          <a:ea typeface="+mn-ea"/>
          <a:cs typeface="+mn-cs"/>
        </a:defRPr>
      </a:lvl4pPr>
      <a:lvl5pPr marL="9881898" indent="-1097989" algn="l" defTabSz="4391955" rtl="0" eaLnBrk="1" latinLnBrk="0" hangingPunct="1">
        <a:lnSpc>
          <a:spcPct val="90000"/>
        </a:lnSpc>
        <a:spcBef>
          <a:spcPts val="2402"/>
        </a:spcBef>
        <a:buFont typeface="Arial" panose="020B0604020202020204" pitchFamily="34" charset="0"/>
        <a:buChar char="•"/>
        <a:defRPr sz="8646" kern="1200">
          <a:solidFill>
            <a:schemeClr val="tx1"/>
          </a:solidFill>
          <a:latin typeface="+mn-lt"/>
          <a:ea typeface="+mn-ea"/>
          <a:cs typeface="+mn-cs"/>
        </a:defRPr>
      </a:lvl5pPr>
      <a:lvl6pPr marL="12077875" indent="-1097989" algn="l" defTabSz="4391955" rtl="0" eaLnBrk="1" latinLnBrk="0" hangingPunct="1">
        <a:lnSpc>
          <a:spcPct val="90000"/>
        </a:lnSpc>
        <a:spcBef>
          <a:spcPts val="2402"/>
        </a:spcBef>
        <a:buFont typeface="Arial" panose="020B0604020202020204" pitchFamily="34" charset="0"/>
        <a:buChar char="•"/>
        <a:defRPr sz="8646" kern="1200">
          <a:solidFill>
            <a:schemeClr val="tx1"/>
          </a:solidFill>
          <a:latin typeface="+mn-lt"/>
          <a:ea typeface="+mn-ea"/>
          <a:cs typeface="+mn-cs"/>
        </a:defRPr>
      </a:lvl6pPr>
      <a:lvl7pPr marL="14273853" indent="-1097989" algn="l" defTabSz="4391955" rtl="0" eaLnBrk="1" latinLnBrk="0" hangingPunct="1">
        <a:lnSpc>
          <a:spcPct val="90000"/>
        </a:lnSpc>
        <a:spcBef>
          <a:spcPts val="2402"/>
        </a:spcBef>
        <a:buFont typeface="Arial" panose="020B0604020202020204" pitchFamily="34" charset="0"/>
        <a:buChar char="•"/>
        <a:defRPr sz="8646" kern="1200">
          <a:solidFill>
            <a:schemeClr val="tx1"/>
          </a:solidFill>
          <a:latin typeface="+mn-lt"/>
          <a:ea typeface="+mn-ea"/>
          <a:cs typeface="+mn-cs"/>
        </a:defRPr>
      </a:lvl7pPr>
      <a:lvl8pPr marL="16469830" indent="-1097989" algn="l" defTabSz="4391955" rtl="0" eaLnBrk="1" latinLnBrk="0" hangingPunct="1">
        <a:lnSpc>
          <a:spcPct val="90000"/>
        </a:lnSpc>
        <a:spcBef>
          <a:spcPts val="2402"/>
        </a:spcBef>
        <a:buFont typeface="Arial" panose="020B0604020202020204" pitchFamily="34" charset="0"/>
        <a:buChar char="•"/>
        <a:defRPr sz="8646" kern="1200">
          <a:solidFill>
            <a:schemeClr val="tx1"/>
          </a:solidFill>
          <a:latin typeface="+mn-lt"/>
          <a:ea typeface="+mn-ea"/>
          <a:cs typeface="+mn-cs"/>
        </a:defRPr>
      </a:lvl8pPr>
      <a:lvl9pPr marL="18665807" indent="-1097989" algn="l" defTabSz="4391955" rtl="0" eaLnBrk="1" latinLnBrk="0" hangingPunct="1">
        <a:lnSpc>
          <a:spcPct val="90000"/>
        </a:lnSpc>
        <a:spcBef>
          <a:spcPts val="2402"/>
        </a:spcBef>
        <a:buFont typeface="Arial" panose="020B0604020202020204" pitchFamily="34" charset="0"/>
        <a:buChar char="•"/>
        <a:defRPr sz="8646" kern="1200">
          <a:solidFill>
            <a:schemeClr val="tx1"/>
          </a:solidFill>
          <a:latin typeface="+mn-lt"/>
          <a:ea typeface="+mn-ea"/>
          <a:cs typeface="+mn-cs"/>
        </a:defRPr>
      </a:lvl9pPr>
    </p:bodyStyle>
    <p:otherStyle>
      <a:defPPr>
        <a:defRPr lang="en-US"/>
      </a:defPPr>
      <a:lvl1pPr marL="0" algn="l" defTabSz="4391955" rtl="0" eaLnBrk="1" latinLnBrk="0" hangingPunct="1">
        <a:defRPr sz="8646" kern="1200">
          <a:solidFill>
            <a:schemeClr val="tx1"/>
          </a:solidFill>
          <a:latin typeface="+mn-lt"/>
          <a:ea typeface="+mn-ea"/>
          <a:cs typeface="+mn-cs"/>
        </a:defRPr>
      </a:lvl1pPr>
      <a:lvl2pPr marL="2195977" algn="l" defTabSz="4391955" rtl="0" eaLnBrk="1" latinLnBrk="0" hangingPunct="1">
        <a:defRPr sz="8646" kern="1200">
          <a:solidFill>
            <a:schemeClr val="tx1"/>
          </a:solidFill>
          <a:latin typeface="+mn-lt"/>
          <a:ea typeface="+mn-ea"/>
          <a:cs typeface="+mn-cs"/>
        </a:defRPr>
      </a:lvl2pPr>
      <a:lvl3pPr marL="4391955" algn="l" defTabSz="4391955" rtl="0" eaLnBrk="1" latinLnBrk="0" hangingPunct="1">
        <a:defRPr sz="8646" kern="1200">
          <a:solidFill>
            <a:schemeClr val="tx1"/>
          </a:solidFill>
          <a:latin typeface="+mn-lt"/>
          <a:ea typeface="+mn-ea"/>
          <a:cs typeface="+mn-cs"/>
        </a:defRPr>
      </a:lvl3pPr>
      <a:lvl4pPr marL="6587932" algn="l" defTabSz="4391955" rtl="0" eaLnBrk="1" latinLnBrk="0" hangingPunct="1">
        <a:defRPr sz="8646" kern="1200">
          <a:solidFill>
            <a:schemeClr val="tx1"/>
          </a:solidFill>
          <a:latin typeface="+mn-lt"/>
          <a:ea typeface="+mn-ea"/>
          <a:cs typeface="+mn-cs"/>
        </a:defRPr>
      </a:lvl4pPr>
      <a:lvl5pPr marL="8783909" algn="l" defTabSz="4391955" rtl="0" eaLnBrk="1" latinLnBrk="0" hangingPunct="1">
        <a:defRPr sz="8646" kern="1200">
          <a:solidFill>
            <a:schemeClr val="tx1"/>
          </a:solidFill>
          <a:latin typeface="+mn-lt"/>
          <a:ea typeface="+mn-ea"/>
          <a:cs typeface="+mn-cs"/>
        </a:defRPr>
      </a:lvl5pPr>
      <a:lvl6pPr marL="10979887" algn="l" defTabSz="4391955" rtl="0" eaLnBrk="1" latinLnBrk="0" hangingPunct="1">
        <a:defRPr sz="8646" kern="1200">
          <a:solidFill>
            <a:schemeClr val="tx1"/>
          </a:solidFill>
          <a:latin typeface="+mn-lt"/>
          <a:ea typeface="+mn-ea"/>
          <a:cs typeface="+mn-cs"/>
        </a:defRPr>
      </a:lvl6pPr>
      <a:lvl7pPr marL="13175864" algn="l" defTabSz="4391955" rtl="0" eaLnBrk="1" latinLnBrk="0" hangingPunct="1">
        <a:defRPr sz="8646" kern="1200">
          <a:solidFill>
            <a:schemeClr val="tx1"/>
          </a:solidFill>
          <a:latin typeface="+mn-lt"/>
          <a:ea typeface="+mn-ea"/>
          <a:cs typeface="+mn-cs"/>
        </a:defRPr>
      </a:lvl7pPr>
      <a:lvl8pPr marL="15371841" algn="l" defTabSz="4391955" rtl="0" eaLnBrk="1" latinLnBrk="0" hangingPunct="1">
        <a:defRPr sz="8646" kern="1200">
          <a:solidFill>
            <a:schemeClr val="tx1"/>
          </a:solidFill>
          <a:latin typeface="+mn-lt"/>
          <a:ea typeface="+mn-ea"/>
          <a:cs typeface="+mn-cs"/>
        </a:defRPr>
      </a:lvl8pPr>
      <a:lvl9pPr marL="17567819" algn="l" defTabSz="4391955" rtl="0" eaLnBrk="1" latinLnBrk="0" hangingPunct="1">
        <a:defRPr sz="864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chart" Target="../charts/chart1.xml"/><Relationship Id="rId7"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6.png"/><Relationship Id="rId4" Type="http://schemas.openxmlformats.org/officeDocument/2006/relationships/chart" Target="../charts/chart2.xml"/><Relationship Id="rId9"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F92CD49-1CEF-1DBB-FC03-536A104CADC7}"/>
              </a:ext>
            </a:extLst>
          </p:cNvPr>
          <p:cNvSpPr/>
          <p:nvPr/>
        </p:nvSpPr>
        <p:spPr>
          <a:xfrm>
            <a:off x="-74342" y="0"/>
            <a:ext cx="43994117" cy="3765019"/>
          </a:xfrm>
          <a:prstGeom prst="rect">
            <a:avLst/>
          </a:prstGeom>
          <a:solidFill>
            <a:srgbClr val="AB25A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3140"/>
            <a:endParaRPr lang="en-IN" sz="1351" dirty="0">
              <a:solidFill>
                <a:prstClr val="white"/>
              </a:solidFill>
              <a:latin typeface="Calibri" panose="020F0502020204030204"/>
            </a:endParaRPr>
          </a:p>
        </p:txBody>
      </p:sp>
      <p:sp>
        <p:nvSpPr>
          <p:cNvPr id="14" name="TextBox 13">
            <a:extLst>
              <a:ext uri="{FF2B5EF4-FFF2-40B4-BE49-F238E27FC236}">
                <a16:creationId xmlns:a16="http://schemas.microsoft.com/office/drawing/2014/main" id="{A00C1DA9-B446-24FB-ED1E-8A55BB6C1428}"/>
              </a:ext>
            </a:extLst>
          </p:cNvPr>
          <p:cNvSpPr txBox="1"/>
          <p:nvPr/>
        </p:nvSpPr>
        <p:spPr>
          <a:xfrm>
            <a:off x="4452104" y="-37629"/>
            <a:ext cx="35430066" cy="3970318"/>
          </a:xfrm>
          <a:prstGeom prst="rect">
            <a:avLst/>
          </a:prstGeom>
          <a:noFill/>
          <a:ln>
            <a:noFill/>
          </a:ln>
        </p:spPr>
        <p:txBody>
          <a:bodyPr wrap="square">
            <a:spAutoFit/>
          </a:bodyPr>
          <a:lstStyle/>
          <a:p>
            <a:pPr algn="ctr" defTabSz="343140"/>
            <a:r>
              <a:rPr lang="en-IN" sz="8400" b="1" dirty="0">
                <a:solidFill>
                  <a:prstClr val="white"/>
                </a:solidFill>
                <a:effectLst>
                  <a:glow rad="101600">
                    <a:srgbClr val="A5A5A5">
                      <a:satMod val="175000"/>
                      <a:alpha val="40000"/>
                    </a:srgbClr>
                  </a:glow>
                </a:effectLst>
                <a:latin typeface="Bookman Old Style" panose="02050604050505020204" pitchFamily="18" charset="0"/>
                <a:cs typeface="Arial" panose="020B0604020202020204" pitchFamily="34" charset="0"/>
              </a:rPr>
              <a:t>PERCEPTION MAPPING OF TARGET AUDIENCE AND EVALUATION OF PRODUCTS TO LAUNCH AS CLOUDNINE PRIVATE LABEL BRANDS  </a:t>
            </a:r>
            <a:endParaRPr lang="en-IN" sz="8400" b="1" dirty="0">
              <a:solidFill>
                <a:prstClr val="white"/>
              </a:solidFill>
              <a:effectLst>
                <a:glow rad="101600">
                  <a:srgbClr val="A5A5A5">
                    <a:satMod val="175000"/>
                    <a:alpha val="40000"/>
                  </a:srgbClr>
                </a:glow>
              </a:effectLst>
              <a:latin typeface="Bookman Old Style" panose="02050604050505020204" pitchFamily="18" charset="0"/>
            </a:endParaRPr>
          </a:p>
        </p:txBody>
      </p:sp>
      <p:sp>
        <p:nvSpPr>
          <p:cNvPr id="12" name="Rectangle 11">
            <a:extLst>
              <a:ext uri="{FF2B5EF4-FFF2-40B4-BE49-F238E27FC236}">
                <a16:creationId xmlns:a16="http://schemas.microsoft.com/office/drawing/2014/main" id="{888CB833-9835-C30B-79D0-49F2746E82D9}"/>
              </a:ext>
            </a:extLst>
          </p:cNvPr>
          <p:cNvSpPr/>
          <p:nvPr/>
        </p:nvSpPr>
        <p:spPr>
          <a:xfrm>
            <a:off x="-37174" y="3763640"/>
            <a:ext cx="43994117" cy="1753265"/>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3140"/>
            <a:endParaRPr lang="en-IN" sz="1351" dirty="0">
              <a:solidFill>
                <a:prstClr val="white"/>
              </a:solidFill>
              <a:latin typeface="Calibri" panose="020F0502020204030204"/>
            </a:endParaRPr>
          </a:p>
        </p:txBody>
      </p:sp>
      <p:pic>
        <p:nvPicPr>
          <p:cNvPr id="1030" name="Picture 6" descr="IIHMR Emergency Startup Incubation Bootcamp 2021 Launched - BW Education">
            <a:extLst>
              <a:ext uri="{FF2B5EF4-FFF2-40B4-BE49-F238E27FC236}">
                <a16:creationId xmlns:a16="http://schemas.microsoft.com/office/drawing/2014/main" id="{70B8608D-D405-5C74-C225-BF8723705B1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995" b="28899"/>
          <a:stretch/>
        </p:blipFill>
        <p:spPr bwMode="auto">
          <a:xfrm>
            <a:off x="169356" y="201504"/>
            <a:ext cx="5134965" cy="3321629"/>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613B0312-9D8D-5365-8021-FA00E6BEE7E1}"/>
              </a:ext>
            </a:extLst>
          </p:cNvPr>
          <p:cNvSpPr/>
          <p:nvPr/>
        </p:nvSpPr>
        <p:spPr>
          <a:xfrm>
            <a:off x="9607448" y="5060524"/>
            <a:ext cx="24704875" cy="275579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3140"/>
            <a:endParaRPr lang="en-IN" sz="1351">
              <a:solidFill>
                <a:prstClr val="white"/>
              </a:solidFill>
              <a:latin typeface="Calibri" panose="020F0502020204030204"/>
            </a:endParaRPr>
          </a:p>
        </p:txBody>
      </p:sp>
      <p:sp>
        <p:nvSpPr>
          <p:cNvPr id="21" name="TextBox 20">
            <a:extLst>
              <a:ext uri="{FF2B5EF4-FFF2-40B4-BE49-F238E27FC236}">
                <a16:creationId xmlns:a16="http://schemas.microsoft.com/office/drawing/2014/main" id="{6473B849-579D-9A8F-531B-F782389985F1}"/>
              </a:ext>
            </a:extLst>
          </p:cNvPr>
          <p:cNvSpPr txBox="1"/>
          <p:nvPr/>
        </p:nvSpPr>
        <p:spPr>
          <a:xfrm>
            <a:off x="7298772" y="5707150"/>
            <a:ext cx="7843462" cy="830997"/>
          </a:xfrm>
          <a:prstGeom prst="rect">
            <a:avLst/>
          </a:prstGeom>
          <a:solidFill>
            <a:schemeClr val="accent4">
              <a:lumMod val="60000"/>
              <a:lumOff val="40000"/>
            </a:schemeClr>
          </a:solidFill>
        </p:spPr>
        <p:txBody>
          <a:bodyPr wrap="square" rtlCol="0">
            <a:spAutoFit/>
          </a:bodyPr>
          <a:lstStyle/>
          <a:p>
            <a:pPr algn="ctr" defTabSz="343140"/>
            <a:r>
              <a:rPr lang="en-IN" sz="4800" b="1" u="sng" dirty="0">
                <a:solidFill>
                  <a:prstClr val="black"/>
                </a:solidFill>
                <a:latin typeface="Calibri" panose="020F0502020204030204"/>
              </a:rPr>
              <a:t>INDUSTRY SECTOR PROFILE</a:t>
            </a:r>
          </a:p>
        </p:txBody>
      </p:sp>
      <p:sp>
        <p:nvSpPr>
          <p:cNvPr id="8" name="TextBox 7">
            <a:extLst>
              <a:ext uri="{FF2B5EF4-FFF2-40B4-BE49-F238E27FC236}">
                <a16:creationId xmlns:a16="http://schemas.microsoft.com/office/drawing/2014/main" id="{C5F8816F-844A-6CDD-BE37-9FC705E5225E}"/>
              </a:ext>
            </a:extLst>
          </p:cNvPr>
          <p:cNvSpPr txBox="1"/>
          <p:nvPr/>
        </p:nvSpPr>
        <p:spPr>
          <a:xfrm>
            <a:off x="412222" y="21465152"/>
            <a:ext cx="10107023" cy="707886"/>
          </a:xfrm>
          <a:prstGeom prst="rect">
            <a:avLst/>
          </a:prstGeom>
          <a:solidFill>
            <a:schemeClr val="accent1">
              <a:lumMod val="60000"/>
              <a:lumOff val="40000"/>
            </a:schemeClr>
          </a:solidFill>
        </p:spPr>
        <p:txBody>
          <a:bodyPr wrap="square" rtlCol="0">
            <a:spAutoFit/>
          </a:bodyPr>
          <a:lstStyle/>
          <a:p>
            <a:pPr algn="ctr" defTabSz="343140"/>
            <a:r>
              <a:rPr lang="en-IN" sz="4000" b="1" u="sng" dirty="0">
                <a:solidFill>
                  <a:prstClr val="black"/>
                </a:solidFill>
                <a:latin typeface="Calibri" panose="020F0502020204030204"/>
              </a:rPr>
              <a:t>ORGANISATION STRUCTURE</a:t>
            </a:r>
          </a:p>
        </p:txBody>
      </p:sp>
      <p:sp>
        <p:nvSpPr>
          <p:cNvPr id="9" name="TextBox 8">
            <a:extLst>
              <a:ext uri="{FF2B5EF4-FFF2-40B4-BE49-F238E27FC236}">
                <a16:creationId xmlns:a16="http://schemas.microsoft.com/office/drawing/2014/main" id="{2FB028CE-1632-984A-1BA9-BBD51BF9BF4F}"/>
              </a:ext>
            </a:extLst>
          </p:cNvPr>
          <p:cNvSpPr txBox="1"/>
          <p:nvPr/>
        </p:nvSpPr>
        <p:spPr>
          <a:xfrm>
            <a:off x="250809" y="6773829"/>
            <a:ext cx="10107023" cy="707886"/>
          </a:xfrm>
          <a:prstGeom prst="rect">
            <a:avLst/>
          </a:prstGeom>
          <a:solidFill>
            <a:srgbClr val="DF9DF3"/>
          </a:solidFill>
        </p:spPr>
        <p:txBody>
          <a:bodyPr wrap="square" rtlCol="0">
            <a:spAutoFit/>
          </a:bodyPr>
          <a:lstStyle/>
          <a:p>
            <a:pPr algn="ctr" defTabSz="343140"/>
            <a:r>
              <a:rPr lang="en-IN" sz="4000" b="1" u="sng" dirty="0">
                <a:solidFill>
                  <a:prstClr val="black"/>
                </a:solidFill>
                <a:latin typeface="Calibri" panose="020F0502020204030204"/>
              </a:rPr>
              <a:t>BRIEF HISTORY</a:t>
            </a:r>
          </a:p>
        </p:txBody>
      </p:sp>
      <p:sp>
        <p:nvSpPr>
          <p:cNvPr id="13" name="TextBox 12">
            <a:extLst>
              <a:ext uri="{FF2B5EF4-FFF2-40B4-BE49-F238E27FC236}">
                <a16:creationId xmlns:a16="http://schemas.microsoft.com/office/drawing/2014/main" id="{A9923D80-8D2C-0259-ED65-A16F5E951E2D}"/>
              </a:ext>
            </a:extLst>
          </p:cNvPr>
          <p:cNvSpPr txBox="1"/>
          <p:nvPr/>
        </p:nvSpPr>
        <p:spPr>
          <a:xfrm>
            <a:off x="164934" y="16202445"/>
            <a:ext cx="10107023" cy="707886"/>
          </a:xfrm>
          <a:prstGeom prst="rect">
            <a:avLst/>
          </a:prstGeom>
          <a:solidFill>
            <a:schemeClr val="accent6">
              <a:lumMod val="60000"/>
              <a:lumOff val="40000"/>
            </a:schemeClr>
          </a:solidFill>
        </p:spPr>
        <p:txBody>
          <a:bodyPr wrap="square" rtlCol="0">
            <a:spAutoFit/>
          </a:bodyPr>
          <a:lstStyle/>
          <a:p>
            <a:pPr algn="ctr" defTabSz="343140"/>
            <a:r>
              <a:rPr lang="en-IN" sz="4000" b="1" u="sng" dirty="0">
                <a:solidFill>
                  <a:prstClr val="black"/>
                </a:solidFill>
                <a:latin typeface="Calibri" panose="020F0502020204030204"/>
              </a:rPr>
              <a:t>ORGANISATION VISION AND MISSION</a:t>
            </a:r>
          </a:p>
        </p:txBody>
      </p:sp>
      <p:sp>
        <p:nvSpPr>
          <p:cNvPr id="26" name="TextBox 25">
            <a:extLst>
              <a:ext uri="{FF2B5EF4-FFF2-40B4-BE49-F238E27FC236}">
                <a16:creationId xmlns:a16="http://schemas.microsoft.com/office/drawing/2014/main" id="{19C54FAC-D097-88BA-4BCC-0EAE0BADFC6A}"/>
              </a:ext>
            </a:extLst>
          </p:cNvPr>
          <p:cNvSpPr txBox="1"/>
          <p:nvPr/>
        </p:nvSpPr>
        <p:spPr>
          <a:xfrm>
            <a:off x="167242" y="17121259"/>
            <a:ext cx="10104715" cy="4031873"/>
          </a:xfrm>
          <a:prstGeom prst="rect">
            <a:avLst/>
          </a:prstGeom>
          <a:noFill/>
        </p:spPr>
        <p:txBody>
          <a:bodyPr wrap="square">
            <a:spAutoFit/>
          </a:bodyPr>
          <a:lstStyle/>
          <a:p>
            <a:pPr marL="343124" indent="-343124" defTabSz="343140">
              <a:buFont typeface="Arial" panose="020B0604020202020204" pitchFamily="34" charset="0"/>
              <a:buChar char="•"/>
            </a:pPr>
            <a:r>
              <a:rPr lang="en-IN" sz="3200" b="1" u="sng" dirty="0">
                <a:solidFill>
                  <a:prstClr val="black"/>
                </a:solidFill>
                <a:latin typeface="Calibri" panose="020F0502020204030204"/>
              </a:rPr>
              <a:t>Vision: </a:t>
            </a:r>
            <a:r>
              <a:rPr lang="en-IN" sz="3200" dirty="0">
                <a:solidFill>
                  <a:prstClr val="black"/>
                </a:solidFill>
                <a:latin typeface="Calibri" panose="020F0502020204030204"/>
                <a:ea typeface="Calibri" panose="020F0502020204030204" pitchFamily="34" charset="0"/>
                <a:cs typeface="Times New Roman" panose="02020603050405020304" pitchFamily="18" charset="0"/>
              </a:rPr>
              <a:t>Our aim is the pursuit of excellence in providing the best maternal and neonatal care by setting higher standards for ourselves and striving constantly to achieve them.</a:t>
            </a:r>
          </a:p>
          <a:p>
            <a:pPr marL="343124" indent="-343124" defTabSz="343140">
              <a:buFont typeface="Arial" panose="020B0604020202020204" pitchFamily="34" charset="0"/>
              <a:buChar char="•"/>
            </a:pPr>
            <a:endParaRPr lang="en-IN" sz="3200" dirty="0">
              <a:solidFill>
                <a:prstClr val="black"/>
              </a:solidFill>
              <a:latin typeface="Calibri" panose="020F0502020204030204"/>
              <a:ea typeface="Calibri" panose="020F0502020204030204" pitchFamily="34" charset="0"/>
              <a:cs typeface="Times New Roman" panose="02020603050405020304" pitchFamily="18" charset="0"/>
            </a:endParaRPr>
          </a:p>
          <a:p>
            <a:pPr marL="343124" indent="-343124" defTabSz="343140">
              <a:buFont typeface="Arial" panose="020B0604020202020204" pitchFamily="34" charset="0"/>
              <a:buChar char="•"/>
            </a:pPr>
            <a:r>
              <a:rPr lang="en-IN" sz="3200" b="1" u="sng" dirty="0">
                <a:solidFill>
                  <a:prstClr val="black"/>
                </a:solidFill>
                <a:latin typeface="Calibri" panose="020F0502020204030204"/>
                <a:ea typeface="Calibri" panose="020F0502020204030204" pitchFamily="34" charset="0"/>
                <a:cs typeface="Times New Roman" panose="02020603050405020304" pitchFamily="18" charset="0"/>
              </a:rPr>
              <a:t>Mission: </a:t>
            </a:r>
            <a:r>
              <a:rPr lang="en-IN" sz="3200" dirty="0">
                <a:solidFill>
                  <a:prstClr val="black"/>
                </a:solidFill>
                <a:latin typeface="Calibri" panose="020F0502020204030204"/>
                <a:ea typeface="Calibri" panose="020F0502020204030204" pitchFamily="34" charset="0"/>
                <a:cs typeface="Times New Roman" panose="02020603050405020304" pitchFamily="18" charset="0"/>
              </a:rPr>
              <a:t>To be the kind of leader in the space of women and health that India has not witnessed yet, by providing premier quality healthcare to women and children.</a:t>
            </a:r>
            <a:endParaRPr lang="en-IN" sz="3200" u="sng" dirty="0">
              <a:solidFill>
                <a:prstClr val="black"/>
              </a:solidFill>
              <a:latin typeface="Calibri" panose="020F0502020204030204"/>
              <a:ea typeface="Calibri" panose="020F0502020204030204" pitchFamily="34" charset="0"/>
              <a:cs typeface="Times New Roman" panose="02020603050405020304" pitchFamily="18" charset="0"/>
            </a:endParaRPr>
          </a:p>
        </p:txBody>
      </p:sp>
      <p:sp>
        <p:nvSpPr>
          <p:cNvPr id="20" name="TextBox 19">
            <a:extLst>
              <a:ext uri="{FF2B5EF4-FFF2-40B4-BE49-F238E27FC236}">
                <a16:creationId xmlns:a16="http://schemas.microsoft.com/office/drawing/2014/main" id="{BA79BC2F-1524-2156-C1BC-9705C978C476}"/>
              </a:ext>
            </a:extLst>
          </p:cNvPr>
          <p:cNvSpPr txBox="1"/>
          <p:nvPr/>
        </p:nvSpPr>
        <p:spPr>
          <a:xfrm>
            <a:off x="10865586" y="6762151"/>
            <a:ext cx="10107023" cy="707886"/>
          </a:xfrm>
          <a:prstGeom prst="rect">
            <a:avLst/>
          </a:prstGeom>
          <a:solidFill>
            <a:schemeClr val="accent2">
              <a:lumMod val="60000"/>
              <a:lumOff val="40000"/>
            </a:schemeClr>
          </a:solidFill>
        </p:spPr>
        <p:txBody>
          <a:bodyPr wrap="square" rtlCol="0">
            <a:spAutoFit/>
          </a:bodyPr>
          <a:lstStyle/>
          <a:p>
            <a:pPr algn="ctr" defTabSz="343140"/>
            <a:r>
              <a:rPr lang="en-IN" sz="4000" b="1" u="sng" dirty="0">
                <a:solidFill>
                  <a:prstClr val="black"/>
                </a:solidFill>
                <a:latin typeface="Calibri" panose="020F0502020204030204"/>
              </a:rPr>
              <a:t>BRIEF DESCRIPTION ABOUT INDUSTRY </a:t>
            </a:r>
          </a:p>
        </p:txBody>
      </p:sp>
      <p:sp>
        <p:nvSpPr>
          <p:cNvPr id="34" name="TextBox 33">
            <a:extLst>
              <a:ext uri="{FF2B5EF4-FFF2-40B4-BE49-F238E27FC236}">
                <a16:creationId xmlns:a16="http://schemas.microsoft.com/office/drawing/2014/main" id="{7EBD07C9-C3A7-A32C-8ED9-BE733D02F2D9}"/>
              </a:ext>
            </a:extLst>
          </p:cNvPr>
          <p:cNvSpPr txBox="1"/>
          <p:nvPr/>
        </p:nvSpPr>
        <p:spPr>
          <a:xfrm>
            <a:off x="164934" y="7588110"/>
            <a:ext cx="10291434" cy="9740552"/>
          </a:xfrm>
          <a:prstGeom prst="rect">
            <a:avLst/>
          </a:prstGeom>
          <a:noFill/>
        </p:spPr>
        <p:txBody>
          <a:bodyPr wrap="square" rtlCol="0">
            <a:spAutoFit/>
          </a:bodyPr>
          <a:lstStyle/>
          <a:p>
            <a:pPr marL="257343" indent="-257343" defTabSz="343140">
              <a:lnSpc>
                <a:spcPct val="107000"/>
              </a:lnSpc>
              <a:buFont typeface="Symbol" panose="05050102010706020507" pitchFamily="18" charset="2"/>
              <a:buChar char=""/>
            </a:pPr>
            <a:r>
              <a:rPr lang="en-IN" sz="3200" dirty="0">
                <a:solidFill>
                  <a:srgbClr val="202122"/>
                </a:solidFill>
                <a:latin typeface="Calibri" panose="020F0502020204030204" pitchFamily="34" charset="0"/>
                <a:ea typeface="Calibri" panose="020F0502020204030204" pitchFamily="34" charset="0"/>
                <a:cs typeface="Calibri" panose="020F0502020204030204" pitchFamily="34" charset="0"/>
              </a:rPr>
              <a:t>Cloudnine Group of Hospitals is a premium chain of maternity, childcare, and fertility hospitals headquartered in </a:t>
            </a:r>
            <a:r>
              <a:rPr lang="en-IN" sz="3200" dirty="0">
                <a:solidFill>
                  <a:srgbClr val="000000"/>
                </a:solidFill>
                <a:latin typeface="Calibri" panose="020F0502020204030204" pitchFamily="34" charset="0"/>
                <a:ea typeface="Calibri" panose="020F0502020204030204" pitchFamily="34" charset="0"/>
                <a:cs typeface="Calibri" panose="020F0502020204030204" pitchFamily="34" charset="0"/>
              </a:rPr>
              <a:t>Bengaluru</a:t>
            </a:r>
            <a:r>
              <a:rPr lang="en-IN" sz="3200" dirty="0">
                <a:solidFill>
                  <a:srgbClr val="202122"/>
                </a:solidFill>
                <a:latin typeface="Calibri" panose="020F0502020204030204" pitchFamily="34" charset="0"/>
                <a:ea typeface="Calibri" panose="020F0502020204030204" pitchFamily="34" charset="0"/>
                <a:cs typeface="Calibri" panose="020F0502020204030204" pitchFamily="34" charset="0"/>
              </a:rPr>
              <a:t>, India</a:t>
            </a:r>
            <a:r>
              <a:rPr lang="en-IN" sz="32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a:t>
            </a:r>
            <a:endParaRPr lang="en-IN" sz="32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257343" indent="-257343" defTabSz="343140">
              <a:lnSpc>
                <a:spcPct val="107000"/>
              </a:lnSpc>
              <a:buFont typeface="Symbol" panose="05050102010706020507" pitchFamily="18" charset="2"/>
              <a:buChar char=""/>
            </a:pPr>
            <a:r>
              <a:rPr lang="en-IN" sz="3200" dirty="0">
                <a:solidFill>
                  <a:prstClr val="black"/>
                </a:solidFill>
                <a:latin typeface="Calibri" panose="020F0502020204030204" pitchFamily="34" charset="0"/>
                <a:ea typeface="Calibri" panose="020F0502020204030204" pitchFamily="34" charset="0"/>
                <a:cs typeface="Times New Roman" panose="02020603050405020304" pitchFamily="18" charset="0"/>
              </a:rPr>
              <a:t>The hospital</a:t>
            </a:r>
            <a:r>
              <a:rPr lang="en-IN" sz="32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IN" sz="3200" dirty="0">
                <a:solidFill>
                  <a:srgbClr val="202122"/>
                </a:solidFill>
                <a:latin typeface="Calibri" panose="020F0502020204030204" pitchFamily="34" charset="0"/>
                <a:ea typeface="Calibri" panose="020F0502020204030204" pitchFamily="34" charset="0"/>
                <a:cs typeface="Calibri" panose="020F0502020204030204" pitchFamily="34" charset="0"/>
              </a:rPr>
              <a:t>was co-founded by </a:t>
            </a:r>
            <a:r>
              <a:rPr lang="en-IN" sz="3200" dirty="0">
                <a:solidFill>
                  <a:srgbClr val="000000"/>
                </a:solidFill>
                <a:latin typeface="Calibri" panose="020F0502020204030204" pitchFamily="34" charset="0"/>
                <a:ea typeface="Calibri" panose="020F0502020204030204" pitchFamily="34" charset="0"/>
                <a:cs typeface="Calibri" panose="020F0502020204030204" pitchFamily="34" charset="0"/>
              </a:rPr>
              <a:t>neonatologist</a:t>
            </a:r>
            <a:r>
              <a:rPr lang="en-IN" sz="3200" dirty="0">
                <a:solidFill>
                  <a:srgbClr val="202122"/>
                </a:solidFill>
                <a:latin typeface="Calibri" panose="020F0502020204030204" pitchFamily="34" charset="0"/>
                <a:ea typeface="Calibri" panose="020F0502020204030204" pitchFamily="34" charset="0"/>
                <a:cs typeface="Calibri" panose="020F0502020204030204" pitchFamily="34" charset="0"/>
              </a:rPr>
              <a:t> Dr. R Kishore Kumar in 2007.</a:t>
            </a:r>
            <a:endParaRPr lang="en-IN" sz="32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257343" indent="-257343" defTabSz="343140">
              <a:lnSpc>
                <a:spcPct val="107000"/>
              </a:lnSpc>
              <a:buFont typeface="Symbol" panose="05050102010706020507" pitchFamily="18" charset="2"/>
              <a:buChar char=""/>
            </a:pPr>
            <a:r>
              <a:rPr lang="en-IN" sz="3200" dirty="0">
                <a:solidFill>
                  <a:srgbClr val="202122"/>
                </a:solidFill>
                <a:latin typeface="Calibri" panose="020F0502020204030204" pitchFamily="34" charset="0"/>
                <a:ea typeface="Calibri" panose="020F0502020204030204" pitchFamily="34" charset="0"/>
                <a:cs typeface="Calibri" panose="020F0502020204030204" pitchFamily="34" charset="0"/>
              </a:rPr>
              <a:t>Seeing crowded, unhygienic government hospitals and poorly run private nursing centres in the country, Dr. Kumar, and his team of three co-founders decided to focus on providing quality new-born care.</a:t>
            </a:r>
            <a:endParaRPr lang="en-IN" sz="32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257343" indent="-257343" defTabSz="343140">
              <a:lnSpc>
                <a:spcPct val="107000"/>
              </a:lnSpc>
              <a:buFont typeface="Symbol" panose="05050102010706020507" pitchFamily="18" charset="2"/>
              <a:buChar char=""/>
            </a:pPr>
            <a:r>
              <a:rPr lang="en-IN" sz="3200" dirty="0">
                <a:solidFill>
                  <a:srgbClr val="202122"/>
                </a:solidFill>
                <a:latin typeface="Calibri" panose="020F0502020204030204" pitchFamily="34" charset="0"/>
                <a:ea typeface="Calibri" panose="020F0502020204030204" pitchFamily="34" charset="0"/>
                <a:cs typeface="Calibri" panose="020F0502020204030204" pitchFamily="34" charset="0"/>
              </a:rPr>
              <a:t>Cloudnine Group of Hospitals is a joint venture of the Kids Clinic India Private Limited and Scrips N Scrolls India.</a:t>
            </a:r>
            <a:endParaRPr lang="en-IN" sz="32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257343" indent="-257343" defTabSz="343140">
              <a:lnSpc>
                <a:spcPct val="107000"/>
              </a:lnSpc>
              <a:spcAft>
                <a:spcPts val="600"/>
              </a:spcAft>
              <a:buFont typeface="Symbol" panose="05050102010706020507" pitchFamily="18" charset="2"/>
              <a:buChar char=""/>
            </a:pPr>
            <a:r>
              <a:rPr lang="en-IN" sz="3200" dirty="0">
                <a:solidFill>
                  <a:srgbClr val="000000"/>
                </a:solidFill>
                <a:latin typeface="Calibri" panose="020F0502020204030204" pitchFamily="34" charset="0"/>
                <a:ea typeface="Calibri" panose="020F0502020204030204" pitchFamily="34" charset="0"/>
                <a:cs typeface="Calibri" panose="020F0502020204030204" pitchFamily="34" charset="0"/>
              </a:rPr>
              <a:t>Today, Cloudnine hospitals provide every aspect of care across maternity, gynaecology, fertility, neonatology, and paediatrics services.</a:t>
            </a:r>
          </a:p>
          <a:p>
            <a:pPr marL="257343" indent="-257343" defTabSz="343140">
              <a:lnSpc>
                <a:spcPct val="107000"/>
              </a:lnSpc>
              <a:spcAft>
                <a:spcPts val="600"/>
              </a:spcAft>
              <a:buFont typeface="Symbol" panose="05050102010706020507" pitchFamily="18" charset="2"/>
              <a:buChar char=""/>
            </a:pPr>
            <a:r>
              <a:rPr lang="en-IN" sz="3200" dirty="0">
                <a:solidFill>
                  <a:srgbClr val="333333"/>
                </a:solidFill>
                <a:latin typeface="Calibri" panose="020F0502020204030204" pitchFamily="34" charset="0"/>
                <a:ea typeface="Calibri" panose="020F0502020204030204" pitchFamily="34" charset="0"/>
              </a:rPr>
              <a:t>It has 23 units running across India in the North, South and West region.</a:t>
            </a:r>
            <a:endParaRPr lang="en-IN" sz="3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57343" indent="-257343" defTabSz="343140">
              <a:lnSpc>
                <a:spcPct val="107000"/>
              </a:lnSpc>
              <a:spcAft>
                <a:spcPts val="600"/>
              </a:spcAft>
              <a:buFont typeface="Symbol" panose="05050102010706020507" pitchFamily="18" charset="2"/>
              <a:buChar char=""/>
            </a:pPr>
            <a:endParaRPr lang="en-IN" sz="2252"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defTabSz="343140"/>
            <a:endParaRPr lang="en-IN" sz="4000" dirty="0">
              <a:solidFill>
                <a:prstClr val="black"/>
              </a:solidFill>
              <a:latin typeface="Calibri" panose="020F0502020204030204"/>
            </a:endParaRPr>
          </a:p>
        </p:txBody>
      </p:sp>
      <p:sp>
        <p:nvSpPr>
          <p:cNvPr id="37" name="TextBox 36">
            <a:extLst>
              <a:ext uri="{FF2B5EF4-FFF2-40B4-BE49-F238E27FC236}">
                <a16:creationId xmlns:a16="http://schemas.microsoft.com/office/drawing/2014/main" id="{F884F4BF-FF64-DED7-8D58-40AB3F3EC922}"/>
              </a:ext>
            </a:extLst>
          </p:cNvPr>
          <p:cNvSpPr txBox="1"/>
          <p:nvPr/>
        </p:nvSpPr>
        <p:spPr>
          <a:xfrm>
            <a:off x="10766534" y="7666649"/>
            <a:ext cx="9379506" cy="15044375"/>
          </a:xfrm>
          <a:prstGeom prst="rect">
            <a:avLst/>
          </a:prstGeom>
          <a:noFill/>
        </p:spPr>
        <p:txBody>
          <a:bodyPr wrap="square" rtlCol="0">
            <a:spAutoFit/>
          </a:bodyPr>
          <a:lstStyle/>
          <a:p>
            <a:pPr marL="343124" indent="-343124" defTabSz="343140">
              <a:lnSpc>
                <a:spcPct val="107000"/>
              </a:lnSpc>
              <a:buFont typeface="Arial" panose="020B0604020202020204" pitchFamily="34" charset="0"/>
              <a:buChar char="•"/>
            </a:pPr>
            <a:r>
              <a:rPr lang="en-IN" sz="3000" dirty="0">
                <a:solidFill>
                  <a:prstClr val="black"/>
                </a:solidFill>
                <a:latin typeface="Calibri" panose="020F0502020204030204" pitchFamily="34" charset="0"/>
                <a:ea typeface="Calibri" panose="020F0502020204030204" pitchFamily="34" charset="0"/>
                <a:cs typeface="Times New Roman" panose="02020603050405020304" pitchFamily="18" charset="0"/>
              </a:rPr>
              <a:t>India is the second most populous country with a population of 1.3 billion people. It also contributes to largest youth population in the world.</a:t>
            </a:r>
          </a:p>
          <a:p>
            <a:pPr marL="343124" indent="-343124" defTabSz="343140">
              <a:lnSpc>
                <a:spcPct val="107000"/>
              </a:lnSpc>
              <a:spcAft>
                <a:spcPts val="600"/>
              </a:spcAft>
              <a:buFont typeface="Arial" panose="020B0604020202020204" pitchFamily="34" charset="0"/>
              <a:buChar char="•"/>
            </a:pPr>
            <a:r>
              <a:rPr lang="en-IN" sz="3000" dirty="0">
                <a:solidFill>
                  <a:prstClr val="black"/>
                </a:solidFill>
                <a:latin typeface="Calibri" panose="020F0502020204030204" pitchFamily="34" charset="0"/>
                <a:ea typeface="Calibri" panose="020F0502020204030204" pitchFamily="34" charset="0"/>
                <a:cs typeface="Times New Roman" panose="02020603050405020304" pitchFamily="18" charset="0"/>
              </a:rPr>
              <a:t>The current birth rate for India in 2022 is 17.163 births per 1000 people.</a:t>
            </a:r>
          </a:p>
          <a:p>
            <a:pPr marL="343124" indent="-343124" defTabSz="343140">
              <a:lnSpc>
                <a:spcPct val="107000"/>
              </a:lnSpc>
              <a:spcAft>
                <a:spcPts val="600"/>
              </a:spcAft>
              <a:buFont typeface="Arial" panose="020B0604020202020204" pitchFamily="34" charset="0"/>
              <a:buChar char="•"/>
            </a:pPr>
            <a:r>
              <a:rPr lang="en-US" sz="3000" dirty="0">
                <a:solidFill>
                  <a:prstClr val="black"/>
                </a:solidFill>
                <a:latin typeface="Calibri" panose="020F0502020204030204" pitchFamily="34" charset="0"/>
                <a:ea typeface="Calibri" panose="020F0502020204030204" pitchFamily="34" charset="0"/>
                <a:cs typeface="Times New Roman" panose="02020603050405020304" pitchFamily="18" charset="0"/>
              </a:rPr>
              <a:t>In 2020, India's urban population was estimated to be 34.93 percent. As the level of urbanization grows, so does their economic output, resulting in a greater demand for individualized healthcare.</a:t>
            </a:r>
          </a:p>
          <a:p>
            <a:pPr marL="343124" indent="-343124" defTabSz="343140">
              <a:lnSpc>
                <a:spcPct val="107000"/>
              </a:lnSpc>
              <a:spcAft>
                <a:spcPts val="600"/>
              </a:spcAft>
              <a:buFont typeface="Arial" panose="020B0604020202020204" pitchFamily="34" charset="0"/>
              <a:buChar char="•"/>
            </a:pPr>
            <a:r>
              <a:rPr lang="en-IN" sz="3000" dirty="0">
                <a:solidFill>
                  <a:prstClr val="black"/>
                </a:solidFill>
                <a:latin typeface="Calibri" panose="020F0502020204030204" pitchFamily="34" charset="0"/>
                <a:ea typeface="Calibri" panose="020F0502020204030204" pitchFamily="34" charset="0"/>
                <a:cs typeface="Times New Roman" panose="02020603050405020304" pitchFamily="18" charset="0"/>
              </a:rPr>
              <a:t>The Indian Healthcare sector has witnessed the rise of specialty care delivery models focused on mother and childcare. The market is estimated to be more than INR 15,000 crore and is expected to grow at a CAGR of 15% over the next few years.</a:t>
            </a:r>
          </a:p>
          <a:p>
            <a:pPr marL="343124" indent="-343124" defTabSz="343140">
              <a:lnSpc>
                <a:spcPct val="107000"/>
              </a:lnSpc>
              <a:spcAft>
                <a:spcPts val="600"/>
              </a:spcAft>
              <a:buFont typeface="Arial" panose="020B0604020202020204" pitchFamily="34" charset="0"/>
              <a:buChar char="•"/>
            </a:pPr>
            <a:r>
              <a:rPr lang="en-IN" sz="3000" dirty="0">
                <a:solidFill>
                  <a:prstClr val="black"/>
                </a:solidFill>
                <a:latin typeface="Calibri" panose="020F0502020204030204" pitchFamily="34" charset="0"/>
                <a:ea typeface="Calibri" panose="020F0502020204030204" pitchFamily="34" charset="0"/>
                <a:cs typeface="Times New Roman" panose="02020603050405020304" pitchFamily="18" charset="0"/>
              </a:rPr>
              <a:t>Government of India has launched initiatives like Janani Shishu Suraksha Karyakram which has facilitated the shift of births from homes to health facilities and seen an overall 75% rural births under supervision and 89% urban deliveries.</a:t>
            </a:r>
          </a:p>
          <a:p>
            <a:pPr marL="343124" indent="-343124" defTabSz="343140">
              <a:lnSpc>
                <a:spcPct val="107000"/>
              </a:lnSpc>
              <a:spcAft>
                <a:spcPts val="600"/>
              </a:spcAft>
              <a:buFont typeface="Arial" panose="020B0604020202020204" pitchFamily="34" charset="0"/>
              <a:buChar char="•"/>
            </a:pPr>
            <a:r>
              <a:rPr lang="en-IN" sz="3000" dirty="0">
                <a:solidFill>
                  <a:prstClr val="black"/>
                </a:solidFill>
                <a:latin typeface="Calibri" panose="020F0502020204030204" pitchFamily="34" charset="0"/>
                <a:ea typeface="Calibri" panose="020F0502020204030204" pitchFamily="34" charset="0"/>
                <a:cs typeface="Times New Roman" panose="02020603050405020304" pitchFamily="18" charset="0"/>
              </a:rPr>
              <a:t>According to the National Foundation for Health Statistics, 47.4 percent of new-borns delivered in the private sector are born through C-section, compared to 14.3 percent in government institutions.</a:t>
            </a:r>
          </a:p>
          <a:p>
            <a:pPr marL="343124" indent="-343124" defTabSz="343140">
              <a:lnSpc>
                <a:spcPct val="107000"/>
              </a:lnSpc>
              <a:spcAft>
                <a:spcPts val="600"/>
              </a:spcAft>
              <a:buFont typeface="Arial" panose="020B0604020202020204" pitchFamily="34" charset="0"/>
              <a:buChar char="•"/>
            </a:pPr>
            <a:r>
              <a:rPr lang="en-IN" sz="30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According to the National Family Health Survey, the national C-section rate is 21.5 percent, which is higher than the World Health Organization's "ideal" rate of 10-15 percent.</a:t>
            </a:r>
          </a:p>
          <a:p>
            <a:pPr marL="343124" indent="-343124" defTabSz="343140">
              <a:lnSpc>
                <a:spcPct val="107000"/>
              </a:lnSpc>
              <a:spcAft>
                <a:spcPts val="600"/>
              </a:spcAft>
              <a:buFont typeface="Arial" panose="020B0604020202020204" pitchFamily="34" charset="0"/>
              <a:buChar char="•"/>
            </a:pPr>
            <a:endParaRPr lang="en-IN" sz="2402"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3124" indent="-343124" defTabSz="343140">
              <a:lnSpc>
                <a:spcPct val="107000"/>
              </a:lnSpc>
              <a:spcAft>
                <a:spcPts val="600"/>
              </a:spcAft>
              <a:buFont typeface="Arial" panose="020B0604020202020204" pitchFamily="34" charset="0"/>
              <a:buChar char="•"/>
            </a:pPr>
            <a:endParaRPr lang="en-IN" sz="2402"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defTabSz="343140"/>
            <a:endParaRPr lang="en-IN" sz="1351" dirty="0">
              <a:solidFill>
                <a:prstClr val="black"/>
              </a:solidFill>
              <a:latin typeface="Calibri" panose="020F0502020204030204"/>
            </a:endParaRPr>
          </a:p>
        </p:txBody>
      </p:sp>
      <p:sp>
        <p:nvSpPr>
          <p:cNvPr id="48" name="TextBox 47">
            <a:extLst>
              <a:ext uri="{FF2B5EF4-FFF2-40B4-BE49-F238E27FC236}">
                <a16:creationId xmlns:a16="http://schemas.microsoft.com/office/drawing/2014/main" id="{E12B0FD2-6287-E00B-744D-8D4EA7CAD8FD}"/>
              </a:ext>
            </a:extLst>
          </p:cNvPr>
          <p:cNvSpPr txBox="1"/>
          <p:nvPr/>
        </p:nvSpPr>
        <p:spPr>
          <a:xfrm>
            <a:off x="30683486" y="29694543"/>
            <a:ext cx="13005973" cy="707886"/>
          </a:xfrm>
          <a:prstGeom prst="rect">
            <a:avLst/>
          </a:prstGeom>
          <a:solidFill>
            <a:srgbClr val="C095FF"/>
          </a:solidFill>
        </p:spPr>
        <p:txBody>
          <a:bodyPr wrap="square" rtlCol="0">
            <a:spAutoFit/>
          </a:bodyPr>
          <a:lstStyle/>
          <a:p>
            <a:pPr algn="ctr" defTabSz="343140"/>
            <a:r>
              <a:rPr lang="en-IN" sz="4000" b="1" u="sng" dirty="0">
                <a:solidFill>
                  <a:prstClr val="black"/>
                </a:solidFill>
                <a:latin typeface="Calibri" panose="020F0502020204030204"/>
              </a:rPr>
              <a:t>RECOMMENDATIONS</a:t>
            </a:r>
          </a:p>
        </p:txBody>
      </p:sp>
      <p:sp>
        <p:nvSpPr>
          <p:cNvPr id="49" name="TextBox 48">
            <a:extLst>
              <a:ext uri="{FF2B5EF4-FFF2-40B4-BE49-F238E27FC236}">
                <a16:creationId xmlns:a16="http://schemas.microsoft.com/office/drawing/2014/main" id="{2999EE5C-FE3C-2E1B-C572-CC14D1732137}"/>
              </a:ext>
            </a:extLst>
          </p:cNvPr>
          <p:cNvSpPr txBox="1"/>
          <p:nvPr/>
        </p:nvSpPr>
        <p:spPr>
          <a:xfrm flipH="1">
            <a:off x="30683486" y="30383897"/>
            <a:ext cx="13318507" cy="3917483"/>
          </a:xfrm>
          <a:prstGeom prst="rect">
            <a:avLst/>
          </a:prstGeom>
          <a:noFill/>
        </p:spPr>
        <p:txBody>
          <a:bodyPr wrap="square" rtlCol="0">
            <a:spAutoFit/>
          </a:bodyPr>
          <a:lstStyle/>
          <a:p>
            <a:pPr marL="386014" indent="-386014" defTabSz="343140">
              <a:buFont typeface="+mj-lt"/>
              <a:buAutoNum type="arabicPeriod"/>
            </a:pPr>
            <a:r>
              <a:rPr lang="en-IN" sz="3200" dirty="0">
                <a:solidFill>
                  <a:prstClr val="black"/>
                </a:solidFill>
                <a:latin typeface="Calibri" panose="020F0502020204030204"/>
              </a:rPr>
              <a:t>Discount: Hospital Pharmacy should provide occasional discount offers in certain OTC categories in order to boost the sales.</a:t>
            </a:r>
          </a:p>
          <a:p>
            <a:pPr marL="386014" indent="-386014" defTabSz="343140">
              <a:buFont typeface="+mj-lt"/>
              <a:buAutoNum type="arabicPeriod"/>
            </a:pPr>
            <a:r>
              <a:rPr lang="en-IN" sz="3200" dirty="0">
                <a:solidFill>
                  <a:prstClr val="black"/>
                </a:solidFill>
                <a:latin typeface="Calibri" panose="020F0502020204030204"/>
              </a:rPr>
              <a:t>Branching out Office: The corporate office should branch out to all the regions in order to have an easy, time saving and effective communication between the corporate office and the particular region’s hospital.</a:t>
            </a:r>
          </a:p>
          <a:p>
            <a:pPr defTabSz="343140"/>
            <a:endParaRPr lang="en-IN" sz="2402" dirty="0">
              <a:solidFill>
                <a:prstClr val="black"/>
              </a:solidFill>
              <a:latin typeface="Calibri" panose="020F0502020204030204"/>
            </a:endParaRPr>
          </a:p>
          <a:p>
            <a:pPr defTabSz="343140"/>
            <a:r>
              <a:rPr lang="en-IN" sz="2402" dirty="0">
                <a:solidFill>
                  <a:prstClr val="black"/>
                </a:solidFill>
                <a:latin typeface="Calibri" panose="020F0502020204030204"/>
              </a:rPr>
              <a:t> </a:t>
            </a:r>
          </a:p>
          <a:p>
            <a:pPr defTabSz="343140"/>
            <a:endParaRPr lang="en-IN" sz="1351" dirty="0">
              <a:solidFill>
                <a:prstClr val="black"/>
              </a:solidFill>
              <a:latin typeface="Calibri" panose="020F0502020204030204"/>
            </a:endParaRPr>
          </a:p>
          <a:p>
            <a:pPr defTabSz="343140"/>
            <a:endParaRPr lang="en-IN" sz="1351" dirty="0">
              <a:solidFill>
                <a:prstClr val="black"/>
              </a:solidFill>
              <a:latin typeface="Calibri" panose="020F0502020204030204"/>
            </a:endParaRPr>
          </a:p>
          <a:p>
            <a:pPr defTabSz="343140"/>
            <a:endParaRPr lang="en-IN" sz="1351" dirty="0">
              <a:solidFill>
                <a:prstClr val="black"/>
              </a:solidFill>
              <a:latin typeface="Calibri" panose="020F0502020204030204"/>
            </a:endParaRPr>
          </a:p>
        </p:txBody>
      </p:sp>
      <p:sp>
        <p:nvSpPr>
          <p:cNvPr id="32" name="TextBox 31">
            <a:extLst>
              <a:ext uri="{FF2B5EF4-FFF2-40B4-BE49-F238E27FC236}">
                <a16:creationId xmlns:a16="http://schemas.microsoft.com/office/drawing/2014/main" id="{4F4D618E-0E65-F898-2F8D-1D965B3B43E6}"/>
              </a:ext>
            </a:extLst>
          </p:cNvPr>
          <p:cNvSpPr txBox="1"/>
          <p:nvPr/>
        </p:nvSpPr>
        <p:spPr>
          <a:xfrm>
            <a:off x="30683487" y="5702504"/>
            <a:ext cx="7843462" cy="830997"/>
          </a:xfrm>
          <a:prstGeom prst="rect">
            <a:avLst/>
          </a:prstGeom>
          <a:solidFill>
            <a:schemeClr val="accent4">
              <a:lumMod val="60000"/>
              <a:lumOff val="40000"/>
            </a:schemeClr>
          </a:solidFill>
        </p:spPr>
        <p:txBody>
          <a:bodyPr wrap="square" rtlCol="0">
            <a:spAutoFit/>
          </a:bodyPr>
          <a:lstStyle/>
          <a:p>
            <a:pPr algn="ctr" defTabSz="343140"/>
            <a:r>
              <a:rPr lang="en-IN" sz="4800" b="1" u="sng" dirty="0">
                <a:solidFill>
                  <a:prstClr val="black"/>
                </a:solidFill>
                <a:latin typeface="Calibri" panose="020F0502020204030204"/>
              </a:rPr>
              <a:t>PROJECT INSIGHTS</a:t>
            </a:r>
          </a:p>
        </p:txBody>
      </p:sp>
      <p:sp>
        <p:nvSpPr>
          <p:cNvPr id="33" name="TextBox 32">
            <a:extLst>
              <a:ext uri="{FF2B5EF4-FFF2-40B4-BE49-F238E27FC236}">
                <a16:creationId xmlns:a16="http://schemas.microsoft.com/office/drawing/2014/main" id="{A6954D50-EDC5-1FB8-779D-30B44ABA66BC}"/>
              </a:ext>
            </a:extLst>
          </p:cNvPr>
          <p:cNvSpPr txBox="1"/>
          <p:nvPr/>
        </p:nvSpPr>
        <p:spPr>
          <a:xfrm>
            <a:off x="14921274" y="21310749"/>
            <a:ext cx="27622068" cy="830997"/>
          </a:xfrm>
          <a:prstGeom prst="rect">
            <a:avLst/>
          </a:prstGeom>
          <a:solidFill>
            <a:schemeClr val="accent4">
              <a:lumMod val="60000"/>
              <a:lumOff val="40000"/>
            </a:schemeClr>
          </a:solidFill>
        </p:spPr>
        <p:txBody>
          <a:bodyPr wrap="square" rtlCol="0">
            <a:spAutoFit/>
          </a:bodyPr>
          <a:lstStyle/>
          <a:p>
            <a:pPr algn="ctr" defTabSz="343140"/>
            <a:r>
              <a:rPr lang="en-IN" sz="4800" b="1" u="sng" dirty="0">
                <a:solidFill>
                  <a:prstClr val="black"/>
                </a:solidFill>
                <a:latin typeface="Calibri" panose="020F0502020204030204"/>
              </a:rPr>
              <a:t>LEARNING AND VALUE ADDITION</a:t>
            </a:r>
          </a:p>
        </p:txBody>
      </p:sp>
      <p:sp>
        <p:nvSpPr>
          <p:cNvPr id="39" name="TextBox 38">
            <a:extLst>
              <a:ext uri="{FF2B5EF4-FFF2-40B4-BE49-F238E27FC236}">
                <a16:creationId xmlns:a16="http://schemas.microsoft.com/office/drawing/2014/main" id="{DF8A8929-6ACF-B5EE-5395-F83D39C6CE30}"/>
              </a:ext>
            </a:extLst>
          </p:cNvPr>
          <p:cNvSpPr txBox="1"/>
          <p:nvPr/>
        </p:nvSpPr>
        <p:spPr>
          <a:xfrm>
            <a:off x="34127916" y="22373574"/>
            <a:ext cx="8744372" cy="707886"/>
          </a:xfrm>
          <a:prstGeom prst="rect">
            <a:avLst/>
          </a:prstGeom>
          <a:solidFill>
            <a:schemeClr val="accent6">
              <a:lumMod val="60000"/>
              <a:lumOff val="40000"/>
            </a:schemeClr>
          </a:solidFill>
        </p:spPr>
        <p:txBody>
          <a:bodyPr wrap="square" rtlCol="0">
            <a:spAutoFit/>
          </a:bodyPr>
          <a:lstStyle/>
          <a:p>
            <a:pPr algn="ctr" defTabSz="343140"/>
            <a:r>
              <a:rPr lang="en-IN" sz="4000" b="1" u="sng" dirty="0">
                <a:solidFill>
                  <a:prstClr val="black"/>
                </a:solidFill>
                <a:latin typeface="Calibri" panose="020F0502020204030204"/>
              </a:rPr>
              <a:t>SWOT ANALYSIS </a:t>
            </a:r>
          </a:p>
        </p:txBody>
      </p:sp>
      <p:sp>
        <p:nvSpPr>
          <p:cNvPr id="40" name="TextBox 39">
            <a:extLst>
              <a:ext uri="{FF2B5EF4-FFF2-40B4-BE49-F238E27FC236}">
                <a16:creationId xmlns:a16="http://schemas.microsoft.com/office/drawing/2014/main" id="{F459F8F5-07F5-A720-ECD6-5739C410C456}"/>
              </a:ext>
            </a:extLst>
          </p:cNvPr>
          <p:cNvSpPr txBox="1"/>
          <p:nvPr/>
        </p:nvSpPr>
        <p:spPr>
          <a:xfrm>
            <a:off x="15142750" y="28087392"/>
            <a:ext cx="5878493" cy="707886"/>
          </a:xfrm>
          <a:prstGeom prst="rect">
            <a:avLst/>
          </a:prstGeom>
          <a:solidFill>
            <a:schemeClr val="accent1">
              <a:lumMod val="60000"/>
              <a:lumOff val="40000"/>
            </a:schemeClr>
          </a:solidFill>
        </p:spPr>
        <p:txBody>
          <a:bodyPr wrap="square" rtlCol="0">
            <a:spAutoFit/>
          </a:bodyPr>
          <a:lstStyle/>
          <a:p>
            <a:pPr algn="ctr" defTabSz="343140"/>
            <a:r>
              <a:rPr lang="en-IN" sz="4000" b="1" u="sng" dirty="0">
                <a:solidFill>
                  <a:prstClr val="black"/>
                </a:solidFill>
                <a:latin typeface="Calibri" panose="020F0502020204030204"/>
              </a:rPr>
              <a:t>CHALLENGES  </a:t>
            </a:r>
          </a:p>
        </p:txBody>
      </p:sp>
      <p:sp>
        <p:nvSpPr>
          <p:cNvPr id="41" name="TextBox 40">
            <a:extLst>
              <a:ext uri="{FF2B5EF4-FFF2-40B4-BE49-F238E27FC236}">
                <a16:creationId xmlns:a16="http://schemas.microsoft.com/office/drawing/2014/main" id="{BCC83A7B-4A4A-009C-A1DD-2EBE634DA6CE}"/>
              </a:ext>
            </a:extLst>
          </p:cNvPr>
          <p:cNvSpPr txBox="1"/>
          <p:nvPr/>
        </p:nvSpPr>
        <p:spPr>
          <a:xfrm>
            <a:off x="22380130" y="28022934"/>
            <a:ext cx="7119161" cy="707886"/>
          </a:xfrm>
          <a:prstGeom prst="rect">
            <a:avLst/>
          </a:prstGeom>
          <a:solidFill>
            <a:schemeClr val="accent2">
              <a:lumMod val="60000"/>
              <a:lumOff val="40000"/>
            </a:schemeClr>
          </a:solidFill>
        </p:spPr>
        <p:txBody>
          <a:bodyPr wrap="square" rtlCol="0">
            <a:spAutoFit/>
          </a:bodyPr>
          <a:lstStyle/>
          <a:p>
            <a:pPr algn="ctr" defTabSz="343140"/>
            <a:r>
              <a:rPr lang="en-IN" sz="4000" b="1" u="sng" dirty="0">
                <a:solidFill>
                  <a:prstClr val="black"/>
                </a:solidFill>
                <a:latin typeface="Calibri" panose="020F0502020204030204"/>
              </a:rPr>
              <a:t>USEFULNESS  </a:t>
            </a:r>
          </a:p>
        </p:txBody>
      </p:sp>
      <p:sp>
        <p:nvSpPr>
          <p:cNvPr id="45" name="TextBox 44">
            <a:extLst>
              <a:ext uri="{FF2B5EF4-FFF2-40B4-BE49-F238E27FC236}">
                <a16:creationId xmlns:a16="http://schemas.microsoft.com/office/drawing/2014/main" id="{8953CB01-DB75-C41D-2061-D80DC5E2614F}"/>
              </a:ext>
            </a:extLst>
          </p:cNvPr>
          <p:cNvSpPr txBox="1"/>
          <p:nvPr/>
        </p:nvSpPr>
        <p:spPr>
          <a:xfrm>
            <a:off x="22977641" y="22373575"/>
            <a:ext cx="10364541" cy="1323439"/>
          </a:xfrm>
          <a:prstGeom prst="rect">
            <a:avLst/>
          </a:prstGeom>
          <a:solidFill>
            <a:srgbClr val="DF9DF3"/>
          </a:solidFill>
        </p:spPr>
        <p:txBody>
          <a:bodyPr wrap="square" rtlCol="0">
            <a:spAutoFit/>
          </a:bodyPr>
          <a:lstStyle/>
          <a:p>
            <a:pPr algn="ctr" defTabSz="343140"/>
            <a:r>
              <a:rPr lang="en-IN" sz="4000" b="1" u="sng" dirty="0">
                <a:solidFill>
                  <a:prstClr val="black"/>
                </a:solidFill>
                <a:latin typeface="Calibri" panose="020F0502020204030204"/>
              </a:rPr>
              <a:t>DIFFERENCE BETWEEN PRACTICAL EXPOSURE AND THEORETICAL WORK </a:t>
            </a:r>
          </a:p>
        </p:txBody>
      </p:sp>
      <p:sp>
        <p:nvSpPr>
          <p:cNvPr id="46" name="TextBox 45">
            <a:extLst>
              <a:ext uri="{FF2B5EF4-FFF2-40B4-BE49-F238E27FC236}">
                <a16:creationId xmlns:a16="http://schemas.microsoft.com/office/drawing/2014/main" id="{F1D40F22-1FC4-4051-918C-49C6A8846D0A}"/>
              </a:ext>
            </a:extLst>
          </p:cNvPr>
          <p:cNvSpPr txBox="1"/>
          <p:nvPr/>
        </p:nvSpPr>
        <p:spPr>
          <a:xfrm>
            <a:off x="14921274" y="22373576"/>
            <a:ext cx="7319875" cy="707886"/>
          </a:xfrm>
          <a:prstGeom prst="rect">
            <a:avLst/>
          </a:prstGeom>
          <a:solidFill>
            <a:srgbClr val="C095FF"/>
          </a:solidFill>
        </p:spPr>
        <p:txBody>
          <a:bodyPr wrap="square" rtlCol="0">
            <a:spAutoFit/>
          </a:bodyPr>
          <a:lstStyle/>
          <a:p>
            <a:pPr algn="ctr" defTabSz="343140"/>
            <a:r>
              <a:rPr lang="en-IN" sz="4000" b="1" u="sng" dirty="0">
                <a:solidFill>
                  <a:prstClr val="black"/>
                </a:solidFill>
                <a:latin typeface="Calibri" panose="020F0502020204030204"/>
              </a:rPr>
              <a:t>LEARNING  OUTCOME </a:t>
            </a:r>
          </a:p>
        </p:txBody>
      </p:sp>
      <p:graphicFrame>
        <p:nvGraphicFramePr>
          <p:cNvPr id="38" name="Chart 37">
            <a:extLst>
              <a:ext uri="{FF2B5EF4-FFF2-40B4-BE49-F238E27FC236}">
                <a16:creationId xmlns:a16="http://schemas.microsoft.com/office/drawing/2014/main" id="{71D742F4-8313-C227-2E2A-3867BF451A50}"/>
              </a:ext>
            </a:extLst>
          </p:cNvPr>
          <p:cNvGraphicFramePr>
            <a:graphicFrameLocks/>
          </p:cNvGraphicFramePr>
          <p:nvPr>
            <p:extLst>
              <p:ext uri="{D42A27DB-BD31-4B8C-83A1-F6EECF244321}">
                <p14:modId xmlns:p14="http://schemas.microsoft.com/office/powerpoint/2010/main" val="3560027509"/>
              </p:ext>
            </p:extLst>
          </p:nvPr>
        </p:nvGraphicFramePr>
        <p:xfrm>
          <a:off x="24723286" y="8602648"/>
          <a:ext cx="8744372" cy="6847260"/>
        </p:xfrm>
        <a:graphic>
          <a:graphicData uri="http://schemas.openxmlformats.org/drawingml/2006/chart">
            <c:chart xmlns:c="http://schemas.openxmlformats.org/drawingml/2006/chart" xmlns:r="http://schemas.openxmlformats.org/officeDocument/2006/relationships" r:id="rId3"/>
          </a:graphicData>
        </a:graphic>
      </p:graphicFrame>
      <p:sp>
        <p:nvSpPr>
          <p:cNvPr id="18" name="TextBox 17">
            <a:extLst>
              <a:ext uri="{FF2B5EF4-FFF2-40B4-BE49-F238E27FC236}">
                <a16:creationId xmlns:a16="http://schemas.microsoft.com/office/drawing/2014/main" id="{0C4CBF03-6FF4-1839-4639-F2BED7C6AE88}"/>
              </a:ext>
            </a:extLst>
          </p:cNvPr>
          <p:cNvSpPr txBox="1"/>
          <p:nvPr/>
        </p:nvSpPr>
        <p:spPr>
          <a:xfrm flipH="1">
            <a:off x="23676291" y="6630649"/>
            <a:ext cx="19992671" cy="2443489"/>
          </a:xfrm>
          <a:prstGeom prst="rect">
            <a:avLst/>
          </a:prstGeom>
          <a:noFill/>
        </p:spPr>
        <p:txBody>
          <a:bodyPr wrap="square" rtlCol="0">
            <a:spAutoFit/>
          </a:bodyPr>
          <a:lstStyle/>
          <a:p>
            <a:pPr marL="343124" indent="-343124" defTabSz="343140">
              <a:buFont typeface="Arial" panose="020B0604020202020204" pitchFamily="34" charset="0"/>
              <a:buChar char="•"/>
            </a:pPr>
            <a:r>
              <a:rPr lang="en-US" altLang="en-US" sz="3200" dirty="0">
                <a:solidFill>
                  <a:prstClr val="black"/>
                </a:solidFill>
                <a:latin typeface="Calibri" panose="020F0502020204030204" pitchFamily="34" charset="0"/>
                <a:cs typeface="Calibri" panose="020F0502020204030204" pitchFamily="34" charset="0"/>
              </a:rPr>
              <a:t>A survey was conducted at 23 branches of Cloudnine hospitals across the three regions in India with a questionnaire designed with respect to the various stakeholders. It was done to evaluate the launch of Cloudnine products.</a:t>
            </a:r>
          </a:p>
          <a:p>
            <a:pPr marL="343124" indent="-343124" defTabSz="343140">
              <a:lnSpc>
                <a:spcPct val="90000"/>
              </a:lnSpc>
              <a:spcAft>
                <a:spcPts val="450"/>
              </a:spcAft>
              <a:buFont typeface="Arial" panose="020B0604020202020204" pitchFamily="34" charset="0"/>
              <a:buChar char="•"/>
            </a:pPr>
            <a:r>
              <a:rPr lang="en-US" altLang="en-US" sz="3200" dirty="0">
                <a:solidFill>
                  <a:prstClr val="black"/>
                </a:solidFill>
                <a:latin typeface="Calibri" panose="020F0502020204030204" pitchFamily="34" charset="0"/>
                <a:cs typeface="Calibri" panose="020F0502020204030204" pitchFamily="34" charset="0"/>
              </a:rPr>
              <a:t>Based on the analysis and taking in consideration of parameters such as Low risk, High volume and High margin, the low cost and high margin products were considered for launching as private label brands</a:t>
            </a:r>
            <a:r>
              <a:rPr lang="en-US" altLang="en-US" sz="2402" dirty="0">
                <a:solidFill>
                  <a:prstClr val="black"/>
                </a:solidFill>
                <a:latin typeface="Calibri" panose="020F0502020204030204" pitchFamily="34" charset="0"/>
                <a:cs typeface="Calibri" panose="020F0502020204030204" pitchFamily="34" charset="0"/>
              </a:rPr>
              <a:t>.</a:t>
            </a:r>
          </a:p>
          <a:p>
            <a:pPr defTabSz="343140"/>
            <a:endParaRPr lang="en-US" altLang="en-US" sz="1351" dirty="0">
              <a:solidFill>
                <a:prstClr val="black"/>
              </a:solidFill>
              <a:latin typeface="Cormorant Garamond" panose="020B0604020202020204" charset="0"/>
            </a:endParaRPr>
          </a:p>
          <a:p>
            <a:pPr defTabSz="343140"/>
            <a:endParaRPr lang="en-IN" sz="1351" dirty="0">
              <a:solidFill>
                <a:prstClr val="black"/>
              </a:solidFill>
              <a:latin typeface="Calibri" panose="020F0502020204030204"/>
            </a:endParaRPr>
          </a:p>
        </p:txBody>
      </p:sp>
      <p:sp>
        <p:nvSpPr>
          <p:cNvPr id="22" name="TextBox 21">
            <a:extLst>
              <a:ext uri="{FF2B5EF4-FFF2-40B4-BE49-F238E27FC236}">
                <a16:creationId xmlns:a16="http://schemas.microsoft.com/office/drawing/2014/main" id="{67FEEAC3-2564-4391-CD56-3E0FF2C0CE7D}"/>
              </a:ext>
            </a:extLst>
          </p:cNvPr>
          <p:cNvSpPr txBox="1"/>
          <p:nvPr/>
        </p:nvSpPr>
        <p:spPr>
          <a:xfrm>
            <a:off x="14921274" y="29114450"/>
            <a:ext cx="6010858" cy="3539430"/>
          </a:xfrm>
          <a:prstGeom prst="rect">
            <a:avLst/>
          </a:prstGeom>
          <a:noFill/>
        </p:spPr>
        <p:txBody>
          <a:bodyPr wrap="square" rtlCol="0">
            <a:spAutoFit/>
          </a:bodyPr>
          <a:lstStyle/>
          <a:p>
            <a:pPr marL="386014" indent="-386014" defTabSz="343140">
              <a:buFontTx/>
              <a:buAutoNum type="arabicPeriod"/>
            </a:pPr>
            <a:r>
              <a:rPr lang="en-IN" sz="3200" dirty="0">
                <a:solidFill>
                  <a:prstClr val="black"/>
                </a:solidFill>
                <a:latin typeface="Calibri" panose="020F0502020204030204"/>
              </a:rPr>
              <a:t>Travelling time: A large amount was spent on travelling to reach the workplace. </a:t>
            </a:r>
          </a:p>
          <a:p>
            <a:pPr marL="386014" indent="-386014" defTabSz="343140">
              <a:buFontTx/>
              <a:buAutoNum type="arabicPeriod"/>
            </a:pPr>
            <a:r>
              <a:rPr lang="en-IN" sz="3200" dirty="0">
                <a:solidFill>
                  <a:prstClr val="black"/>
                </a:solidFill>
                <a:latin typeface="Calibri" panose="020F0502020204030204"/>
              </a:rPr>
              <a:t>Doctor’s availability: In certain cases, Doctors were either busy or not present to answer the questionnaire.</a:t>
            </a:r>
          </a:p>
        </p:txBody>
      </p:sp>
      <p:graphicFrame>
        <p:nvGraphicFramePr>
          <p:cNvPr id="50" name="Chart 49">
            <a:extLst>
              <a:ext uri="{FF2B5EF4-FFF2-40B4-BE49-F238E27FC236}">
                <a16:creationId xmlns:a16="http://schemas.microsoft.com/office/drawing/2014/main" id="{3C2BAE08-65C2-F147-226A-5A03CE20E702}"/>
              </a:ext>
            </a:extLst>
          </p:cNvPr>
          <p:cNvGraphicFramePr>
            <a:graphicFrameLocks/>
          </p:cNvGraphicFramePr>
          <p:nvPr>
            <p:extLst>
              <p:ext uri="{D42A27DB-BD31-4B8C-83A1-F6EECF244321}">
                <p14:modId xmlns:p14="http://schemas.microsoft.com/office/powerpoint/2010/main" val="4293329780"/>
              </p:ext>
            </p:extLst>
          </p:nvPr>
        </p:nvGraphicFramePr>
        <p:xfrm>
          <a:off x="34127915" y="8602648"/>
          <a:ext cx="8744372" cy="6798822"/>
        </p:xfrm>
        <a:graphic>
          <a:graphicData uri="http://schemas.openxmlformats.org/drawingml/2006/chart">
            <c:chart xmlns:c="http://schemas.openxmlformats.org/drawingml/2006/chart" xmlns:r="http://schemas.openxmlformats.org/officeDocument/2006/relationships" r:id="rId4"/>
          </a:graphicData>
        </a:graphic>
      </p:graphicFrame>
      <p:sp>
        <p:nvSpPr>
          <p:cNvPr id="23" name="TextBox 22">
            <a:extLst>
              <a:ext uri="{FF2B5EF4-FFF2-40B4-BE49-F238E27FC236}">
                <a16:creationId xmlns:a16="http://schemas.microsoft.com/office/drawing/2014/main" id="{063C21EC-452E-79D9-28E0-703E952E70E4}"/>
              </a:ext>
            </a:extLst>
          </p:cNvPr>
          <p:cNvSpPr txBox="1"/>
          <p:nvPr/>
        </p:nvSpPr>
        <p:spPr>
          <a:xfrm>
            <a:off x="21569186" y="28962650"/>
            <a:ext cx="9303966" cy="5140831"/>
          </a:xfrm>
          <a:prstGeom prst="rect">
            <a:avLst/>
          </a:prstGeom>
          <a:noFill/>
        </p:spPr>
        <p:txBody>
          <a:bodyPr wrap="square" rtlCol="0">
            <a:spAutoFit/>
          </a:bodyPr>
          <a:lstStyle/>
          <a:p>
            <a:pPr marL="386014" indent="-386014" defTabSz="343140">
              <a:buFontTx/>
              <a:buAutoNum type="arabicPeriod"/>
            </a:pPr>
            <a:r>
              <a:rPr lang="en-IN" sz="3200" dirty="0">
                <a:solidFill>
                  <a:prstClr val="black"/>
                </a:solidFill>
                <a:latin typeface="Calibri" panose="020F0502020204030204"/>
              </a:rPr>
              <a:t>Gaining Industry perspective: Understanding Maternity and Child healthcare market, how  hospital pharmacies work, factors to be considered before launching private label products, etc.</a:t>
            </a:r>
          </a:p>
          <a:p>
            <a:pPr marL="386014" indent="-386014" defTabSz="343140">
              <a:buFontTx/>
              <a:buAutoNum type="arabicPeriod"/>
            </a:pPr>
            <a:r>
              <a:rPr lang="en-IN" sz="3200" dirty="0">
                <a:solidFill>
                  <a:prstClr val="black"/>
                </a:solidFill>
                <a:latin typeface="Calibri" panose="020F0502020204030204"/>
              </a:rPr>
              <a:t>Interaction with Experienced professionals: Understanding the dynamics of the profession</a:t>
            </a:r>
          </a:p>
          <a:p>
            <a:pPr marL="386014" indent="-386014" defTabSz="343140">
              <a:buFontTx/>
              <a:buAutoNum type="arabicPeriod"/>
            </a:pPr>
            <a:r>
              <a:rPr lang="en-IN" sz="3200" dirty="0">
                <a:solidFill>
                  <a:prstClr val="black"/>
                </a:solidFill>
                <a:latin typeface="Calibri" panose="020F0502020204030204"/>
              </a:rPr>
              <a:t>Boost in confidence along with enhancement of skillsets.</a:t>
            </a:r>
          </a:p>
          <a:p>
            <a:pPr marL="386014" indent="-386014" defTabSz="343140">
              <a:buFontTx/>
              <a:buAutoNum type="arabicPeriod"/>
            </a:pPr>
            <a:endParaRPr lang="en-IN" sz="2402" dirty="0">
              <a:solidFill>
                <a:prstClr val="black"/>
              </a:solidFill>
              <a:latin typeface="Calibri" panose="020F0502020204030204"/>
            </a:endParaRPr>
          </a:p>
          <a:p>
            <a:pPr marL="386014" indent="-386014" defTabSz="343140">
              <a:buFontTx/>
              <a:buAutoNum type="arabicPeriod"/>
            </a:pPr>
            <a:endParaRPr lang="en-IN" sz="2402" dirty="0">
              <a:solidFill>
                <a:prstClr val="black"/>
              </a:solidFill>
              <a:latin typeface="Calibri" panose="020F0502020204030204"/>
            </a:endParaRPr>
          </a:p>
          <a:p>
            <a:pPr defTabSz="343140"/>
            <a:endParaRPr lang="en-IN" sz="2402" dirty="0">
              <a:solidFill>
                <a:prstClr val="black"/>
              </a:solidFill>
              <a:latin typeface="Calibri" panose="020F0502020204030204"/>
            </a:endParaRPr>
          </a:p>
        </p:txBody>
      </p:sp>
      <p:pic>
        <p:nvPicPr>
          <p:cNvPr id="25" name="Picture 24" descr="A picture containing diagram&#10;&#10;Description automatically generated">
            <a:extLst>
              <a:ext uri="{FF2B5EF4-FFF2-40B4-BE49-F238E27FC236}">
                <a16:creationId xmlns:a16="http://schemas.microsoft.com/office/drawing/2014/main" id="{FCA9C13F-79F1-A78C-ECF9-49D247CE99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467658" y="23287519"/>
            <a:ext cx="10282761" cy="6002614"/>
          </a:xfrm>
          <a:prstGeom prst="rect">
            <a:avLst/>
          </a:prstGeom>
        </p:spPr>
      </p:pic>
      <p:sp>
        <p:nvSpPr>
          <p:cNvPr id="27" name="TextBox 26">
            <a:extLst>
              <a:ext uri="{FF2B5EF4-FFF2-40B4-BE49-F238E27FC236}">
                <a16:creationId xmlns:a16="http://schemas.microsoft.com/office/drawing/2014/main" id="{869ABE44-11C4-A58D-9738-94A5AAF412BD}"/>
              </a:ext>
            </a:extLst>
          </p:cNvPr>
          <p:cNvSpPr txBox="1"/>
          <p:nvPr/>
        </p:nvSpPr>
        <p:spPr>
          <a:xfrm rot="10800000" flipH="1" flipV="1">
            <a:off x="14963035" y="23928845"/>
            <a:ext cx="7163167" cy="3254865"/>
          </a:xfrm>
          <a:prstGeom prst="rect">
            <a:avLst/>
          </a:prstGeom>
          <a:noFill/>
        </p:spPr>
        <p:txBody>
          <a:bodyPr wrap="square" rtlCol="0">
            <a:spAutoFit/>
          </a:bodyPr>
          <a:lstStyle/>
          <a:p>
            <a:pPr marL="257343" indent="-257343" defTabSz="343140">
              <a:buFontTx/>
              <a:buAutoNum type="arabicPeriod"/>
            </a:pPr>
            <a:r>
              <a:rPr lang="en-IN" sz="3200" dirty="0">
                <a:solidFill>
                  <a:prstClr val="black"/>
                </a:solidFill>
                <a:latin typeface="Calibri" panose="020F0502020204030204"/>
              </a:rPr>
              <a:t>Effective listening and communication skills. </a:t>
            </a:r>
          </a:p>
          <a:p>
            <a:pPr marL="257343" indent="-257343" defTabSz="343140">
              <a:buFontTx/>
              <a:buAutoNum type="arabicPeriod"/>
            </a:pPr>
            <a:r>
              <a:rPr lang="en-IN" sz="3200" dirty="0">
                <a:solidFill>
                  <a:prstClr val="black"/>
                </a:solidFill>
                <a:latin typeface="Calibri" panose="020F0502020204030204"/>
              </a:rPr>
              <a:t>Teamwork</a:t>
            </a:r>
          </a:p>
          <a:p>
            <a:pPr marL="257343" indent="-257343" defTabSz="343140">
              <a:buFontTx/>
              <a:buAutoNum type="arabicPeriod"/>
            </a:pPr>
            <a:r>
              <a:rPr lang="en-IN" sz="3200" dirty="0">
                <a:solidFill>
                  <a:prstClr val="black"/>
                </a:solidFill>
                <a:latin typeface="Calibri" panose="020F0502020204030204"/>
              </a:rPr>
              <a:t>Work ethics and Discipline</a:t>
            </a:r>
          </a:p>
          <a:p>
            <a:pPr marL="257343" indent="-257343" defTabSz="343140">
              <a:buFontTx/>
              <a:buAutoNum type="arabicPeriod"/>
            </a:pPr>
            <a:r>
              <a:rPr lang="en-IN" sz="3200" dirty="0">
                <a:solidFill>
                  <a:prstClr val="black"/>
                </a:solidFill>
                <a:latin typeface="Calibri" panose="020F0502020204030204"/>
              </a:rPr>
              <a:t>Value of time</a:t>
            </a:r>
          </a:p>
          <a:p>
            <a:pPr marL="257343" indent="-257343" defTabSz="343140">
              <a:buFontTx/>
              <a:buAutoNum type="arabicPeriod"/>
            </a:pPr>
            <a:r>
              <a:rPr lang="en-IN" sz="3200" dirty="0">
                <a:solidFill>
                  <a:prstClr val="black"/>
                </a:solidFill>
                <a:latin typeface="Calibri" panose="020F0502020204030204"/>
              </a:rPr>
              <a:t>Networking</a:t>
            </a:r>
          </a:p>
          <a:p>
            <a:pPr marL="257343" indent="-257343" defTabSz="343140">
              <a:buFontTx/>
              <a:buAutoNum type="arabicPeriod"/>
            </a:pPr>
            <a:endParaRPr lang="en-IN" sz="1351" dirty="0">
              <a:solidFill>
                <a:prstClr val="black"/>
              </a:solidFill>
              <a:latin typeface="Calibri" panose="020F0502020204030204"/>
            </a:endParaRPr>
          </a:p>
        </p:txBody>
      </p:sp>
      <p:sp>
        <p:nvSpPr>
          <p:cNvPr id="28" name="TextBox 27">
            <a:extLst>
              <a:ext uri="{FF2B5EF4-FFF2-40B4-BE49-F238E27FC236}">
                <a16:creationId xmlns:a16="http://schemas.microsoft.com/office/drawing/2014/main" id="{BE9D0933-9F3F-F2C8-CEEF-1CA5FA233F42}"/>
              </a:ext>
            </a:extLst>
          </p:cNvPr>
          <p:cNvSpPr txBox="1"/>
          <p:nvPr/>
        </p:nvSpPr>
        <p:spPr>
          <a:xfrm>
            <a:off x="22898533" y="23785819"/>
            <a:ext cx="10364541" cy="5025158"/>
          </a:xfrm>
          <a:prstGeom prst="rect">
            <a:avLst/>
          </a:prstGeom>
          <a:noFill/>
        </p:spPr>
        <p:txBody>
          <a:bodyPr wrap="square" rtlCol="0">
            <a:spAutoFit/>
          </a:bodyPr>
          <a:lstStyle/>
          <a:p>
            <a:pPr marL="257343" indent="-257343" defTabSz="343140">
              <a:buFontTx/>
              <a:buAutoNum type="arabicPeriod"/>
            </a:pPr>
            <a:r>
              <a:rPr lang="en-IN" sz="3200" dirty="0">
                <a:solidFill>
                  <a:prstClr val="black"/>
                </a:solidFill>
                <a:latin typeface="Calibri" panose="020F0502020204030204"/>
              </a:rPr>
              <a:t>Internships are a great medium to implement the theoretical work on field.</a:t>
            </a:r>
          </a:p>
          <a:p>
            <a:pPr marL="257343" indent="-257343" defTabSz="343140">
              <a:buFontTx/>
              <a:buAutoNum type="arabicPeriod"/>
            </a:pPr>
            <a:r>
              <a:rPr lang="en-IN" sz="3200" dirty="0">
                <a:solidFill>
                  <a:prstClr val="black"/>
                </a:solidFill>
                <a:latin typeface="Calibri" panose="020F0502020204030204"/>
              </a:rPr>
              <a:t>SWOT analysis, 4 P’s of Marketing that is Product, Price, Place and Promotion techniques, Market research, Preparing the questionnaires, were implemented practically in the internship.</a:t>
            </a:r>
          </a:p>
          <a:p>
            <a:pPr marL="257343" indent="-257343" defTabSz="343140">
              <a:buFontTx/>
              <a:buAutoNum type="arabicPeriod"/>
            </a:pPr>
            <a:r>
              <a:rPr lang="en-IN" sz="3200" dirty="0">
                <a:solidFill>
                  <a:prstClr val="black"/>
                </a:solidFill>
                <a:latin typeface="Calibri" panose="020F0502020204030204"/>
              </a:rPr>
              <a:t>Having learnt theoretically and applying these technique on field helped a lot and made work easier.</a:t>
            </a:r>
          </a:p>
          <a:p>
            <a:pPr marL="257343" indent="-257343" defTabSz="343140">
              <a:buFontTx/>
              <a:buAutoNum type="arabicPeriod"/>
            </a:pPr>
            <a:endParaRPr lang="en-IN" sz="2402" dirty="0">
              <a:solidFill>
                <a:prstClr val="black"/>
              </a:solidFill>
              <a:latin typeface="Calibri" panose="020F0502020204030204"/>
            </a:endParaRPr>
          </a:p>
          <a:p>
            <a:pPr marL="257343" indent="-257343" defTabSz="343140">
              <a:buFontTx/>
              <a:buAutoNum type="arabicPeriod"/>
            </a:pPr>
            <a:endParaRPr lang="en-IN" sz="1351" dirty="0">
              <a:solidFill>
                <a:prstClr val="black"/>
              </a:solidFill>
              <a:latin typeface="Calibri" panose="020F0502020204030204"/>
            </a:endParaRPr>
          </a:p>
          <a:p>
            <a:pPr defTabSz="343140"/>
            <a:endParaRPr lang="en-IN" sz="1351" dirty="0">
              <a:solidFill>
                <a:prstClr val="black"/>
              </a:solidFill>
              <a:latin typeface="Calibri" panose="020F0502020204030204"/>
            </a:endParaRPr>
          </a:p>
          <a:p>
            <a:pPr marL="257343" indent="-257343" defTabSz="343140">
              <a:buFontTx/>
              <a:buAutoNum type="arabicPeriod"/>
            </a:pPr>
            <a:endParaRPr lang="en-IN" sz="1351" dirty="0">
              <a:solidFill>
                <a:prstClr val="black"/>
              </a:solidFill>
              <a:latin typeface="Calibri" panose="020F0502020204030204"/>
            </a:endParaRPr>
          </a:p>
        </p:txBody>
      </p:sp>
      <p:pic>
        <p:nvPicPr>
          <p:cNvPr id="1026" name="Picture 2" descr="Best Pregnancy/Maternity Hospital in India | Children's/Pediatric  Hospital/Clinic Near Me | Cloudnine Hospitals">
            <a:extLst>
              <a:ext uri="{FF2B5EF4-FFF2-40B4-BE49-F238E27FC236}">
                <a16:creationId xmlns:a16="http://schemas.microsoft.com/office/drawing/2014/main" id="{A608F3D6-32DB-EA9D-1980-7AC8D22C600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615454" y="223765"/>
            <a:ext cx="5134965" cy="3317488"/>
          </a:xfrm>
          <a:prstGeom prst="rect">
            <a:avLst/>
          </a:prstGeom>
          <a:noFill/>
          <a:extLst>
            <a:ext uri="{909E8E84-426E-40DD-AFC4-6F175D3DCCD1}">
              <a14:hiddenFill xmlns:a14="http://schemas.microsoft.com/office/drawing/2010/main">
                <a:solidFill>
                  <a:srgbClr val="FFFFFF"/>
                </a:solidFill>
              </a14:hiddenFill>
            </a:ext>
          </a:extLst>
        </p:spPr>
      </p:pic>
      <p:sp>
        <p:nvSpPr>
          <p:cNvPr id="43" name="TextBox 42">
            <a:extLst>
              <a:ext uri="{FF2B5EF4-FFF2-40B4-BE49-F238E27FC236}">
                <a16:creationId xmlns:a16="http://schemas.microsoft.com/office/drawing/2014/main" id="{C1D51E9F-C6C5-38D4-82BD-080F85F57107}"/>
              </a:ext>
            </a:extLst>
          </p:cNvPr>
          <p:cNvSpPr txBox="1"/>
          <p:nvPr/>
        </p:nvSpPr>
        <p:spPr>
          <a:xfrm>
            <a:off x="-74344" y="3754925"/>
            <a:ext cx="43994119" cy="1754326"/>
          </a:xfrm>
          <a:prstGeom prst="rect">
            <a:avLst/>
          </a:prstGeom>
          <a:blipFill>
            <a:blip r:embed="rId7"/>
            <a:tile tx="0" ty="0" sx="100000" sy="100000" flip="none" algn="tl"/>
          </a:blipFill>
        </p:spPr>
        <p:txBody>
          <a:bodyPr wrap="square" rtlCol="0">
            <a:spAutoFit/>
          </a:bodyPr>
          <a:lstStyle/>
          <a:p>
            <a:pPr defTabSz="343140"/>
            <a:r>
              <a:rPr lang="en-IN" sz="3600" dirty="0">
                <a:ln>
                  <a:solidFill>
                    <a:prstClr val="black"/>
                  </a:solidFill>
                </a:ln>
                <a:solidFill>
                  <a:srgbClr val="ED7D31">
                    <a:lumMod val="50000"/>
                  </a:srgbClr>
                </a:solidFill>
                <a:latin typeface="Amasis MT Pro Light" panose="02040304050005020304" pitchFamily="18" charset="0"/>
              </a:rPr>
              <a:t>                                                                                                 NAME: SHIVAKSHI SHAH                                                                             NAME OF THE FACULTY MENTOR: DR. ASHOK PEEPLIWAL</a:t>
            </a:r>
          </a:p>
          <a:p>
            <a:pPr defTabSz="343140"/>
            <a:r>
              <a:rPr lang="en-IN" sz="3600" dirty="0">
                <a:ln>
                  <a:solidFill>
                    <a:prstClr val="black"/>
                  </a:solidFill>
                </a:ln>
                <a:solidFill>
                  <a:srgbClr val="ED7D31">
                    <a:lumMod val="50000"/>
                  </a:srgbClr>
                </a:solidFill>
                <a:latin typeface="Amasis MT Pro Light" panose="02040304050005020304" pitchFamily="18" charset="0"/>
              </a:rPr>
              <a:t>                                                                                                 ROLL NUMBER: 0341                                                                                    ORGANISATION NAME: CLOUDNINE GROUP OF HOSPITALS</a:t>
            </a:r>
          </a:p>
          <a:p>
            <a:pPr defTabSz="343140"/>
            <a:r>
              <a:rPr lang="en-IN" sz="3600">
                <a:ln>
                  <a:solidFill>
                    <a:prstClr val="black"/>
                  </a:solidFill>
                </a:ln>
                <a:solidFill>
                  <a:srgbClr val="ED7D31">
                    <a:lumMod val="50000"/>
                  </a:srgbClr>
                </a:solidFill>
                <a:latin typeface="Amasis MT Pro Light" panose="02040304050005020304" pitchFamily="18" charset="0"/>
              </a:rPr>
              <a:t>                                                                                                  STREAM</a:t>
            </a:r>
            <a:r>
              <a:rPr lang="en-IN" sz="3600" dirty="0">
                <a:ln>
                  <a:solidFill>
                    <a:prstClr val="black"/>
                  </a:solidFill>
                </a:ln>
                <a:solidFill>
                  <a:srgbClr val="ED7D31">
                    <a:lumMod val="50000"/>
                  </a:srgbClr>
                </a:solidFill>
                <a:latin typeface="Amasis MT Pro Light" panose="02040304050005020304" pitchFamily="18" charset="0"/>
              </a:rPr>
              <a:t>: MBA- PHARMACEUTICAL MANAGEMENT 13                        NAME OF THE INDUSTRY MENTOR: TRIDIP CHATTERJEE</a:t>
            </a:r>
          </a:p>
        </p:txBody>
      </p:sp>
      <p:pic>
        <p:nvPicPr>
          <p:cNvPr id="47" name="Picture 46" descr="Diagram, timeline&#10;&#10;Description automatically generated">
            <a:extLst>
              <a:ext uri="{FF2B5EF4-FFF2-40B4-BE49-F238E27FC236}">
                <a16:creationId xmlns:a16="http://schemas.microsoft.com/office/drawing/2014/main" id="{734235A1-CC47-80B8-6CDC-B9D545DFBBB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5732" y="22445750"/>
            <a:ext cx="13924828" cy="9238210"/>
          </a:xfrm>
          <a:prstGeom prst="rect">
            <a:avLst/>
          </a:prstGeom>
          <a:ln>
            <a:noFill/>
          </a:ln>
          <a:effectLst>
            <a:outerShdw blurRad="292100" dist="139700" dir="2700000" algn="tl" rotWithShape="0">
              <a:srgbClr val="333333">
                <a:alpha val="65000"/>
              </a:srgbClr>
            </a:outerShdw>
          </a:effectLst>
        </p:spPr>
      </p:pic>
      <p:graphicFrame>
        <p:nvGraphicFramePr>
          <p:cNvPr id="51" name="Chart 50">
            <a:extLst>
              <a:ext uri="{FF2B5EF4-FFF2-40B4-BE49-F238E27FC236}">
                <a16:creationId xmlns:a16="http://schemas.microsoft.com/office/drawing/2014/main" id="{9CBB9EF1-3142-AD20-1EB2-CCC4B8ECC7ED}"/>
              </a:ext>
            </a:extLst>
          </p:cNvPr>
          <p:cNvGraphicFramePr>
            <a:graphicFrameLocks/>
          </p:cNvGraphicFramePr>
          <p:nvPr>
            <p:extLst>
              <p:ext uri="{D42A27DB-BD31-4B8C-83A1-F6EECF244321}">
                <p14:modId xmlns:p14="http://schemas.microsoft.com/office/powerpoint/2010/main" val="1864566745"/>
              </p:ext>
            </p:extLst>
          </p:nvPr>
        </p:nvGraphicFramePr>
        <p:xfrm>
          <a:off x="20586869" y="15449908"/>
          <a:ext cx="4043781" cy="5518511"/>
        </p:xfrm>
        <a:graphic>
          <a:graphicData uri="http://schemas.openxmlformats.org/drawingml/2006/chart">
            <c:chart xmlns:c="http://schemas.openxmlformats.org/drawingml/2006/chart" xmlns:r="http://schemas.openxmlformats.org/officeDocument/2006/relationships" r:id="rId9"/>
          </a:graphicData>
        </a:graphic>
      </p:graphicFrame>
      <p:pic>
        <p:nvPicPr>
          <p:cNvPr id="4" name="Picture 3" descr="Graphical user interface, text, application, chat or text message&#10;&#10;Description automatically generated">
            <a:extLst>
              <a:ext uri="{FF2B5EF4-FFF2-40B4-BE49-F238E27FC236}">
                <a16:creationId xmlns:a16="http://schemas.microsoft.com/office/drawing/2014/main" id="{380F35DF-CFA5-F764-B960-19E1DDFC6D6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7240877" y="15614991"/>
            <a:ext cx="13774077" cy="5188347"/>
          </a:xfrm>
          <a:prstGeom prst="rect">
            <a:avLst/>
          </a:prstGeom>
        </p:spPr>
      </p:pic>
    </p:spTree>
    <p:extLst>
      <p:ext uri="{BB962C8B-B14F-4D97-AF65-F5344CB8AC3E}">
        <p14:creationId xmlns:p14="http://schemas.microsoft.com/office/powerpoint/2010/main" val="4189685854"/>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137</TotalTime>
  <Words>827</Words>
  <Application>Microsoft Office PowerPoint</Application>
  <PresentationFormat>Custom</PresentationFormat>
  <Paragraphs>74</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Amasis MT Pro Light</vt:lpstr>
      <vt:lpstr>Arial</vt:lpstr>
      <vt:lpstr>Bookman Old Style</vt:lpstr>
      <vt:lpstr>Calibri</vt:lpstr>
      <vt:lpstr>Calibri Light</vt:lpstr>
      <vt:lpstr>Cormorant Garamond</vt:lpstr>
      <vt:lpstr>Symbol</vt:lpstr>
      <vt:lpstr>1_Office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Shivakshi Shah</dc:creator>
  <cp:lastModifiedBy>Shivakshi Shah</cp:lastModifiedBy>
  <cp:revision>3</cp:revision>
  <dcterms:created xsi:type="dcterms:W3CDTF">2022-06-10T09:25:28Z</dcterms:created>
  <dcterms:modified xsi:type="dcterms:W3CDTF">2022-06-11T03:46:18Z</dcterms:modified>
</cp:coreProperties>
</file>