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charts/chart1.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charts/chart2.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BC28"/>
    <a:srgbClr val="595959"/>
    <a:srgbClr val="00A1DF"/>
    <a:srgbClr val="A60F2D"/>
    <a:srgbClr val="BB475E"/>
    <a:srgbClr val="5BC3F5"/>
    <a:srgbClr val="F3E700"/>
    <a:srgbClr val="AADC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DB55D3-CC5B-45A3-BF35-FB11299094D1}" v="25" dt="2022-06-08T06:14:47.157"/>
    <p1510:client id="{D99FEE3F-B945-41FD-B86E-7DAD8D06DE8A}" v="11" dt="2022-06-08T05:48:54.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71" autoAdjust="0"/>
    <p:restoredTop sz="94664"/>
  </p:normalViewPr>
  <p:slideViewPr>
    <p:cSldViewPr snapToGrid="0" snapToObjects="1">
      <p:cViewPr>
        <p:scale>
          <a:sx n="10" d="100"/>
          <a:sy n="10" d="100"/>
        </p:scale>
        <p:origin x="1963" y="8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10" Type="http://schemas.openxmlformats.org/officeDocument/2006/relationships/customXml" Target="../customXml/item3.xml"/><Relationship Id="rId4" Type="http://schemas.openxmlformats.org/officeDocument/2006/relationships/viewProps" Target="viewProps.xml"/><Relationship Id="rId9" Type="http://schemas.openxmlformats.org/officeDocument/2006/relationships/customXml" Target="../customXml/item2.xml"/></Relationships>
</file>

<file path=ppt/charts/_rels/chart1.xml.rels><?xml version="1.0" encoding="UTF-8" standalone="yes"?>
<Relationships xmlns="http://schemas.openxmlformats.org/package/2006/relationships"><Relationship Id="rId3" Type="http://schemas.openxmlformats.org/officeDocument/2006/relationships/oleObject" Target="https://instituteofhealthmanagemtin-my.sharepoint.com/personal/yashnagpal_j21_iihmr_in/Documents/Desktop/DA%20Excel/Nimish/New%20folder/Yash/Shubham%20analysi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instituteofhealthmanagemtin-my.sharepoint.com/personal/yashnagpal_j21_iihmr_in/Documents/Desktop/DA%20Excel/Nimish/New%20folder/Yash/Shubham%20analysi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500" b="0" i="0" u="none" strike="noStrike" kern="1200" spc="0" baseline="0">
                <a:solidFill>
                  <a:schemeClr val="tx1">
                    <a:lumMod val="65000"/>
                    <a:lumOff val="35000"/>
                  </a:schemeClr>
                </a:solidFill>
                <a:latin typeface="+mn-lt"/>
                <a:ea typeface="+mn-ea"/>
                <a:cs typeface="+mn-cs"/>
              </a:defRPr>
            </a:pPr>
            <a:r>
              <a:rPr lang="en-US" sz="2500" baseline="0"/>
              <a:t>ULB ASSESED VS ULB PASSED</a:t>
            </a:r>
          </a:p>
        </c:rich>
      </c:tx>
      <c:overlay val="0"/>
      <c:spPr>
        <a:noFill/>
        <a:ln>
          <a:noFill/>
        </a:ln>
        <a:effectLst/>
      </c:spPr>
      <c:txPr>
        <a:bodyPr rot="0" spcFirstLastPara="1" vertOverflow="ellipsis" vert="horz" wrap="square" anchor="ctr" anchorCtr="1"/>
        <a:lstStyle/>
        <a:p>
          <a:pPr>
            <a:defRPr sz="25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Sheet1!$A$2:$B$2</c:f>
              <c:strCache>
                <c:ptCount val="2"/>
                <c:pt idx="0">
                  <c:v>Thukkuguda</c:v>
                </c:pt>
                <c:pt idx="1">
                  <c:v>Telangana</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c:f>
              <c:numCache>
                <c:formatCode>General</c:formatCode>
                <c:ptCount val="1"/>
                <c:pt idx="0">
                  <c:v>0</c:v>
                </c:pt>
              </c:numCache>
            </c:numRef>
          </c:val>
          <c:extLst>
            <c:ext xmlns:c16="http://schemas.microsoft.com/office/drawing/2014/chart" uri="{C3380CC4-5D6E-409C-BE32-E72D297353CC}">
              <c16:uniqueId val="{00000000-0642-496A-826A-90DA5DC92E92}"/>
            </c:ext>
          </c:extLst>
        </c:ser>
        <c:ser>
          <c:idx val="1"/>
          <c:order val="1"/>
          <c:tx>
            <c:strRef>
              <c:f>Sheet1!$A$3:$B$3</c:f>
              <c:strCache>
                <c:ptCount val="2"/>
                <c:pt idx="0">
                  <c:v>Jawahar Nagar</c:v>
                </c:pt>
                <c:pt idx="1">
                  <c:v>Telangana</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Sheet1!$C$3</c:f>
              <c:numCache>
                <c:formatCode>General</c:formatCode>
                <c:ptCount val="1"/>
                <c:pt idx="0">
                  <c:v>0</c:v>
                </c:pt>
              </c:numCache>
            </c:numRef>
          </c:val>
          <c:extLst>
            <c:ext xmlns:c16="http://schemas.microsoft.com/office/drawing/2014/chart" uri="{C3380CC4-5D6E-409C-BE32-E72D297353CC}">
              <c16:uniqueId val="{00000001-0642-496A-826A-90DA5DC92E92}"/>
            </c:ext>
          </c:extLst>
        </c:ser>
        <c:ser>
          <c:idx val="2"/>
          <c:order val="2"/>
          <c:tx>
            <c:strRef>
              <c:f>Sheet1!$A$4:$B$4</c:f>
              <c:strCache>
                <c:ptCount val="2"/>
                <c:pt idx="0">
                  <c:v>Narsampet (NP)</c:v>
                </c:pt>
                <c:pt idx="1">
                  <c:v>Telangana</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Sheet1!$C$4</c:f>
              <c:numCache>
                <c:formatCode>General</c:formatCode>
                <c:ptCount val="1"/>
                <c:pt idx="0">
                  <c:v>0</c:v>
                </c:pt>
              </c:numCache>
            </c:numRef>
          </c:val>
          <c:extLst>
            <c:ext xmlns:c16="http://schemas.microsoft.com/office/drawing/2014/chart" uri="{C3380CC4-5D6E-409C-BE32-E72D297353CC}">
              <c16:uniqueId val="{00000002-0642-496A-826A-90DA5DC92E92}"/>
            </c:ext>
          </c:extLst>
        </c:ser>
        <c:ser>
          <c:idx val="3"/>
          <c:order val="3"/>
          <c:tx>
            <c:strRef>
              <c:f>Sheet1!$A$5:$B$5</c:f>
              <c:strCache>
                <c:ptCount val="2"/>
                <c:pt idx="0">
                  <c:v>Kanigiri </c:v>
                </c:pt>
                <c:pt idx="1">
                  <c:v>Andhra Pradesh</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Sheet1!$C$5</c:f>
              <c:numCache>
                <c:formatCode>General</c:formatCode>
                <c:ptCount val="1"/>
                <c:pt idx="0">
                  <c:v>0</c:v>
                </c:pt>
              </c:numCache>
            </c:numRef>
          </c:val>
          <c:extLst>
            <c:ext xmlns:c16="http://schemas.microsoft.com/office/drawing/2014/chart" uri="{C3380CC4-5D6E-409C-BE32-E72D297353CC}">
              <c16:uniqueId val="{00000003-0642-496A-826A-90DA5DC92E92}"/>
            </c:ext>
          </c:extLst>
        </c:ser>
        <c:ser>
          <c:idx val="4"/>
          <c:order val="4"/>
          <c:tx>
            <c:strRef>
              <c:f>Sheet1!$A$6:$B$6</c:f>
              <c:strCache>
                <c:ptCount val="2"/>
                <c:pt idx="0">
                  <c:v>Tirupati</c:v>
                </c:pt>
                <c:pt idx="1">
                  <c:v>Andhra Pradesh</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Sheet1!$C$6</c:f>
              <c:numCache>
                <c:formatCode>General</c:formatCode>
                <c:ptCount val="1"/>
                <c:pt idx="0">
                  <c:v>3</c:v>
                </c:pt>
              </c:numCache>
            </c:numRef>
          </c:val>
          <c:extLst>
            <c:ext xmlns:c16="http://schemas.microsoft.com/office/drawing/2014/chart" uri="{C3380CC4-5D6E-409C-BE32-E72D297353CC}">
              <c16:uniqueId val="{00000004-0642-496A-826A-90DA5DC92E92}"/>
            </c:ext>
          </c:extLst>
        </c:ser>
        <c:ser>
          <c:idx val="5"/>
          <c:order val="5"/>
          <c:tx>
            <c:strRef>
              <c:f>Sheet1!$A$7:$B$7</c:f>
              <c:strCache>
                <c:ptCount val="2"/>
                <c:pt idx="0">
                  <c:v>Puri (M)</c:v>
                </c:pt>
                <c:pt idx="1">
                  <c:v>Odisha</c:v>
                </c:pt>
              </c:strCache>
            </c:strRef>
          </c:tx>
          <c:spPr>
            <a:solidFill>
              <a:schemeClr val="accent6"/>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Sheet1!$C$7</c:f>
              <c:numCache>
                <c:formatCode>General</c:formatCode>
                <c:ptCount val="1"/>
                <c:pt idx="0">
                  <c:v>0</c:v>
                </c:pt>
              </c:numCache>
            </c:numRef>
          </c:val>
          <c:extLst>
            <c:ext xmlns:c16="http://schemas.microsoft.com/office/drawing/2014/chart" uri="{C3380CC4-5D6E-409C-BE32-E72D297353CC}">
              <c16:uniqueId val="{00000005-0642-496A-826A-90DA5DC92E92}"/>
            </c:ext>
          </c:extLst>
        </c:ser>
        <c:ser>
          <c:idx val="6"/>
          <c:order val="6"/>
          <c:tx>
            <c:strRef>
              <c:f>Sheet1!$A$8:$B$8</c:f>
              <c:strCache>
                <c:ptCount val="2"/>
                <c:pt idx="0">
                  <c:v>Agra (M.Corp)</c:v>
                </c:pt>
                <c:pt idx="1">
                  <c:v>Uttar Pradesh</c:v>
                </c:pt>
              </c:strCache>
            </c:strRef>
          </c:tx>
          <c:spPr>
            <a:solidFill>
              <a:schemeClr val="accent1">
                <a:lumMod val="6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Sheet1!$C$8</c:f>
              <c:numCache>
                <c:formatCode>General</c:formatCode>
                <c:ptCount val="1"/>
                <c:pt idx="0">
                  <c:v>0</c:v>
                </c:pt>
              </c:numCache>
            </c:numRef>
          </c:val>
          <c:extLst>
            <c:ext xmlns:c16="http://schemas.microsoft.com/office/drawing/2014/chart" uri="{C3380CC4-5D6E-409C-BE32-E72D297353CC}">
              <c16:uniqueId val="{00000006-0642-496A-826A-90DA5DC92E92}"/>
            </c:ext>
          </c:extLst>
        </c:ser>
        <c:ser>
          <c:idx val="7"/>
          <c:order val="7"/>
          <c:tx>
            <c:strRef>
              <c:f>Sheet1!$A$9:$B$9</c:f>
              <c:strCache>
                <c:ptCount val="2"/>
                <c:pt idx="0">
                  <c:v>Kadegaon </c:v>
                </c:pt>
                <c:pt idx="1">
                  <c:v>Maharashtra</c:v>
                </c:pt>
              </c:strCache>
            </c:strRef>
          </c:tx>
          <c:spPr>
            <a:solidFill>
              <a:schemeClr val="accent2">
                <a:lumMod val="6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Sheet1!$C$9</c:f>
              <c:numCache>
                <c:formatCode>General</c:formatCode>
                <c:ptCount val="1"/>
                <c:pt idx="0">
                  <c:v>0</c:v>
                </c:pt>
              </c:numCache>
            </c:numRef>
          </c:val>
          <c:extLst>
            <c:ext xmlns:c16="http://schemas.microsoft.com/office/drawing/2014/chart" uri="{C3380CC4-5D6E-409C-BE32-E72D297353CC}">
              <c16:uniqueId val="{00000007-0642-496A-826A-90DA5DC92E92}"/>
            </c:ext>
          </c:extLst>
        </c:ser>
        <c:ser>
          <c:idx val="8"/>
          <c:order val="8"/>
          <c:tx>
            <c:strRef>
              <c:f>Sheet1!$A$10:$B$10</c:f>
              <c:strCache>
                <c:ptCount val="2"/>
                <c:pt idx="0">
                  <c:v>Nandgaon Khandeshwar</c:v>
                </c:pt>
                <c:pt idx="1">
                  <c:v>Maharashtra</c:v>
                </c:pt>
              </c:strCache>
            </c:strRef>
          </c:tx>
          <c:spPr>
            <a:solidFill>
              <a:schemeClr val="accent3">
                <a:lumMod val="6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Sheet1!$C$10</c:f>
              <c:numCache>
                <c:formatCode>General</c:formatCode>
                <c:ptCount val="1"/>
                <c:pt idx="0">
                  <c:v>0</c:v>
                </c:pt>
              </c:numCache>
            </c:numRef>
          </c:val>
          <c:extLst>
            <c:ext xmlns:c16="http://schemas.microsoft.com/office/drawing/2014/chart" uri="{C3380CC4-5D6E-409C-BE32-E72D297353CC}">
              <c16:uniqueId val="{00000008-0642-496A-826A-90DA5DC92E92}"/>
            </c:ext>
          </c:extLst>
        </c:ser>
        <c:ser>
          <c:idx val="9"/>
          <c:order val="9"/>
          <c:tx>
            <c:strRef>
              <c:f>Sheet1!$A$11:$B$11</c:f>
              <c:strCache>
                <c:ptCount val="2"/>
                <c:pt idx="0">
                  <c:v>Mahadula</c:v>
                </c:pt>
                <c:pt idx="1">
                  <c:v>Maharashtra</c:v>
                </c:pt>
              </c:strCache>
            </c:strRef>
          </c:tx>
          <c:spPr>
            <a:solidFill>
              <a:schemeClr val="accent4">
                <a:lumMod val="6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Sheet1!$C$11</c:f>
              <c:numCache>
                <c:formatCode>General</c:formatCode>
                <c:ptCount val="1"/>
                <c:pt idx="0">
                  <c:v>1</c:v>
                </c:pt>
              </c:numCache>
            </c:numRef>
          </c:val>
          <c:extLst>
            <c:ext xmlns:c16="http://schemas.microsoft.com/office/drawing/2014/chart" uri="{C3380CC4-5D6E-409C-BE32-E72D297353CC}">
              <c16:uniqueId val="{00000009-0642-496A-826A-90DA5DC92E92}"/>
            </c:ext>
          </c:extLst>
        </c:ser>
        <c:ser>
          <c:idx val="10"/>
          <c:order val="10"/>
          <c:tx>
            <c:strRef>
              <c:f>Sheet1!$A$12:$B$12</c:f>
              <c:strCache>
                <c:ptCount val="2"/>
                <c:pt idx="0">
                  <c:v>Jath</c:v>
                </c:pt>
                <c:pt idx="1">
                  <c:v>Maharashtra</c:v>
                </c:pt>
              </c:strCache>
            </c:strRef>
          </c:tx>
          <c:spPr>
            <a:solidFill>
              <a:schemeClr val="accent5">
                <a:lumMod val="6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Sheet1!$C$12</c:f>
              <c:numCache>
                <c:formatCode>General</c:formatCode>
                <c:ptCount val="1"/>
                <c:pt idx="0">
                  <c:v>0</c:v>
                </c:pt>
              </c:numCache>
            </c:numRef>
          </c:val>
          <c:extLst>
            <c:ext xmlns:c16="http://schemas.microsoft.com/office/drawing/2014/chart" uri="{C3380CC4-5D6E-409C-BE32-E72D297353CC}">
              <c16:uniqueId val="{0000000A-0642-496A-826A-90DA5DC92E92}"/>
            </c:ext>
          </c:extLst>
        </c:ser>
        <c:ser>
          <c:idx val="11"/>
          <c:order val="11"/>
          <c:tx>
            <c:strRef>
              <c:f>Sheet1!$A$13:$B$13</c:f>
              <c:strCache>
                <c:ptCount val="2"/>
                <c:pt idx="0">
                  <c:v>Karhad</c:v>
                </c:pt>
                <c:pt idx="1">
                  <c:v>Maharashtra</c:v>
                </c:pt>
              </c:strCache>
            </c:strRef>
          </c:tx>
          <c:spPr>
            <a:solidFill>
              <a:schemeClr val="accent6">
                <a:lumMod val="6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Sheet1!$C$13</c:f>
              <c:numCache>
                <c:formatCode>General</c:formatCode>
                <c:ptCount val="1"/>
                <c:pt idx="0">
                  <c:v>3</c:v>
                </c:pt>
              </c:numCache>
            </c:numRef>
          </c:val>
          <c:extLst>
            <c:ext xmlns:c16="http://schemas.microsoft.com/office/drawing/2014/chart" uri="{C3380CC4-5D6E-409C-BE32-E72D297353CC}">
              <c16:uniqueId val="{0000000B-0642-496A-826A-90DA5DC92E92}"/>
            </c:ext>
          </c:extLst>
        </c:ser>
        <c:ser>
          <c:idx val="12"/>
          <c:order val="12"/>
          <c:tx>
            <c:strRef>
              <c:f>Sheet1!$A$14:$B$14</c:f>
              <c:strCache>
                <c:ptCount val="2"/>
                <c:pt idx="0">
                  <c:v>Bhokardan</c:v>
                </c:pt>
                <c:pt idx="1">
                  <c:v>Maharashtra</c:v>
                </c:pt>
              </c:strCache>
            </c:strRef>
          </c:tx>
          <c:spPr>
            <a:solidFill>
              <a:schemeClr val="accent1">
                <a:lumMod val="80000"/>
                <a:lumOff val="2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Sheet1!$C$14</c:f>
              <c:numCache>
                <c:formatCode>General</c:formatCode>
                <c:ptCount val="1"/>
                <c:pt idx="0">
                  <c:v>0</c:v>
                </c:pt>
              </c:numCache>
            </c:numRef>
          </c:val>
          <c:extLst>
            <c:ext xmlns:c16="http://schemas.microsoft.com/office/drawing/2014/chart" uri="{C3380CC4-5D6E-409C-BE32-E72D297353CC}">
              <c16:uniqueId val="{0000000C-0642-496A-826A-90DA5DC92E92}"/>
            </c:ext>
          </c:extLst>
        </c:ser>
        <c:ser>
          <c:idx val="13"/>
          <c:order val="13"/>
          <c:tx>
            <c:strRef>
              <c:f>Sheet1!$A$15:$B$15</c:f>
              <c:strCache>
                <c:ptCount val="2"/>
                <c:pt idx="0">
                  <c:v>Lonar</c:v>
                </c:pt>
                <c:pt idx="1">
                  <c:v>Maharashtra</c:v>
                </c:pt>
              </c:strCache>
            </c:strRef>
          </c:tx>
          <c:spPr>
            <a:solidFill>
              <a:schemeClr val="accent2">
                <a:lumMod val="80000"/>
                <a:lumOff val="2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Sheet1!$C$15</c:f>
              <c:numCache>
                <c:formatCode>General</c:formatCode>
                <c:ptCount val="1"/>
                <c:pt idx="0">
                  <c:v>0</c:v>
                </c:pt>
              </c:numCache>
            </c:numRef>
          </c:val>
          <c:extLst>
            <c:ext xmlns:c16="http://schemas.microsoft.com/office/drawing/2014/chart" uri="{C3380CC4-5D6E-409C-BE32-E72D297353CC}">
              <c16:uniqueId val="{0000000D-0642-496A-826A-90DA5DC92E92}"/>
            </c:ext>
          </c:extLst>
        </c:ser>
        <c:ser>
          <c:idx val="14"/>
          <c:order val="14"/>
          <c:tx>
            <c:strRef>
              <c:f>Sheet1!$A$16:$B$16</c:f>
              <c:strCache>
                <c:ptCount val="2"/>
                <c:pt idx="0">
                  <c:v>Erandol</c:v>
                </c:pt>
                <c:pt idx="1">
                  <c:v>Maharashtra</c:v>
                </c:pt>
              </c:strCache>
            </c:strRef>
          </c:tx>
          <c:spPr>
            <a:solidFill>
              <a:schemeClr val="accent3">
                <a:lumMod val="80000"/>
                <a:lumOff val="2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Sheet1!$C$16</c:f>
              <c:numCache>
                <c:formatCode>General</c:formatCode>
                <c:ptCount val="1"/>
                <c:pt idx="0">
                  <c:v>0</c:v>
                </c:pt>
              </c:numCache>
            </c:numRef>
          </c:val>
          <c:extLst>
            <c:ext xmlns:c16="http://schemas.microsoft.com/office/drawing/2014/chart" uri="{C3380CC4-5D6E-409C-BE32-E72D297353CC}">
              <c16:uniqueId val="{0000000E-0642-496A-826A-90DA5DC92E92}"/>
            </c:ext>
          </c:extLst>
        </c:ser>
        <c:ser>
          <c:idx val="15"/>
          <c:order val="15"/>
          <c:tx>
            <c:strRef>
              <c:f>Sheet1!$A$17:$B$17</c:f>
              <c:strCache>
                <c:ptCount val="2"/>
                <c:pt idx="0">
                  <c:v>Singrauli</c:v>
                </c:pt>
                <c:pt idx="1">
                  <c:v>Madhya Pradesh</c:v>
                </c:pt>
              </c:strCache>
            </c:strRef>
          </c:tx>
          <c:spPr>
            <a:solidFill>
              <a:schemeClr val="accent4">
                <a:lumMod val="80000"/>
                <a:lumOff val="2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Sheet1!$C$17</c:f>
              <c:numCache>
                <c:formatCode>General</c:formatCode>
                <c:ptCount val="1"/>
                <c:pt idx="0">
                  <c:v>3</c:v>
                </c:pt>
              </c:numCache>
            </c:numRef>
          </c:val>
          <c:extLst>
            <c:ext xmlns:c16="http://schemas.microsoft.com/office/drawing/2014/chart" uri="{C3380CC4-5D6E-409C-BE32-E72D297353CC}">
              <c16:uniqueId val="{0000000F-0642-496A-826A-90DA5DC92E92}"/>
            </c:ext>
          </c:extLst>
        </c:ser>
        <c:ser>
          <c:idx val="16"/>
          <c:order val="16"/>
          <c:tx>
            <c:strRef>
              <c:f>Sheet1!$A$18:$B$18</c:f>
              <c:strCache>
                <c:ptCount val="2"/>
                <c:pt idx="0">
                  <c:v>Rau </c:v>
                </c:pt>
                <c:pt idx="1">
                  <c:v>Madhya Pradesh</c:v>
                </c:pt>
              </c:strCache>
            </c:strRef>
          </c:tx>
          <c:spPr>
            <a:solidFill>
              <a:schemeClr val="accent5">
                <a:lumMod val="80000"/>
                <a:lumOff val="2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Sheet1!$C$18</c:f>
              <c:numCache>
                <c:formatCode>General</c:formatCode>
                <c:ptCount val="1"/>
                <c:pt idx="0">
                  <c:v>0</c:v>
                </c:pt>
              </c:numCache>
            </c:numRef>
          </c:val>
          <c:extLst>
            <c:ext xmlns:c16="http://schemas.microsoft.com/office/drawing/2014/chart" uri="{C3380CC4-5D6E-409C-BE32-E72D297353CC}">
              <c16:uniqueId val="{00000010-0642-496A-826A-90DA5DC92E92}"/>
            </c:ext>
          </c:extLst>
        </c:ser>
        <c:ser>
          <c:idx val="17"/>
          <c:order val="17"/>
          <c:tx>
            <c:strRef>
              <c:f>Sheet1!$A$19:$B$19</c:f>
              <c:strCache>
                <c:ptCount val="2"/>
                <c:pt idx="0">
                  <c:v>Hathod</c:v>
                </c:pt>
                <c:pt idx="1">
                  <c:v>Madhya Pradesh</c:v>
                </c:pt>
              </c:strCache>
            </c:strRef>
          </c:tx>
          <c:spPr>
            <a:solidFill>
              <a:schemeClr val="accent6">
                <a:lumMod val="80000"/>
                <a:lumOff val="2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Sheet1!$C$19</c:f>
              <c:numCache>
                <c:formatCode>General</c:formatCode>
                <c:ptCount val="1"/>
                <c:pt idx="0">
                  <c:v>1</c:v>
                </c:pt>
              </c:numCache>
            </c:numRef>
          </c:val>
          <c:extLst>
            <c:ext xmlns:c16="http://schemas.microsoft.com/office/drawing/2014/chart" uri="{C3380CC4-5D6E-409C-BE32-E72D297353CC}">
              <c16:uniqueId val="{00000011-0642-496A-826A-90DA5DC92E92}"/>
            </c:ext>
          </c:extLst>
        </c:ser>
        <c:ser>
          <c:idx val="18"/>
          <c:order val="18"/>
          <c:tx>
            <c:strRef>
              <c:f>Sheet1!$A$20:$B$20</c:f>
              <c:strCache>
                <c:ptCount val="2"/>
                <c:pt idx="0">
                  <c:v>Dhamnod_D</c:v>
                </c:pt>
                <c:pt idx="1">
                  <c:v>Madhya Pradesh</c:v>
                </c:pt>
              </c:strCache>
            </c:strRef>
          </c:tx>
          <c:spPr>
            <a:solidFill>
              <a:schemeClr val="accent1">
                <a:lumMod val="8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Sheet1!$C$20</c:f>
              <c:numCache>
                <c:formatCode>General</c:formatCode>
                <c:ptCount val="1"/>
                <c:pt idx="0">
                  <c:v>0</c:v>
                </c:pt>
              </c:numCache>
            </c:numRef>
          </c:val>
          <c:extLst>
            <c:ext xmlns:c16="http://schemas.microsoft.com/office/drawing/2014/chart" uri="{C3380CC4-5D6E-409C-BE32-E72D297353CC}">
              <c16:uniqueId val="{00000012-0642-496A-826A-90DA5DC92E92}"/>
            </c:ext>
          </c:extLst>
        </c:ser>
        <c:ser>
          <c:idx val="19"/>
          <c:order val="19"/>
          <c:tx>
            <c:strRef>
              <c:f>Sheet1!$A$21:$B$21</c:f>
              <c:strCache>
                <c:ptCount val="2"/>
                <c:pt idx="0">
                  <c:v>Piplodha</c:v>
                </c:pt>
                <c:pt idx="1">
                  <c:v>Madhya Pradesh</c:v>
                </c:pt>
              </c:strCache>
            </c:strRef>
          </c:tx>
          <c:spPr>
            <a:solidFill>
              <a:schemeClr val="accent2">
                <a:lumMod val="8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Sheet1!$C$21</c:f>
              <c:numCache>
                <c:formatCode>General</c:formatCode>
                <c:ptCount val="1"/>
                <c:pt idx="0">
                  <c:v>0</c:v>
                </c:pt>
              </c:numCache>
            </c:numRef>
          </c:val>
          <c:extLst>
            <c:ext xmlns:c16="http://schemas.microsoft.com/office/drawing/2014/chart" uri="{C3380CC4-5D6E-409C-BE32-E72D297353CC}">
              <c16:uniqueId val="{00000013-0642-496A-826A-90DA5DC92E92}"/>
            </c:ext>
          </c:extLst>
        </c:ser>
        <c:ser>
          <c:idx val="20"/>
          <c:order val="20"/>
          <c:tx>
            <c:strRef>
              <c:f>Sheet1!$A$22:$B$22</c:f>
              <c:strCache>
                <c:ptCount val="2"/>
                <c:pt idx="0">
                  <c:v>Pipalya Mandi</c:v>
                </c:pt>
                <c:pt idx="1">
                  <c:v>Madhya Pradesh</c:v>
                </c:pt>
              </c:strCache>
            </c:strRef>
          </c:tx>
          <c:spPr>
            <a:solidFill>
              <a:schemeClr val="accent3">
                <a:lumMod val="8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Sheet1!$C$22</c:f>
              <c:numCache>
                <c:formatCode>General</c:formatCode>
                <c:ptCount val="1"/>
                <c:pt idx="0">
                  <c:v>0</c:v>
                </c:pt>
              </c:numCache>
            </c:numRef>
          </c:val>
          <c:extLst>
            <c:ext xmlns:c16="http://schemas.microsoft.com/office/drawing/2014/chart" uri="{C3380CC4-5D6E-409C-BE32-E72D297353CC}">
              <c16:uniqueId val="{00000014-0642-496A-826A-90DA5DC92E92}"/>
            </c:ext>
          </c:extLst>
        </c:ser>
        <c:ser>
          <c:idx val="21"/>
          <c:order val="21"/>
          <c:tx>
            <c:strRef>
              <c:f>Sheet1!$A$23:$B$23</c:f>
              <c:strCache>
                <c:ptCount val="2"/>
                <c:pt idx="0">
                  <c:v>Rehli</c:v>
                </c:pt>
                <c:pt idx="1">
                  <c:v>Madhya Pradesh</c:v>
                </c:pt>
              </c:strCache>
            </c:strRef>
          </c:tx>
          <c:spPr>
            <a:solidFill>
              <a:schemeClr val="accent4">
                <a:lumMod val="8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Sheet1!$C$23</c:f>
              <c:numCache>
                <c:formatCode>General</c:formatCode>
                <c:ptCount val="1"/>
                <c:pt idx="0">
                  <c:v>0</c:v>
                </c:pt>
              </c:numCache>
            </c:numRef>
          </c:val>
          <c:extLst>
            <c:ext xmlns:c16="http://schemas.microsoft.com/office/drawing/2014/chart" uri="{C3380CC4-5D6E-409C-BE32-E72D297353CC}">
              <c16:uniqueId val="{00000015-0642-496A-826A-90DA5DC92E92}"/>
            </c:ext>
          </c:extLst>
        </c:ser>
        <c:ser>
          <c:idx val="22"/>
          <c:order val="22"/>
          <c:tx>
            <c:strRef>
              <c:f>Sheet1!$A$24:$B$24</c:f>
              <c:strCache>
                <c:ptCount val="2"/>
                <c:pt idx="0">
                  <c:v>Ajaigarh</c:v>
                </c:pt>
                <c:pt idx="1">
                  <c:v>Madhya Pradesh</c:v>
                </c:pt>
              </c:strCache>
            </c:strRef>
          </c:tx>
          <c:spPr>
            <a:solidFill>
              <a:schemeClr val="accent5">
                <a:lumMod val="8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Sheet1!$C$24</c:f>
              <c:numCache>
                <c:formatCode>General</c:formatCode>
                <c:ptCount val="1"/>
                <c:pt idx="0">
                  <c:v>0</c:v>
                </c:pt>
              </c:numCache>
            </c:numRef>
          </c:val>
          <c:extLst>
            <c:ext xmlns:c16="http://schemas.microsoft.com/office/drawing/2014/chart" uri="{C3380CC4-5D6E-409C-BE32-E72D297353CC}">
              <c16:uniqueId val="{00000016-0642-496A-826A-90DA5DC92E92}"/>
            </c:ext>
          </c:extLst>
        </c:ser>
        <c:ser>
          <c:idx val="23"/>
          <c:order val="23"/>
          <c:tx>
            <c:strRef>
              <c:f>Sheet1!$A$25:$B$25</c:f>
              <c:strCache>
                <c:ptCount val="2"/>
                <c:pt idx="0">
                  <c:v>Khargapur</c:v>
                </c:pt>
                <c:pt idx="1">
                  <c:v>Madhya Pradesh</c:v>
                </c:pt>
              </c:strCache>
            </c:strRef>
          </c:tx>
          <c:spPr>
            <a:solidFill>
              <a:schemeClr val="accent6">
                <a:lumMod val="8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Sheet1!$C$25</c:f>
              <c:numCache>
                <c:formatCode>General</c:formatCode>
                <c:ptCount val="1"/>
                <c:pt idx="0">
                  <c:v>0</c:v>
                </c:pt>
              </c:numCache>
            </c:numRef>
          </c:val>
          <c:extLst>
            <c:ext xmlns:c16="http://schemas.microsoft.com/office/drawing/2014/chart" uri="{C3380CC4-5D6E-409C-BE32-E72D297353CC}">
              <c16:uniqueId val="{00000017-0642-496A-826A-90DA5DC92E92}"/>
            </c:ext>
          </c:extLst>
        </c:ser>
        <c:ser>
          <c:idx val="24"/>
          <c:order val="24"/>
          <c:tx>
            <c:strRef>
              <c:f>Sheet1!$A$26:$B$26</c:f>
              <c:strCache>
                <c:ptCount val="2"/>
                <c:pt idx="0">
                  <c:v>Niwari</c:v>
                </c:pt>
                <c:pt idx="1">
                  <c:v>Madhya Pradesh</c:v>
                </c:pt>
              </c:strCache>
            </c:strRef>
          </c:tx>
          <c:spPr>
            <a:solidFill>
              <a:schemeClr val="accent1">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Sheet1!$C$26</c:f>
              <c:numCache>
                <c:formatCode>General</c:formatCode>
                <c:ptCount val="1"/>
                <c:pt idx="0">
                  <c:v>0</c:v>
                </c:pt>
              </c:numCache>
            </c:numRef>
          </c:val>
          <c:extLst>
            <c:ext xmlns:c16="http://schemas.microsoft.com/office/drawing/2014/chart" uri="{C3380CC4-5D6E-409C-BE32-E72D297353CC}">
              <c16:uniqueId val="{00000018-0642-496A-826A-90DA5DC92E92}"/>
            </c:ext>
          </c:extLst>
        </c:ser>
        <c:ser>
          <c:idx val="25"/>
          <c:order val="25"/>
          <c:tx>
            <c:strRef>
              <c:f>Sheet1!$A$27:$B$27</c:f>
              <c:strCache>
                <c:ptCount val="2"/>
                <c:pt idx="0">
                  <c:v>Bhander</c:v>
                </c:pt>
                <c:pt idx="1">
                  <c:v>Madhya Pradesh</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Sheet1!$C$27</c:f>
              <c:numCache>
                <c:formatCode>General</c:formatCode>
                <c:ptCount val="1"/>
                <c:pt idx="0">
                  <c:v>0</c:v>
                </c:pt>
              </c:numCache>
            </c:numRef>
          </c:val>
          <c:extLst>
            <c:ext xmlns:c16="http://schemas.microsoft.com/office/drawing/2014/chart" uri="{C3380CC4-5D6E-409C-BE32-E72D297353CC}">
              <c16:uniqueId val="{00000019-0642-496A-826A-90DA5DC92E92}"/>
            </c:ext>
          </c:extLst>
        </c:ser>
        <c:ser>
          <c:idx val="26"/>
          <c:order val="26"/>
          <c:tx>
            <c:strRef>
              <c:f>Sheet1!$A$28:$B$28</c:f>
              <c:strCache>
                <c:ptCount val="2"/>
                <c:pt idx="0">
                  <c:v>Akoda</c:v>
                </c:pt>
                <c:pt idx="1">
                  <c:v>Madhya Pradesh</c:v>
                </c:pt>
              </c:strCache>
            </c:strRef>
          </c:tx>
          <c:spPr>
            <a:solidFill>
              <a:schemeClr val="accent3">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c:f>
              <c:strCache>
                <c:ptCount val="1"/>
                <c:pt idx="0">
                  <c:v>Passed/failed</c:v>
                </c:pt>
              </c:strCache>
            </c:strRef>
          </c:cat>
          <c:val>
            <c:numRef>
              <c:f>Sheet1!$C$28</c:f>
              <c:numCache>
                <c:formatCode>General</c:formatCode>
                <c:ptCount val="1"/>
                <c:pt idx="0">
                  <c:v>0</c:v>
                </c:pt>
              </c:numCache>
            </c:numRef>
          </c:val>
          <c:extLst>
            <c:ext xmlns:c16="http://schemas.microsoft.com/office/drawing/2014/chart" uri="{C3380CC4-5D6E-409C-BE32-E72D297353CC}">
              <c16:uniqueId val="{0000001A-0642-496A-826A-90DA5DC92E92}"/>
            </c:ext>
          </c:extLst>
        </c:ser>
        <c:dLbls>
          <c:showLegendKey val="0"/>
          <c:showVal val="1"/>
          <c:showCatName val="0"/>
          <c:showSerName val="0"/>
          <c:showPercent val="0"/>
          <c:showBubbleSize val="0"/>
        </c:dLbls>
        <c:gapWidth val="150"/>
        <c:shape val="box"/>
        <c:axId val="1123647215"/>
        <c:axId val="1123648047"/>
        <c:axId val="0"/>
      </c:bar3DChart>
      <c:catAx>
        <c:axId val="112364721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500" b="0" i="0" u="none" strike="noStrike" kern="1200" baseline="0">
                <a:solidFill>
                  <a:schemeClr val="tx1">
                    <a:lumMod val="65000"/>
                    <a:lumOff val="35000"/>
                  </a:schemeClr>
                </a:solidFill>
                <a:latin typeface="+mn-lt"/>
                <a:ea typeface="+mn-ea"/>
                <a:cs typeface="+mn-cs"/>
              </a:defRPr>
            </a:pPr>
            <a:endParaRPr lang="en-US"/>
          </a:p>
        </c:txPr>
        <c:crossAx val="1123648047"/>
        <c:crosses val="autoZero"/>
        <c:auto val="1"/>
        <c:lblAlgn val="ctr"/>
        <c:lblOffset val="100"/>
        <c:noMultiLvlLbl val="0"/>
      </c:catAx>
      <c:valAx>
        <c:axId val="11236480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3647215"/>
        <c:crosses val="autoZero"/>
        <c:crossBetween val="between"/>
      </c:valAx>
      <c:spPr>
        <a:noFill/>
        <a:ln>
          <a:noFill/>
        </a:ln>
        <a:effectLst/>
      </c:spPr>
    </c:plotArea>
    <c:legend>
      <c:legendPos val="b"/>
      <c:legendEntry>
        <c:idx val="0"/>
        <c:delete val="1"/>
      </c:legendEntry>
      <c:legendEntry>
        <c:idx val="1"/>
        <c:delete val="1"/>
      </c:legendEntry>
      <c:legendEntry>
        <c:idx val="2"/>
        <c:delete val="1"/>
      </c:legendEntry>
      <c:legendEntry>
        <c:idx val="3"/>
        <c:delete val="1"/>
      </c:legendEntry>
      <c:legendEntry>
        <c:idx val="5"/>
        <c:delete val="1"/>
      </c:legendEntry>
      <c:legendEntry>
        <c:idx val="6"/>
        <c:delete val="1"/>
      </c:legendEntry>
      <c:legendEntry>
        <c:idx val="7"/>
        <c:delete val="1"/>
      </c:legendEntry>
      <c:legendEntry>
        <c:idx val="8"/>
        <c:delete val="1"/>
      </c:legendEntry>
      <c:legendEntry>
        <c:idx val="10"/>
        <c:delete val="1"/>
      </c:legendEntry>
      <c:legendEntry>
        <c:idx val="12"/>
        <c:delete val="1"/>
      </c:legendEntry>
      <c:legendEntry>
        <c:idx val="13"/>
        <c:delete val="1"/>
      </c:legendEntry>
      <c:legendEntry>
        <c:idx val="14"/>
        <c:delete val="1"/>
      </c:legendEntry>
      <c:legendEntry>
        <c:idx val="16"/>
        <c:delete val="1"/>
      </c:legendEntry>
      <c:legendEntry>
        <c:idx val="18"/>
        <c:delete val="1"/>
      </c:legendEntry>
      <c:legendEntry>
        <c:idx val="19"/>
        <c:delete val="1"/>
      </c:legendEntry>
      <c:legendEntry>
        <c:idx val="20"/>
        <c:delete val="1"/>
      </c:legendEntry>
      <c:legendEntry>
        <c:idx val="21"/>
        <c:delete val="1"/>
      </c:legendEntry>
      <c:legendEntry>
        <c:idx val="22"/>
        <c:delete val="1"/>
      </c:legendEntry>
      <c:legendEntry>
        <c:idx val="23"/>
        <c:delete val="1"/>
      </c:legendEntry>
      <c:legendEntry>
        <c:idx val="24"/>
        <c:delete val="1"/>
      </c:legendEntry>
      <c:legendEntry>
        <c:idx val="25"/>
        <c:delete val="1"/>
      </c:legendEntry>
      <c:legendEntry>
        <c:idx val="26"/>
        <c:delete val="1"/>
      </c:legendEntry>
      <c:overlay val="0"/>
      <c:spPr>
        <a:noFill/>
        <a:ln>
          <a:noFill/>
        </a:ln>
        <a:effectLst/>
      </c:spPr>
      <c:txPr>
        <a:bodyPr rot="0" spcFirstLastPara="1" vertOverflow="ellipsis" vert="horz" wrap="square" anchor="ctr" anchorCtr="1"/>
        <a:lstStyle/>
        <a:p>
          <a:pPr>
            <a:defRPr sz="2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Cities assesed, State wise</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Sheet1!$I$3</c:f>
              <c:strCache>
                <c:ptCount val="1"/>
                <c:pt idx="0">
                  <c:v>Cities assesed</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11E-4F9B-98BA-A4E24720D64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11E-4F9B-98BA-A4E24720D643}"/>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11E-4F9B-98BA-A4E24720D643}"/>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11E-4F9B-98BA-A4E24720D643}"/>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311E-4F9B-98BA-A4E24720D643}"/>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311E-4F9B-98BA-A4E24720D643}"/>
              </c:ext>
            </c:extLst>
          </c:dPt>
          <c:dLbls>
            <c:dLbl>
              <c:idx val="0"/>
              <c:layout>
                <c:manualLayout>
                  <c:x val="9.7289896421261457E-2"/>
                  <c:y val="6.545632372441721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11E-4F9B-98BA-A4E24720D643}"/>
                </c:ext>
              </c:extLst>
            </c:dLbl>
            <c:dLbl>
              <c:idx val="1"/>
              <c:layout>
                <c:manualLayout>
                  <c:x val="0.12178513097231698"/>
                  <c:y val="-2.9270042439776436E-3"/>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7377855651346938"/>
                      <c:h val="0.1649185756143221"/>
                    </c:manualLayout>
                  </c15:layout>
                </c:ext>
                <c:ext xmlns:c16="http://schemas.microsoft.com/office/drawing/2014/chart" uri="{C3380CC4-5D6E-409C-BE32-E72D297353CC}">
                  <c16:uniqueId val="{00000003-311E-4F9B-98BA-A4E24720D643}"/>
                </c:ext>
              </c:extLst>
            </c:dLbl>
            <c:dLbl>
              <c:idx val="2"/>
              <c:layout>
                <c:manualLayout>
                  <c:x val="8.5788108085757403E-2"/>
                  <c:y val="-2.924848197875044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11E-4F9B-98BA-A4E24720D643}"/>
                </c:ext>
              </c:extLst>
            </c:dLbl>
            <c:dLbl>
              <c:idx val="3"/>
              <c:layout>
                <c:manualLayout>
                  <c:x val="1.2216812421178757E-2"/>
                  <c:y val="-1.5240636717492593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11E-4F9B-98BA-A4E24720D643}"/>
                </c:ext>
              </c:extLst>
            </c:dLbl>
            <c:dLbl>
              <c:idx val="4"/>
              <c:layout>
                <c:manualLayout>
                  <c:x val="-2.3889578035518715E-2"/>
                  <c:y val="-5.2786051013425346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311E-4F9B-98BA-A4E24720D643}"/>
                </c:ext>
              </c:extLst>
            </c:dLbl>
            <c:dLbl>
              <c:idx val="5"/>
              <c:layout>
                <c:manualLayout>
                  <c:x val="1.4939113895263492E-2"/>
                  <c:y val="-0.3361616842512326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11E-4F9B-98BA-A4E24720D64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5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Sheet1!$H$4:$H$9</c:f>
              <c:strCache>
                <c:ptCount val="6"/>
                <c:pt idx="0">
                  <c:v>Telangana</c:v>
                </c:pt>
                <c:pt idx="1">
                  <c:v>Andhra Pradesh</c:v>
                </c:pt>
                <c:pt idx="2">
                  <c:v>Odisha</c:v>
                </c:pt>
                <c:pt idx="3">
                  <c:v>Uttar Pradesh</c:v>
                </c:pt>
                <c:pt idx="4">
                  <c:v>Maharashtra</c:v>
                </c:pt>
                <c:pt idx="5">
                  <c:v>Madhya Pradesh</c:v>
                </c:pt>
              </c:strCache>
            </c:strRef>
          </c:cat>
          <c:val>
            <c:numRef>
              <c:f>Sheet1!$I$4:$I$9</c:f>
              <c:numCache>
                <c:formatCode>General</c:formatCode>
                <c:ptCount val="6"/>
                <c:pt idx="0">
                  <c:v>3</c:v>
                </c:pt>
                <c:pt idx="1">
                  <c:v>2</c:v>
                </c:pt>
                <c:pt idx="2">
                  <c:v>1</c:v>
                </c:pt>
                <c:pt idx="3">
                  <c:v>1</c:v>
                </c:pt>
                <c:pt idx="4">
                  <c:v>8</c:v>
                </c:pt>
                <c:pt idx="5">
                  <c:v>12</c:v>
                </c:pt>
              </c:numCache>
            </c:numRef>
          </c:val>
          <c:extLst>
            <c:ext xmlns:c16="http://schemas.microsoft.com/office/drawing/2014/chart" uri="{C3380CC4-5D6E-409C-BE32-E72D297353CC}">
              <c16:uniqueId val="{0000000C-311E-4F9B-98BA-A4E24720D643}"/>
            </c:ext>
          </c:extLst>
        </c:ser>
        <c:dLbls>
          <c:dLblPos val="ctr"/>
          <c:showLegendKey val="0"/>
          <c:showVal val="0"/>
          <c:showCatName val="1"/>
          <c:showSerName val="0"/>
          <c:showPercent val="0"/>
          <c:showBubbleSize val="0"/>
          <c:showLeaderLines val="1"/>
        </c:dLbls>
        <c:firstSliceAng val="0"/>
      </c:pieChart>
      <c:spPr>
        <a:noFill/>
        <a:ln>
          <a:noFill/>
        </a:ln>
        <a:effectLst/>
      </c:spPr>
    </c:plotArea>
    <c:legend>
      <c:legendPos val="r"/>
      <c:layout>
        <c:manualLayout>
          <c:xMode val="edge"/>
          <c:yMode val="edge"/>
          <c:x val="0.85838646653848549"/>
          <c:y val="0.77126397035477812"/>
          <c:w val="0.14161353090663537"/>
          <c:h val="0.228735988914234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5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1FB4AB-9BC1-CE45-86A6-BBCC9E970F2D}"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4011886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1FB4AB-9BC1-CE45-86A6-BBCC9E970F2D}"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3374014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1FB4AB-9BC1-CE45-86A6-BBCC9E970F2D}"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2563408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1FB4AB-9BC1-CE45-86A6-BBCC9E970F2D}"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462555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1FB4AB-9BC1-CE45-86A6-BBCC9E970F2D}"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24810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1FB4AB-9BC1-CE45-86A6-BBCC9E970F2D}"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336881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1FB4AB-9BC1-CE45-86A6-BBCC9E970F2D}" type="datetimeFigureOut">
              <a:rPr lang="en-US" smtClean="0"/>
              <a:t>6/10/2022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432632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1FB4AB-9BC1-CE45-86A6-BBCC9E970F2D}" type="datetimeFigureOut">
              <a:rPr lang="en-US" smtClean="0"/>
              <a:t>6/10/2022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220493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1FB4AB-9BC1-CE45-86A6-BBCC9E970F2D}" type="datetimeFigureOut">
              <a:rPr lang="en-US" smtClean="0"/>
              <a:t>6/10/2022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582015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C1FB4AB-9BC1-CE45-86A6-BBCC9E970F2D}"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90504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C1FB4AB-9BC1-CE45-86A6-BBCC9E970F2D}"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4D03-15AE-0741-960A-6ECF5B5D3BCA}" type="slidenum">
              <a:rPr lang="en-US" smtClean="0"/>
              <a:t>‹#›</a:t>
            </a:fld>
            <a:endParaRPr lang="en-US"/>
          </a:p>
        </p:txBody>
      </p:sp>
    </p:spTree>
    <p:extLst>
      <p:ext uri="{BB962C8B-B14F-4D97-AF65-F5344CB8AC3E}">
        <p14:creationId xmlns:p14="http://schemas.microsoft.com/office/powerpoint/2010/main" val="2218432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FC1FB4AB-9BC1-CE45-86A6-BBCC9E970F2D}" type="datetimeFigureOut">
              <a:rPr lang="en-US" smtClean="0"/>
              <a:t>6/10/2022</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F3504D03-15AE-0741-960A-6ECF5B5D3BCA}" type="slidenum">
              <a:rPr lang="en-US" smtClean="0"/>
              <a:t>‹#›</a:t>
            </a:fld>
            <a:endParaRPr lang="en-US"/>
          </a:p>
        </p:txBody>
      </p:sp>
    </p:spTree>
    <p:extLst>
      <p:ext uri="{BB962C8B-B14F-4D97-AF65-F5344CB8AC3E}">
        <p14:creationId xmlns:p14="http://schemas.microsoft.com/office/powerpoint/2010/main" val="19581410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13"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chart" Target="../charts/chart2.xml"/><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E3E3A997-AC34-4F4F-AB70-E535DDD5B7DE}"/>
              </a:ext>
            </a:extLst>
          </p:cNvPr>
          <p:cNvSpPr/>
          <p:nvPr/>
        </p:nvSpPr>
        <p:spPr>
          <a:xfrm>
            <a:off x="0" y="1"/>
            <a:ext cx="43730200" cy="2252916"/>
          </a:xfrm>
          <a:custGeom>
            <a:avLst/>
            <a:gdLst/>
            <a:ahLst/>
            <a:cxnLst/>
            <a:rect l="l" t="t" r="r" b="b"/>
            <a:pathLst>
              <a:path w="20104100" h="2233930">
                <a:moveTo>
                  <a:pt x="0" y="2233788"/>
                </a:moveTo>
                <a:lnTo>
                  <a:pt x="20104099" y="2233788"/>
                </a:lnTo>
                <a:lnTo>
                  <a:pt x="20104099" y="0"/>
                </a:lnTo>
                <a:lnTo>
                  <a:pt x="0" y="0"/>
                </a:lnTo>
                <a:lnTo>
                  <a:pt x="0" y="2233788"/>
                </a:lnTo>
                <a:close/>
              </a:path>
            </a:pathLst>
          </a:custGeom>
          <a:solidFill>
            <a:schemeClr val="accent5">
              <a:lumMod val="60000"/>
              <a:lumOff val="40000"/>
            </a:schemeClr>
          </a:solidFill>
        </p:spPr>
        <p:txBody>
          <a:bodyPr wrap="square" lIns="0" tIns="0" rIns="0" bIns="0" rtlCol="0"/>
          <a:lstStyle/>
          <a:p>
            <a:endParaRPr sz="4825" dirty="0"/>
          </a:p>
        </p:txBody>
      </p:sp>
      <p:sp>
        <p:nvSpPr>
          <p:cNvPr id="7" name="object 4">
            <a:extLst>
              <a:ext uri="{FF2B5EF4-FFF2-40B4-BE49-F238E27FC236}">
                <a16:creationId xmlns:a16="http://schemas.microsoft.com/office/drawing/2014/main" id="{1E7FBB64-4D0D-0A4B-90FA-4E80427AEDDE}"/>
              </a:ext>
            </a:extLst>
          </p:cNvPr>
          <p:cNvSpPr txBox="1">
            <a:spLocks/>
          </p:cNvSpPr>
          <p:nvPr/>
        </p:nvSpPr>
        <p:spPr>
          <a:xfrm>
            <a:off x="11655234" y="635428"/>
            <a:ext cx="21731180" cy="1017141"/>
          </a:xfrm>
          <a:prstGeom prst="rect">
            <a:avLst/>
          </a:prstGeom>
        </p:spPr>
        <p:txBody>
          <a:bodyPr vert="horz" wrap="square" lIns="0" tIns="19752" rIns="0" bIns="0" rtlCol="0" anchor="b">
            <a:spAutoFit/>
          </a:bodyPr>
          <a:lstStyle>
            <a:lvl1pPr algn="ctr" defTabSz="4389120" rtl="0" eaLnBrk="1" latinLnBrk="0" hangingPunct="1">
              <a:lnSpc>
                <a:spcPct val="90000"/>
              </a:lnSpc>
              <a:spcBef>
                <a:spcPct val="0"/>
              </a:spcBef>
              <a:buNone/>
              <a:defRPr sz="28800" kern="1200">
                <a:solidFill>
                  <a:schemeClr val="tx1"/>
                </a:solidFill>
                <a:latin typeface="+mj-lt"/>
                <a:ea typeface="+mj-ea"/>
                <a:cs typeface="+mj-cs"/>
              </a:defRPr>
            </a:lvl1pPr>
          </a:lstStyle>
          <a:p>
            <a:pPr marL="20791">
              <a:spcBef>
                <a:spcPts val="156"/>
              </a:spcBef>
              <a:tabLst>
                <a:tab pos="4592769" algn="l"/>
              </a:tabLst>
            </a:pPr>
            <a:r>
              <a:rPr lang="en-US" sz="7200" b="1" cap="all" spc="-16" dirty="0">
                <a:solidFill>
                  <a:schemeClr val="tx1">
                    <a:lumMod val="75000"/>
                    <a:lumOff val="25000"/>
                  </a:schemeClr>
                </a:solidFill>
                <a:latin typeface="Proxima Nova Rg" panose="02000506030000020004" pitchFamily="2" charset="0"/>
              </a:rPr>
              <a:t>GARBAGE FREE CITIES 2022 – QUALITY CHECK</a:t>
            </a:r>
          </a:p>
        </p:txBody>
      </p:sp>
      <p:sp>
        <p:nvSpPr>
          <p:cNvPr id="20" name="object 8">
            <a:extLst>
              <a:ext uri="{FF2B5EF4-FFF2-40B4-BE49-F238E27FC236}">
                <a16:creationId xmlns:a16="http://schemas.microsoft.com/office/drawing/2014/main" id="{86823CF6-047E-0745-A88C-AD632FCBBCD6}"/>
              </a:ext>
            </a:extLst>
          </p:cNvPr>
          <p:cNvSpPr txBox="1"/>
          <p:nvPr/>
        </p:nvSpPr>
        <p:spPr>
          <a:xfrm>
            <a:off x="428051" y="3586161"/>
            <a:ext cx="9180218" cy="6196568"/>
          </a:xfrm>
          <a:prstGeom prst="rect">
            <a:avLst/>
          </a:prstGeom>
        </p:spPr>
        <p:txBody>
          <a:bodyPr vert="horz" wrap="square" lIns="0" tIns="0" rIns="0" bIns="0" rtlCol="0">
            <a:spAutoFit/>
          </a:bodyPr>
          <a:lstStyle/>
          <a:p>
            <a:pPr marR="120589">
              <a:lnSpc>
                <a:spcPts val="4000"/>
              </a:lnSpc>
            </a:pPr>
            <a:endParaRPr lang="en-US" sz="4800" cap="all" spc="25" dirty="0">
              <a:solidFill>
                <a:srgbClr val="A60F2D"/>
              </a:solidFill>
              <a:latin typeface="Proxima Nova Rg" panose="02000506030000020004"/>
              <a:cs typeface="Arial"/>
            </a:endParaRPr>
          </a:p>
          <a:p>
            <a:pPr marR="120589" algn="ctr"/>
            <a:r>
              <a:rPr lang="en-US" sz="2800" b="1" u="sng" cap="all" spc="25" dirty="0">
                <a:latin typeface="Proxima Nova Rg" panose="02000506030000020004"/>
                <a:cs typeface="Arial" panose="020B0604020202020204" pitchFamily="34" charset="0"/>
              </a:rPr>
              <a:t>Vision Statement</a:t>
            </a:r>
          </a:p>
          <a:p>
            <a:pPr marR="120589" algn="ctr"/>
            <a:endParaRPr lang="en-US" sz="2800" b="1" u="sng" cap="all" spc="25" dirty="0">
              <a:latin typeface="Proxima Nova Rg" panose="02000506030000020004"/>
              <a:cs typeface="Arial" panose="020B0604020202020204" pitchFamily="34" charset="0"/>
            </a:endParaRPr>
          </a:p>
          <a:p>
            <a:pPr marR="120589"/>
            <a:r>
              <a:rPr lang="en-US" sz="2800" spc="25" dirty="0">
                <a:latin typeface="Proxima Nova Rg" panose="02000506030000020004"/>
                <a:cs typeface="Arial" panose="020B0604020202020204" pitchFamily="34" charset="0"/>
              </a:rPr>
              <a:t>We believe by accelerating innovations and making intelligent connections across the healthcare ecosystem, we can make exponential progress to sustainable environmental.</a:t>
            </a:r>
          </a:p>
          <a:p>
            <a:pPr marR="120589" algn="ctr"/>
            <a:endParaRPr lang="en-US" sz="2800" u="sng" cap="all" spc="25" dirty="0">
              <a:latin typeface="Proxima Nova Rg" panose="02000506030000020004"/>
              <a:cs typeface="Arial" panose="020B0604020202020204" pitchFamily="34" charset="0"/>
            </a:endParaRPr>
          </a:p>
          <a:p>
            <a:pPr marR="120589" algn="ctr"/>
            <a:r>
              <a:rPr lang="en-US" sz="2800" b="1" u="sng" cap="all" spc="25" dirty="0">
                <a:latin typeface="Proxima Nova Rg" panose="02000506030000020004"/>
                <a:cs typeface="Arial" panose="020B0604020202020204" pitchFamily="34" charset="0"/>
              </a:rPr>
              <a:t>Mission statement</a:t>
            </a:r>
          </a:p>
          <a:p>
            <a:pPr marR="120589" algn="ctr"/>
            <a:endParaRPr lang="en-US" sz="2800" b="1" u="sng" cap="all" spc="25" dirty="0">
              <a:latin typeface="Proxima Nova Rg" panose="02000506030000020004"/>
              <a:cs typeface="Arial" panose="020B0604020202020204" pitchFamily="34" charset="0"/>
            </a:endParaRPr>
          </a:p>
          <a:p>
            <a:pPr marR="120589"/>
            <a:r>
              <a:rPr lang="en-US" sz="2800" spc="25" dirty="0">
                <a:latin typeface="Proxima Nova Rg" panose="02000506030000020004"/>
                <a:cs typeface="Arial" panose="020B0604020202020204" pitchFamily="34" charset="0"/>
              </a:rPr>
              <a:t>As part of our mission to create a healthier world, we are committed  social, and governance practices around the world.</a:t>
            </a:r>
          </a:p>
          <a:p>
            <a:pPr marR="120589">
              <a:lnSpc>
                <a:spcPts val="4000"/>
              </a:lnSpc>
            </a:pPr>
            <a:endParaRPr lang="en-US" sz="4800" cap="all" spc="25" dirty="0">
              <a:solidFill>
                <a:srgbClr val="A60F2D"/>
              </a:solidFill>
              <a:latin typeface="Proxima Nova Rg" panose="02000506030000020004"/>
              <a:cs typeface="Arial"/>
            </a:endParaRPr>
          </a:p>
        </p:txBody>
      </p:sp>
      <p:sp>
        <p:nvSpPr>
          <p:cNvPr id="45" name="object 2">
            <a:extLst>
              <a:ext uri="{FF2B5EF4-FFF2-40B4-BE49-F238E27FC236}">
                <a16:creationId xmlns:a16="http://schemas.microsoft.com/office/drawing/2014/main" id="{2D11DBAE-5669-4B47-A8F7-AADFC40CF46E}"/>
              </a:ext>
            </a:extLst>
          </p:cNvPr>
          <p:cNvSpPr txBox="1"/>
          <p:nvPr/>
        </p:nvSpPr>
        <p:spPr>
          <a:xfrm>
            <a:off x="92259" y="9538499"/>
            <a:ext cx="9875409" cy="15799197"/>
          </a:xfrm>
          <a:prstGeom prst="rect">
            <a:avLst/>
          </a:prstGeom>
          <a:solidFill>
            <a:schemeClr val="tx1">
              <a:lumMod val="65000"/>
              <a:lumOff val="35000"/>
            </a:schemeClr>
          </a:solidFill>
        </p:spPr>
        <p:txBody>
          <a:bodyPr vert="horz" wrap="square" lIns="457200" tIns="457200" rIns="228600" bIns="457200" rtlCol="0">
            <a:spAutoFit/>
          </a:bodyPr>
          <a:lstStyle/>
          <a:p>
            <a:pPr marR="665317">
              <a:lnSpc>
                <a:spcPts val="4000"/>
              </a:lnSpc>
              <a:tabLst>
                <a:tab pos="1502162" algn="l"/>
                <a:tab pos="4552227" algn="l"/>
              </a:tabLst>
            </a:pPr>
            <a:r>
              <a:rPr lang="en-IN" sz="4000" b="1" cap="all" spc="278" dirty="0">
                <a:solidFill>
                  <a:schemeClr val="bg1"/>
                </a:solidFill>
                <a:latin typeface="Proxima Nova Rg" panose="02000506030000020004" pitchFamily="2" charset="0"/>
                <a:cs typeface="Arial"/>
              </a:rPr>
              <a:t>BRIEF HISTORY</a:t>
            </a:r>
          </a:p>
          <a:p>
            <a:pPr marR="665317">
              <a:lnSpc>
                <a:spcPts val="4000"/>
              </a:lnSpc>
              <a:tabLst>
                <a:tab pos="1502162" algn="l"/>
                <a:tab pos="4552227" algn="l"/>
              </a:tabLst>
            </a:pPr>
            <a:endParaRPr lang="en-IN" sz="4000" b="1" cap="all" spc="278" dirty="0">
              <a:solidFill>
                <a:schemeClr val="bg1"/>
              </a:solidFill>
              <a:latin typeface="Proxima Nova Rg" panose="02000506030000020004" pitchFamily="2" charset="0"/>
              <a:cs typeface="Arial"/>
            </a:endParaRPr>
          </a:p>
          <a:p>
            <a:pPr marR="665317">
              <a:lnSpc>
                <a:spcPts val="4000"/>
              </a:lnSpc>
              <a:tabLst>
                <a:tab pos="1502162" algn="l"/>
                <a:tab pos="4552227" algn="l"/>
              </a:tabLst>
            </a:pPr>
            <a:r>
              <a:rPr lang="en-US" sz="2800" b="1" cap="all" spc="278" dirty="0">
                <a:solidFill>
                  <a:schemeClr val="bg1"/>
                </a:solidFill>
                <a:latin typeface="Proxima Nova Rg" panose="02000506030000020004" pitchFamily="2" charset="0"/>
                <a:cs typeface="Arial"/>
              </a:rPr>
              <a:t>IQVIA is a leading global provider of advanced analytics, technology solutions and clinical research services to the life sciences industry, including services and solutions to global health sector. IQVIA creates intelligent connections to deliver powerful insights with speed and agility — enabling customers to accelerate medical innovations that improve healthcare outcomes for patients. With approximately 79,000 employees, IQVIA conducts operations in more than 100 countries across Africa, Asia, Europe, Middle East, Latin America and North America.  The company has more than 10,000 clients worldwide and works closely with many global health institutions, donors, and local ministries and others healthcare stakeholders to improve public health</a:t>
            </a:r>
          </a:p>
          <a:p>
            <a:pPr marR="665317">
              <a:lnSpc>
                <a:spcPts val="4000"/>
              </a:lnSpc>
              <a:tabLst>
                <a:tab pos="1502162" algn="l"/>
                <a:tab pos="4552227" algn="l"/>
              </a:tabLst>
            </a:pPr>
            <a:endParaRPr lang="en-IN" sz="4000" b="1" cap="all" spc="278" dirty="0">
              <a:solidFill>
                <a:schemeClr val="bg1"/>
              </a:solidFill>
              <a:latin typeface="Proxima Nova Rg" panose="02000506030000020004" pitchFamily="2" charset="0"/>
              <a:cs typeface="Arial"/>
            </a:endParaRPr>
          </a:p>
        </p:txBody>
      </p:sp>
      <p:sp>
        <p:nvSpPr>
          <p:cNvPr id="48" name="object 15">
            <a:extLst>
              <a:ext uri="{FF2B5EF4-FFF2-40B4-BE49-F238E27FC236}">
                <a16:creationId xmlns:a16="http://schemas.microsoft.com/office/drawing/2014/main" id="{E6728883-901F-C24B-8E1D-DC7CCF6619E4}"/>
              </a:ext>
            </a:extLst>
          </p:cNvPr>
          <p:cNvSpPr txBox="1"/>
          <p:nvPr/>
        </p:nvSpPr>
        <p:spPr>
          <a:xfrm>
            <a:off x="33651328" y="2944297"/>
            <a:ext cx="9885449" cy="1107996"/>
          </a:xfrm>
          <a:prstGeom prst="rect">
            <a:avLst/>
          </a:prstGeom>
          <a:ln>
            <a:solidFill>
              <a:srgbClr val="5BC3F5"/>
            </a:solidFill>
          </a:ln>
        </p:spPr>
        <p:txBody>
          <a:bodyPr vert="horz" wrap="square" lIns="0" tIns="0" rIns="0" bIns="0" rtlCol="0">
            <a:spAutoFit/>
          </a:bodyPr>
          <a:lstStyle/>
          <a:p>
            <a:pPr algn="ctr">
              <a:tabLst>
                <a:tab pos="2571868" algn="l"/>
              </a:tabLst>
            </a:pPr>
            <a:r>
              <a:rPr lang="en-IN" sz="3600" b="1" cap="all" spc="221" dirty="0">
                <a:solidFill>
                  <a:srgbClr val="A60F2D"/>
                </a:solidFill>
                <a:latin typeface="Proxima Nova Rg" panose="02000506030000020004" pitchFamily="2" charset="0"/>
                <a:cs typeface="Arial"/>
              </a:rPr>
              <a:t>CHALLENGES FACED DURING INTERNSHIP</a:t>
            </a:r>
            <a:endParaRPr sz="3600" b="1" cap="all" dirty="0">
              <a:solidFill>
                <a:srgbClr val="A60F2D"/>
              </a:solidFill>
              <a:latin typeface="Proxima Nova Rg" panose="02000506030000020004" pitchFamily="2" charset="0"/>
              <a:cs typeface="Arial"/>
            </a:endParaRPr>
          </a:p>
        </p:txBody>
      </p:sp>
      <p:sp>
        <p:nvSpPr>
          <p:cNvPr id="252" name="TextBox 251">
            <a:extLst>
              <a:ext uri="{FF2B5EF4-FFF2-40B4-BE49-F238E27FC236}">
                <a16:creationId xmlns:a16="http://schemas.microsoft.com/office/drawing/2014/main" id="{B84F981F-149B-F57C-A036-781B3BE75316}"/>
              </a:ext>
            </a:extLst>
          </p:cNvPr>
          <p:cNvSpPr txBox="1"/>
          <p:nvPr/>
        </p:nvSpPr>
        <p:spPr>
          <a:xfrm>
            <a:off x="10926763" y="2880946"/>
            <a:ext cx="8554985" cy="605294"/>
          </a:xfrm>
          <a:prstGeom prst="rect">
            <a:avLst/>
          </a:prstGeom>
          <a:noFill/>
          <a:ln>
            <a:solidFill>
              <a:srgbClr val="5BC3F5"/>
            </a:solidFill>
          </a:ln>
        </p:spPr>
        <p:txBody>
          <a:bodyPr wrap="square">
            <a:spAutoFit/>
          </a:bodyPr>
          <a:lstStyle/>
          <a:p>
            <a:pPr algn="ctr">
              <a:lnSpc>
                <a:spcPts val="4000"/>
              </a:lnSpc>
              <a:tabLst>
                <a:tab pos="2571868" algn="l"/>
              </a:tabLst>
            </a:pPr>
            <a:r>
              <a:rPr lang="en-IN" sz="3600" b="1" cap="all" spc="221" dirty="0">
                <a:solidFill>
                  <a:srgbClr val="A60F2D"/>
                </a:solidFill>
                <a:latin typeface="Proxima Nova Rg" panose="02000506030000020004" pitchFamily="2" charset="0"/>
                <a:cs typeface="Arial"/>
              </a:rPr>
              <a:t>ORGANIZATION STRUCTURE</a:t>
            </a:r>
            <a:endParaRPr lang="en-IN" sz="3600" b="1" cap="all" dirty="0">
              <a:solidFill>
                <a:srgbClr val="A60F2D"/>
              </a:solidFill>
              <a:latin typeface="Proxima Nova Rg" panose="02000506030000020004" pitchFamily="2" charset="0"/>
              <a:cs typeface="Arial"/>
            </a:endParaRPr>
          </a:p>
        </p:txBody>
      </p:sp>
      <p:sp>
        <p:nvSpPr>
          <p:cNvPr id="299" name="TextBox 298">
            <a:extLst>
              <a:ext uri="{FF2B5EF4-FFF2-40B4-BE49-F238E27FC236}">
                <a16:creationId xmlns:a16="http://schemas.microsoft.com/office/drawing/2014/main" id="{9179B473-2B26-0E6D-6809-36A657CE15B4}"/>
              </a:ext>
            </a:extLst>
          </p:cNvPr>
          <p:cNvSpPr txBox="1"/>
          <p:nvPr/>
        </p:nvSpPr>
        <p:spPr>
          <a:xfrm>
            <a:off x="33721936" y="7422074"/>
            <a:ext cx="9720524" cy="1200329"/>
          </a:xfrm>
          <a:prstGeom prst="rect">
            <a:avLst/>
          </a:prstGeom>
          <a:noFill/>
          <a:ln>
            <a:solidFill>
              <a:srgbClr val="5BC3F5"/>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tab pos="2571868" algn="l"/>
              </a:tabLst>
              <a:defRPr/>
            </a:pPr>
            <a:r>
              <a:rPr lang="en-IN" sz="3600" b="1" cap="all" spc="221" dirty="0">
                <a:solidFill>
                  <a:srgbClr val="A60F2D"/>
                </a:solidFill>
                <a:latin typeface="Proxima Nova Rg" panose="02000506030000020004" pitchFamily="2" charset="0"/>
                <a:cs typeface="Arial"/>
              </a:rPr>
              <a:t>DIFFERENCE BETWEEN PRACTICAL EXPOSURE AND THEOROTICAL WORK</a:t>
            </a:r>
            <a:endParaRPr kumimoji="0" lang="en-IN" sz="3600" b="1" i="0" u="none" strike="noStrike" kern="1200" cap="all" spc="0" normalizeH="0" baseline="0" noProof="0" dirty="0">
              <a:ln>
                <a:noFill/>
              </a:ln>
              <a:solidFill>
                <a:srgbClr val="A60F2D"/>
              </a:solidFill>
              <a:effectLst/>
              <a:uLnTx/>
              <a:uFillTx/>
              <a:latin typeface="Proxima Nova Rg" panose="02000506030000020004" pitchFamily="2" charset="0"/>
              <a:ea typeface="+mn-ea"/>
              <a:cs typeface="Arial"/>
            </a:endParaRPr>
          </a:p>
        </p:txBody>
      </p:sp>
      <p:sp>
        <p:nvSpPr>
          <p:cNvPr id="303" name="TextBox 302">
            <a:extLst>
              <a:ext uri="{FF2B5EF4-FFF2-40B4-BE49-F238E27FC236}">
                <a16:creationId xmlns:a16="http://schemas.microsoft.com/office/drawing/2014/main" id="{D2EDB68C-A052-B871-B657-116F6CAE535C}"/>
              </a:ext>
            </a:extLst>
          </p:cNvPr>
          <p:cNvSpPr txBox="1"/>
          <p:nvPr/>
        </p:nvSpPr>
        <p:spPr>
          <a:xfrm>
            <a:off x="33889887" y="14130416"/>
            <a:ext cx="9748522" cy="646331"/>
          </a:xfrm>
          <a:prstGeom prst="rect">
            <a:avLst/>
          </a:prstGeom>
          <a:noFill/>
          <a:ln>
            <a:solidFill>
              <a:srgbClr val="5BC3F5"/>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tab pos="2571868" algn="l"/>
              </a:tabLst>
              <a:defRPr/>
            </a:pPr>
            <a:r>
              <a:rPr kumimoji="0" lang="en-IN" sz="3600" b="1" i="0" u="none" strike="noStrike" kern="1200" cap="all" spc="0" normalizeH="0" baseline="0" noProof="0" dirty="0">
                <a:ln>
                  <a:noFill/>
                </a:ln>
                <a:solidFill>
                  <a:srgbClr val="A60F2D"/>
                </a:solidFill>
                <a:effectLst/>
                <a:uLnTx/>
                <a:uFillTx/>
                <a:latin typeface="Proxima Nova Rg" panose="02000506030000020004" pitchFamily="2" charset="0"/>
                <a:ea typeface="+mn-ea"/>
                <a:cs typeface="Arial"/>
              </a:rPr>
              <a:t>Analysis of cities assigned to me</a:t>
            </a:r>
          </a:p>
        </p:txBody>
      </p:sp>
      <p:sp>
        <p:nvSpPr>
          <p:cNvPr id="307" name="TextBox 306">
            <a:extLst>
              <a:ext uri="{FF2B5EF4-FFF2-40B4-BE49-F238E27FC236}">
                <a16:creationId xmlns:a16="http://schemas.microsoft.com/office/drawing/2014/main" id="{03825501-69F0-80AB-D970-C48052CA4E43}"/>
              </a:ext>
            </a:extLst>
          </p:cNvPr>
          <p:cNvSpPr txBox="1"/>
          <p:nvPr/>
        </p:nvSpPr>
        <p:spPr>
          <a:xfrm>
            <a:off x="21600996" y="14327549"/>
            <a:ext cx="9850424" cy="646331"/>
          </a:xfrm>
          <a:prstGeom prst="rect">
            <a:avLst/>
          </a:prstGeom>
          <a:noFill/>
          <a:ln>
            <a:solidFill>
              <a:srgbClr val="5BC3F5"/>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tab pos="2571868" algn="l"/>
              </a:tabLst>
              <a:defRPr/>
            </a:pPr>
            <a:r>
              <a:rPr kumimoji="0" lang="en-IN" sz="3600" b="1" i="0" u="none" strike="noStrike" kern="1200" cap="all" spc="0" normalizeH="0" baseline="0" noProof="0" dirty="0">
                <a:ln>
                  <a:noFill/>
                </a:ln>
                <a:solidFill>
                  <a:srgbClr val="A60F2D"/>
                </a:solidFill>
                <a:effectLst/>
                <a:uLnTx/>
                <a:uFillTx/>
                <a:latin typeface="Proxima Nova Rg" panose="02000506030000020004" pitchFamily="2" charset="0"/>
                <a:ea typeface="+mn-ea"/>
                <a:cs typeface="Arial"/>
              </a:rPr>
              <a:t>Suggestion to organization</a:t>
            </a:r>
          </a:p>
        </p:txBody>
      </p:sp>
      <p:sp>
        <p:nvSpPr>
          <p:cNvPr id="308" name="TextBox 307">
            <a:extLst>
              <a:ext uri="{FF2B5EF4-FFF2-40B4-BE49-F238E27FC236}">
                <a16:creationId xmlns:a16="http://schemas.microsoft.com/office/drawing/2014/main" id="{8718B38C-5489-4D36-BFED-9AFAF87A0E8B}"/>
              </a:ext>
            </a:extLst>
          </p:cNvPr>
          <p:cNvSpPr txBox="1"/>
          <p:nvPr/>
        </p:nvSpPr>
        <p:spPr>
          <a:xfrm>
            <a:off x="22183374" y="2876855"/>
            <a:ext cx="8467023" cy="646331"/>
          </a:xfrm>
          <a:prstGeom prst="rect">
            <a:avLst/>
          </a:prstGeom>
          <a:noFill/>
          <a:ln>
            <a:solidFill>
              <a:srgbClr val="5BC3F5"/>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tab pos="2571868" algn="l"/>
              </a:tabLst>
              <a:defRPr/>
            </a:pPr>
            <a:r>
              <a:rPr lang="en-IN" sz="3600" b="1" cap="all" dirty="0">
                <a:solidFill>
                  <a:srgbClr val="A60F2D"/>
                </a:solidFill>
                <a:latin typeface="Proxima Nova Rg" panose="02000506030000020004" pitchFamily="2" charset="0"/>
                <a:cs typeface="Arial"/>
              </a:rPr>
              <a:t>SWOT ANALYSIS</a:t>
            </a:r>
            <a:endParaRPr kumimoji="0" lang="en-IN" sz="3600" b="1" i="0" u="none" strike="noStrike" kern="1200" cap="all" spc="0" normalizeH="0" baseline="0" noProof="0" dirty="0">
              <a:ln>
                <a:noFill/>
              </a:ln>
              <a:solidFill>
                <a:srgbClr val="A60F2D"/>
              </a:solidFill>
              <a:effectLst/>
              <a:uLnTx/>
              <a:uFillTx/>
              <a:latin typeface="Proxima Nova Rg" panose="02000506030000020004" pitchFamily="2" charset="0"/>
              <a:ea typeface="+mn-ea"/>
              <a:cs typeface="Arial"/>
            </a:endParaRPr>
          </a:p>
        </p:txBody>
      </p:sp>
      <p:grpSp>
        <p:nvGrpSpPr>
          <p:cNvPr id="59" name="Group 58">
            <a:extLst>
              <a:ext uri="{FF2B5EF4-FFF2-40B4-BE49-F238E27FC236}">
                <a16:creationId xmlns:a16="http://schemas.microsoft.com/office/drawing/2014/main" id="{24268C34-1C19-0B05-767B-F5E7FB861B2A}"/>
              </a:ext>
            </a:extLst>
          </p:cNvPr>
          <p:cNvGrpSpPr/>
          <p:nvPr/>
        </p:nvGrpSpPr>
        <p:grpSpPr>
          <a:xfrm>
            <a:off x="20566939" y="3392027"/>
            <a:ext cx="12214632" cy="9622722"/>
            <a:chOff x="950818" y="394675"/>
            <a:chExt cx="7240248" cy="3887060"/>
          </a:xfrm>
        </p:grpSpPr>
        <p:sp>
          <p:nvSpPr>
            <p:cNvPr id="62" name="Shape 782">
              <a:extLst>
                <a:ext uri="{FF2B5EF4-FFF2-40B4-BE49-F238E27FC236}">
                  <a16:creationId xmlns:a16="http://schemas.microsoft.com/office/drawing/2014/main" id="{F0D460B8-7D70-8772-600D-BA4D86099950}"/>
                </a:ext>
              </a:extLst>
            </p:cNvPr>
            <p:cNvSpPr/>
            <p:nvPr/>
          </p:nvSpPr>
          <p:spPr>
            <a:xfrm rot="10800000">
              <a:off x="6508040" y="1558226"/>
              <a:ext cx="1683026" cy="2715458"/>
            </a:xfrm>
            <a:custGeom>
              <a:avLst/>
              <a:gdLst/>
              <a:ahLst/>
              <a:cxnLst>
                <a:cxn ang="0">
                  <a:pos x="wd2" y="hd2"/>
                </a:cxn>
                <a:cxn ang="5400000">
                  <a:pos x="wd2" y="hd2"/>
                </a:cxn>
                <a:cxn ang="10800000">
                  <a:pos x="wd2" y="hd2"/>
                </a:cxn>
                <a:cxn ang="16200000">
                  <a:pos x="wd2" y="hd2"/>
                </a:cxn>
              </a:cxnLst>
              <a:rect l="0" t="0" r="r" b="b"/>
              <a:pathLst>
                <a:path w="21600" h="21600" extrusionOk="0">
                  <a:moveTo>
                    <a:pt x="1408" y="0"/>
                  </a:moveTo>
                  <a:cubicBezTo>
                    <a:pt x="631" y="0"/>
                    <a:pt x="0" y="391"/>
                    <a:pt x="0" y="873"/>
                  </a:cubicBezTo>
                  <a:lnTo>
                    <a:pt x="0" y="19208"/>
                  </a:lnTo>
                  <a:cubicBezTo>
                    <a:pt x="0" y="19690"/>
                    <a:pt x="631" y="20081"/>
                    <a:pt x="1408" y="20081"/>
                  </a:cubicBezTo>
                  <a:lnTo>
                    <a:pt x="9360" y="20081"/>
                  </a:lnTo>
                  <a:lnTo>
                    <a:pt x="10800" y="21600"/>
                  </a:lnTo>
                  <a:lnTo>
                    <a:pt x="12240" y="20081"/>
                  </a:lnTo>
                  <a:lnTo>
                    <a:pt x="20192" y="20081"/>
                  </a:lnTo>
                  <a:cubicBezTo>
                    <a:pt x="20969" y="20081"/>
                    <a:pt x="21600" y="19690"/>
                    <a:pt x="21600" y="19208"/>
                  </a:cubicBezTo>
                  <a:lnTo>
                    <a:pt x="21600" y="873"/>
                  </a:lnTo>
                  <a:cubicBezTo>
                    <a:pt x="21600" y="391"/>
                    <a:pt x="20969" y="0"/>
                    <a:pt x="20192" y="0"/>
                  </a:cubicBezTo>
                  <a:lnTo>
                    <a:pt x="1408" y="0"/>
                  </a:lnTo>
                  <a:close/>
                </a:path>
              </a:pathLst>
            </a:custGeom>
            <a:solidFill>
              <a:schemeClr val="accent2"/>
            </a:solidFill>
            <a:ln w="12700" cap="flat">
              <a:noFill/>
              <a:miter lim="400000"/>
            </a:ln>
            <a:effectLst/>
          </p:spPr>
          <p:txBody>
            <a:bodyPr wrap="square" lIns="0" tIns="0" rIns="0" bIns="0" numCol="1"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defRPr sz="3200">
                  <a:solidFill>
                    <a:srgbClr val="FFFFFF"/>
                  </a:solidFill>
                </a:defRPr>
              </a:pPr>
              <a:endParaRPr sz="1400"/>
            </a:p>
          </p:txBody>
        </p:sp>
        <p:sp>
          <p:nvSpPr>
            <p:cNvPr id="63" name="Shape 782">
              <a:extLst>
                <a:ext uri="{FF2B5EF4-FFF2-40B4-BE49-F238E27FC236}">
                  <a16:creationId xmlns:a16="http://schemas.microsoft.com/office/drawing/2014/main" id="{3FFDC222-F4E0-4F34-8E92-A0D4F00B1BFC}"/>
                </a:ext>
              </a:extLst>
            </p:cNvPr>
            <p:cNvSpPr/>
            <p:nvPr/>
          </p:nvSpPr>
          <p:spPr>
            <a:xfrm rot="10800000">
              <a:off x="2804637" y="1558226"/>
              <a:ext cx="1683026" cy="2715458"/>
            </a:xfrm>
            <a:custGeom>
              <a:avLst/>
              <a:gdLst/>
              <a:ahLst/>
              <a:cxnLst>
                <a:cxn ang="0">
                  <a:pos x="wd2" y="hd2"/>
                </a:cxn>
                <a:cxn ang="5400000">
                  <a:pos x="wd2" y="hd2"/>
                </a:cxn>
                <a:cxn ang="10800000">
                  <a:pos x="wd2" y="hd2"/>
                </a:cxn>
                <a:cxn ang="16200000">
                  <a:pos x="wd2" y="hd2"/>
                </a:cxn>
              </a:cxnLst>
              <a:rect l="0" t="0" r="r" b="b"/>
              <a:pathLst>
                <a:path w="21600" h="21600" extrusionOk="0">
                  <a:moveTo>
                    <a:pt x="1408" y="0"/>
                  </a:moveTo>
                  <a:cubicBezTo>
                    <a:pt x="631" y="0"/>
                    <a:pt x="0" y="391"/>
                    <a:pt x="0" y="873"/>
                  </a:cubicBezTo>
                  <a:lnTo>
                    <a:pt x="0" y="19208"/>
                  </a:lnTo>
                  <a:cubicBezTo>
                    <a:pt x="0" y="19690"/>
                    <a:pt x="631" y="20081"/>
                    <a:pt x="1408" y="20081"/>
                  </a:cubicBezTo>
                  <a:lnTo>
                    <a:pt x="9360" y="20081"/>
                  </a:lnTo>
                  <a:lnTo>
                    <a:pt x="10800" y="21600"/>
                  </a:lnTo>
                  <a:lnTo>
                    <a:pt x="12240" y="20081"/>
                  </a:lnTo>
                  <a:lnTo>
                    <a:pt x="20192" y="20081"/>
                  </a:lnTo>
                  <a:cubicBezTo>
                    <a:pt x="20969" y="20081"/>
                    <a:pt x="21600" y="19690"/>
                    <a:pt x="21600" y="19208"/>
                  </a:cubicBezTo>
                  <a:lnTo>
                    <a:pt x="21600" y="873"/>
                  </a:lnTo>
                  <a:cubicBezTo>
                    <a:pt x="21600" y="391"/>
                    <a:pt x="20969" y="0"/>
                    <a:pt x="20192" y="0"/>
                  </a:cubicBezTo>
                  <a:lnTo>
                    <a:pt x="1408" y="0"/>
                  </a:lnTo>
                  <a:close/>
                </a:path>
              </a:pathLst>
            </a:custGeom>
            <a:solidFill>
              <a:schemeClr val="accent2"/>
            </a:solidFill>
            <a:ln w="12700" cap="flat">
              <a:noFill/>
              <a:miter lim="400000"/>
            </a:ln>
            <a:effectLst/>
          </p:spPr>
          <p:txBody>
            <a:bodyPr wrap="square" lIns="0" tIns="0" rIns="0" bIns="0" numCol="1"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defRPr sz="3200">
                  <a:solidFill>
                    <a:srgbClr val="FFFFFF"/>
                  </a:solidFill>
                </a:defRPr>
              </a:pPr>
              <a:endParaRPr sz="1400"/>
            </a:p>
          </p:txBody>
        </p:sp>
        <p:sp>
          <p:nvSpPr>
            <p:cNvPr id="64" name="Shape 782">
              <a:extLst>
                <a:ext uri="{FF2B5EF4-FFF2-40B4-BE49-F238E27FC236}">
                  <a16:creationId xmlns:a16="http://schemas.microsoft.com/office/drawing/2014/main" id="{1B025769-4071-463F-8CCD-3EBE9A3D52D0}"/>
                </a:ext>
              </a:extLst>
            </p:cNvPr>
            <p:cNvSpPr/>
            <p:nvPr/>
          </p:nvSpPr>
          <p:spPr>
            <a:xfrm rot="10800000">
              <a:off x="4656339" y="1558226"/>
              <a:ext cx="1683026" cy="2715458"/>
            </a:xfrm>
            <a:custGeom>
              <a:avLst/>
              <a:gdLst/>
              <a:ahLst/>
              <a:cxnLst>
                <a:cxn ang="0">
                  <a:pos x="wd2" y="hd2"/>
                </a:cxn>
                <a:cxn ang="5400000">
                  <a:pos x="wd2" y="hd2"/>
                </a:cxn>
                <a:cxn ang="10800000">
                  <a:pos x="wd2" y="hd2"/>
                </a:cxn>
                <a:cxn ang="16200000">
                  <a:pos x="wd2" y="hd2"/>
                </a:cxn>
              </a:cxnLst>
              <a:rect l="0" t="0" r="r" b="b"/>
              <a:pathLst>
                <a:path w="21600" h="21600" extrusionOk="0">
                  <a:moveTo>
                    <a:pt x="1408" y="0"/>
                  </a:moveTo>
                  <a:cubicBezTo>
                    <a:pt x="631" y="0"/>
                    <a:pt x="0" y="391"/>
                    <a:pt x="0" y="873"/>
                  </a:cubicBezTo>
                  <a:lnTo>
                    <a:pt x="0" y="19208"/>
                  </a:lnTo>
                  <a:cubicBezTo>
                    <a:pt x="0" y="19690"/>
                    <a:pt x="631" y="20081"/>
                    <a:pt x="1408" y="20081"/>
                  </a:cubicBezTo>
                  <a:lnTo>
                    <a:pt x="9360" y="20081"/>
                  </a:lnTo>
                  <a:lnTo>
                    <a:pt x="10800" y="21600"/>
                  </a:lnTo>
                  <a:lnTo>
                    <a:pt x="12240" y="20081"/>
                  </a:lnTo>
                  <a:lnTo>
                    <a:pt x="20192" y="20081"/>
                  </a:lnTo>
                  <a:cubicBezTo>
                    <a:pt x="20969" y="20081"/>
                    <a:pt x="21600" y="19690"/>
                    <a:pt x="21600" y="19208"/>
                  </a:cubicBezTo>
                  <a:lnTo>
                    <a:pt x="21600" y="873"/>
                  </a:lnTo>
                  <a:cubicBezTo>
                    <a:pt x="21600" y="391"/>
                    <a:pt x="20969" y="0"/>
                    <a:pt x="20192" y="0"/>
                  </a:cubicBezTo>
                  <a:lnTo>
                    <a:pt x="1408" y="0"/>
                  </a:lnTo>
                  <a:close/>
                </a:path>
              </a:pathLst>
            </a:custGeom>
            <a:solidFill>
              <a:schemeClr val="accent2"/>
            </a:solidFill>
            <a:ln w="12700" cap="flat">
              <a:noFill/>
              <a:miter lim="400000"/>
            </a:ln>
            <a:effectLst/>
          </p:spPr>
          <p:txBody>
            <a:bodyPr wrap="square" lIns="0" tIns="0" rIns="0" bIns="0" numCol="1"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defRPr sz="3200">
                  <a:solidFill>
                    <a:srgbClr val="FFFFFF"/>
                  </a:solidFill>
                </a:defRPr>
              </a:pPr>
              <a:endParaRPr sz="1400"/>
            </a:p>
          </p:txBody>
        </p:sp>
        <p:sp>
          <p:nvSpPr>
            <p:cNvPr id="65" name="Shape 782">
              <a:extLst>
                <a:ext uri="{FF2B5EF4-FFF2-40B4-BE49-F238E27FC236}">
                  <a16:creationId xmlns:a16="http://schemas.microsoft.com/office/drawing/2014/main" id="{DCF5F9BE-1574-98AF-8E71-54E2DEEDC880}"/>
                </a:ext>
              </a:extLst>
            </p:cNvPr>
            <p:cNvSpPr/>
            <p:nvPr/>
          </p:nvSpPr>
          <p:spPr>
            <a:xfrm rot="10800000">
              <a:off x="952935" y="1558226"/>
              <a:ext cx="1683026" cy="2715458"/>
            </a:xfrm>
            <a:custGeom>
              <a:avLst/>
              <a:gdLst/>
              <a:ahLst/>
              <a:cxnLst>
                <a:cxn ang="0">
                  <a:pos x="wd2" y="hd2"/>
                </a:cxn>
                <a:cxn ang="5400000">
                  <a:pos x="wd2" y="hd2"/>
                </a:cxn>
                <a:cxn ang="10800000">
                  <a:pos x="wd2" y="hd2"/>
                </a:cxn>
                <a:cxn ang="16200000">
                  <a:pos x="wd2" y="hd2"/>
                </a:cxn>
              </a:cxnLst>
              <a:rect l="0" t="0" r="r" b="b"/>
              <a:pathLst>
                <a:path w="21600" h="21600" extrusionOk="0">
                  <a:moveTo>
                    <a:pt x="1408" y="0"/>
                  </a:moveTo>
                  <a:cubicBezTo>
                    <a:pt x="631" y="0"/>
                    <a:pt x="0" y="391"/>
                    <a:pt x="0" y="873"/>
                  </a:cubicBezTo>
                  <a:lnTo>
                    <a:pt x="0" y="19208"/>
                  </a:lnTo>
                  <a:cubicBezTo>
                    <a:pt x="0" y="19690"/>
                    <a:pt x="631" y="20081"/>
                    <a:pt x="1408" y="20081"/>
                  </a:cubicBezTo>
                  <a:lnTo>
                    <a:pt x="9360" y="20081"/>
                  </a:lnTo>
                  <a:lnTo>
                    <a:pt x="10800" y="21600"/>
                  </a:lnTo>
                  <a:lnTo>
                    <a:pt x="12240" y="20081"/>
                  </a:lnTo>
                  <a:lnTo>
                    <a:pt x="20192" y="20081"/>
                  </a:lnTo>
                  <a:cubicBezTo>
                    <a:pt x="20969" y="20081"/>
                    <a:pt x="21600" y="19690"/>
                    <a:pt x="21600" y="19208"/>
                  </a:cubicBezTo>
                  <a:lnTo>
                    <a:pt x="21600" y="873"/>
                  </a:lnTo>
                  <a:cubicBezTo>
                    <a:pt x="21600" y="391"/>
                    <a:pt x="20969" y="0"/>
                    <a:pt x="20192" y="0"/>
                  </a:cubicBezTo>
                  <a:lnTo>
                    <a:pt x="1408" y="0"/>
                  </a:lnTo>
                  <a:close/>
                </a:path>
              </a:pathLst>
            </a:custGeom>
            <a:solidFill>
              <a:schemeClr val="accent2"/>
            </a:solidFill>
            <a:ln w="12700" cap="flat">
              <a:noFill/>
              <a:miter lim="400000"/>
            </a:ln>
            <a:effectLst/>
          </p:spPr>
          <p:txBody>
            <a:bodyPr wrap="square" lIns="0" tIns="0" rIns="0" bIns="0" numCol="1"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defRPr sz="3200">
                  <a:solidFill>
                    <a:srgbClr val="FFFFFF"/>
                  </a:solidFill>
                </a:defRPr>
              </a:pPr>
              <a:endParaRPr sz="1400"/>
            </a:p>
          </p:txBody>
        </p:sp>
        <p:sp>
          <p:nvSpPr>
            <p:cNvPr id="66" name="Shape 782">
              <a:extLst>
                <a:ext uri="{FF2B5EF4-FFF2-40B4-BE49-F238E27FC236}">
                  <a16:creationId xmlns:a16="http://schemas.microsoft.com/office/drawing/2014/main" id="{67F15183-DFCB-C504-C2D4-52405BF846AC}"/>
                </a:ext>
              </a:extLst>
            </p:cNvPr>
            <p:cNvSpPr/>
            <p:nvPr/>
          </p:nvSpPr>
          <p:spPr>
            <a:xfrm rot="10800000">
              <a:off x="6508040" y="961021"/>
              <a:ext cx="1683026" cy="3278796"/>
            </a:xfrm>
            <a:custGeom>
              <a:avLst/>
              <a:gdLst/>
              <a:ahLst/>
              <a:cxnLst>
                <a:cxn ang="0">
                  <a:pos x="wd2" y="hd2"/>
                </a:cxn>
                <a:cxn ang="5400000">
                  <a:pos x="wd2" y="hd2"/>
                </a:cxn>
                <a:cxn ang="10800000">
                  <a:pos x="wd2" y="hd2"/>
                </a:cxn>
                <a:cxn ang="16200000">
                  <a:pos x="wd2" y="hd2"/>
                </a:cxn>
              </a:cxnLst>
              <a:rect l="0" t="0" r="r" b="b"/>
              <a:pathLst>
                <a:path w="21600" h="21600" extrusionOk="0">
                  <a:moveTo>
                    <a:pt x="1408" y="0"/>
                  </a:moveTo>
                  <a:cubicBezTo>
                    <a:pt x="631" y="0"/>
                    <a:pt x="0" y="391"/>
                    <a:pt x="0" y="873"/>
                  </a:cubicBezTo>
                  <a:lnTo>
                    <a:pt x="0" y="19208"/>
                  </a:lnTo>
                  <a:cubicBezTo>
                    <a:pt x="0" y="19690"/>
                    <a:pt x="631" y="20081"/>
                    <a:pt x="1408" y="20081"/>
                  </a:cubicBezTo>
                  <a:lnTo>
                    <a:pt x="9360" y="20081"/>
                  </a:lnTo>
                  <a:lnTo>
                    <a:pt x="10800" y="21600"/>
                  </a:lnTo>
                  <a:lnTo>
                    <a:pt x="12240" y="20081"/>
                  </a:lnTo>
                  <a:lnTo>
                    <a:pt x="20192" y="20081"/>
                  </a:lnTo>
                  <a:cubicBezTo>
                    <a:pt x="20969" y="20081"/>
                    <a:pt x="21600" y="19690"/>
                    <a:pt x="21600" y="19208"/>
                  </a:cubicBezTo>
                  <a:lnTo>
                    <a:pt x="21600" y="873"/>
                  </a:lnTo>
                  <a:cubicBezTo>
                    <a:pt x="21600" y="391"/>
                    <a:pt x="20969" y="0"/>
                    <a:pt x="20192" y="0"/>
                  </a:cubicBezTo>
                  <a:lnTo>
                    <a:pt x="1408" y="0"/>
                  </a:lnTo>
                  <a:close/>
                </a:path>
              </a:pathLst>
            </a:custGeom>
            <a:solidFill>
              <a:schemeClr val="bg2">
                <a:lumMod val="50000"/>
              </a:schemeClr>
            </a:solidFill>
            <a:ln w="12700" cap="flat">
              <a:noFill/>
              <a:miter lim="400000"/>
            </a:ln>
            <a:effectLst/>
          </p:spPr>
          <p:txBody>
            <a:bodyPr wrap="square" lIns="0" tIns="0" rIns="0" bIns="0" numCol="1"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defRPr sz="3200">
                  <a:solidFill>
                    <a:srgbClr val="FFFFFF"/>
                  </a:solidFill>
                </a:defRPr>
              </a:pPr>
              <a:endParaRPr sz="1400" dirty="0"/>
            </a:p>
          </p:txBody>
        </p:sp>
        <p:sp>
          <p:nvSpPr>
            <p:cNvPr id="67" name="Oval 66">
              <a:extLst>
                <a:ext uri="{FF2B5EF4-FFF2-40B4-BE49-F238E27FC236}">
                  <a16:creationId xmlns:a16="http://schemas.microsoft.com/office/drawing/2014/main" id="{B187A06B-3B18-442A-C46A-CCAA1788BFAC}"/>
                </a:ext>
              </a:extLst>
            </p:cNvPr>
            <p:cNvSpPr/>
            <p:nvPr/>
          </p:nvSpPr>
          <p:spPr>
            <a:xfrm>
              <a:off x="7005804" y="1272301"/>
              <a:ext cx="661247" cy="4135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US"/>
            </a:p>
          </p:txBody>
        </p:sp>
        <p:sp>
          <p:nvSpPr>
            <p:cNvPr id="68" name="Shape 782">
              <a:extLst>
                <a:ext uri="{FF2B5EF4-FFF2-40B4-BE49-F238E27FC236}">
                  <a16:creationId xmlns:a16="http://schemas.microsoft.com/office/drawing/2014/main" id="{49628C9B-4C85-47F3-3221-77BEA40D1E3D}"/>
                </a:ext>
              </a:extLst>
            </p:cNvPr>
            <p:cNvSpPr/>
            <p:nvPr/>
          </p:nvSpPr>
          <p:spPr>
            <a:xfrm rot="10800000">
              <a:off x="2804637" y="961021"/>
              <a:ext cx="1683026" cy="3278796"/>
            </a:xfrm>
            <a:custGeom>
              <a:avLst/>
              <a:gdLst/>
              <a:ahLst/>
              <a:cxnLst>
                <a:cxn ang="0">
                  <a:pos x="wd2" y="hd2"/>
                </a:cxn>
                <a:cxn ang="5400000">
                  <a:pos x="wd2" y="hd2"/>
                </a:cxn>
                <a:cxn ang="10800000">
                  <a:pos x="wd2" y="hd2"/>
                </a:cxn>
                <a:cxn ang="16200000">
                  <a:pos x="wd2" y="hd2"/>
                </a:cxn>
              </a:cxnLst>
              <a:rect l="0" t="0" r="r" b="b"/>
              <a:pathLst>
                <a:path w="21600" h="21600" extrusionOk="0">
                  <a:moveTo>
                    <a:pt x="1408" y="0"/>
                  </a:moveTo>
                  <a:cubicBezTo>
                    <a:pt x="631" y="0"/>
                    <a:pt x="0" y="391"/>
                    <a:pt x="0" y="873"/>
                  </a:cubicBezTo>
                  <a:lnTo>
                    <a:pt x="0" y="19208"/>
                  </a:lnTo>
                  <a:cubicBezTo>
                    <a:pt x="0" y="19690"/>
                    <a:pt x="631" y="20081"/>
                    <a:pt x="1408" y="20081"/>
                  </a:cubicBezTo>
                  <a:lnTo>
                    <a:pt x="9360" y="20081"/>
                  </a:lnTo>
                  <a:lnTo>
                    <a:pt x="10800" y="21600"/>
                  </a:lnTo>
                  <a:lnTo>
                    <a:pt x="12240" y="20081"/>
                  </a:lnTo>
                  <a:lnTo>
                    <a:pt x="20192" y="20081"/>
                  </a:lnTo>
                  <a:cubicBezTo>
                    <a:pt x="20969" y="20081"/>
                    <a:pt x="21600" y="19690"/>
                    <a:pt x="21600" y="19208"/>
                  </a:cubicBezTo>
                  <a:lnTo>
                    <a:pt x="21600" y="873"/>
                  </a:lnTo>
                  <a:cubicBezTo>
                    <a:pt x="21600" y="391"/>
                    <a:pt x="20969" y="0"/>
                    <a:pt x="20192" y="0"/>
                  </a:cubicBezTo>
                  <a:lnTo>
                    <a:pt x="1408" y="0"/>
                  </a:lnTo>
                  <a:close/>
                </a:path>
              </a:pathLst>
            </a:custGeom>
            <a:solidFill>
              <a:schemeClr val="tx1">
                <a:lumMod val="75000"/>
                <a:lumOff val="25000"/>
              </a:schemeClr>
            </a:solidFill>
            <a:ln w="12700" cap="flat">
              <a:noFill/>
              <a:miter lim="400000"/>
            </a:ln>
            <a:effectLst/>
          </p:spPr>
          <p:txBody>
            <a:bodyPr wrap="square" lIns="0" tIns="0" rIns="0" bIns="0" numCol="1"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defRPr sz="3200">
                  <a:solidFill>
                    <a:srgbClr val="FFFFFF"/>
                  </a:solidFill>
                </a:defRPr>
              </a:pPr>
              <a:endParaRPr sz="1400"/>
            </a:p>
          </p:txBody>
        </p:sp>
        <p:sp>
          <p:nvSpPr>
            <p:cNvPr id="69" name="Rectangle 68">
              <a:extLst>
                <a:ext uri="{FF2B5EF4-FFF2-40B4-BE49-F238E27FC236}">
                  <a16:creationId xmlns:a16="http://schemas.microsoft.com/office/drawing/2014/main" id="{442351E8-C748-01B3-21AC-0EC78CDD64B0}"/>
                </a:ext>
              </a:extLst>
            </p:cNvPr>
            <p:cNvSpPr/>
            <p:nvPr/>
          </p:nvSpPr>
          <p:spPr>
            <a:xfrm>
              <a:off x="2852343" y="2020817"/>
              <a:ext cx="1562172" cy="1846231"/>
            </a:xfrm>
            <a:prstGeom prst="rect">
              <a:avLst/>
            </a:prstGeom>
          </p:spPr>
          <p:txBody>
            <a:bodyPr wrap="square" lIns="137168" tIns="68584" rIns="137168" bIns="68584">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solidFill>
                    <a:schemeClr val="bg1"/>
                  </a:solidFill>
                  <a:ea typeface="Roboto Regular" charset="0"/>
                  <a:cs typeface="Roboto Regular" charset="0"/>
                </a:rPr>
                <a:t>•Technical aspects of the organization like portal for assessment had a lot of irregularities in functioning.</a:t>
              </a:r>
            </a:p>
            <a:p>
              <a:pPr algn="ctr"/>
              <a:r>
                <a:rPr lang="en-US" sz="2400" dirty="0">
                  <a:solidFill>
                    <a:schemeClr val="bg1"/>
                  </a:solidFill>
                  <a:ea typeface="Roboto Regular" charset="0"/>
                  <a:cs typeface="Roboto Regular" charset="0"/>
                </a:rPr>
                <a:t>•The protocol of the project was changed regularly which affected the consistency of the data.</a:t>
              </a:r>
            </a:p>
          </p:txBody>
        </p:sp>
        <p:sp>
          <p:nvSpPr>
            <p:cNvPr id="70" name="TextBox 33">
              <a:extLst>
                <a:ext uri="{FF2B5EF4-FFF2-40B4-BE49-F238E27FC236}">
                  <a16:creationId xmlns:a16="http://schemas.microsoft.com/office/drawing/2014/main" id="{8894E580-D548-9EB7-2B77-25861B0DBB65}"/>
                </a:ext>
              </a:extLst>
            </p:cNvPr>
            <p:cNvSpPr txBox="1"/>
            <p:nvPr/>
          </p:nvSpPr>
          <p:spPr>
            <a:xfrm>
              <a:off x="3062890" y="1717817"/>
              <a:ext cx="1180783" cy="205140"/>
            </a:xfrm>
            <a:prstGeom prst="rect">
              <a:avLst/>
            </a:prstGeom>
            <a:noFill/>
          </p:spPr>
          <p:txBody>
            <a:bodyPr wrap="none" lIns="137168" tIns="68584" rIns="137168" bIns="68584"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id-ID" sz="2400" b="1" u="sng" dirty="0">
                  <a:solidFill>
                    <a:schemeClr val="bg1"/>
                  </a:solidFill>
                  <a:cs typeface="Roboto Regular"/>
                </a:rPr>
                <a:t>WEAKNESSES</a:t>
              </a:r>
            </a:p>
          </p:txBody>
        </p:sp>
        <p:sp>
          <p:nvSpPr>
            <p:cNvPr id="71" name="Shape 782">
              <a:extLst>
                <a:ext uri="{FF2B5EF4-FFF2-40B4-BE49-F238E27FC236}">
                  <a16:creationId xmlns:a16="http://schemas.microsoft.com/office/drawing/2014/main" id="{69076479-EF3C-2660-7627-9BAED5E44EE7}"/>
                </a:ext>
              </a:extLst>
            </p:cNvPr>
            <p:cNvSpPr/>
            <p:nvPr/>
          </p:nvSpPr>
          <p:spPr>
            <a:xfrm rot="10800000">
              <a:off x="4656339" y="964300"/>
              <a:ext cx="1683026" cy="3275517"/>
            </a:xfrm>
            <a:custGeom>
              <a:avLst/>
              <a:gdLst/>
              <a:ahLst/>
              <a:cxnLst>
                <a:cxn ang="0">
                  <a:pos x="wd2" y="hd2"/>
                </a:cxn>
                <a:cxn ang="5400000">
                  <a:pos x="wd2" y="hd2"/>
                </a:cxn>
                <a:cxn ang="10800000">
                  <a:pos x="wd2" y="hd2"/>
                </a:cxn>
                <a:cxn ang="16200000">
                  <a:pos x="wd2" y="hd2"/>
                </a:cxn>
              </a:cxnLst>
              <a:rect l="0" t="0" r="r" b="b"/>
              <a:pathLst>
                <a:path w="21600" h="21600" extrusionOk="0">
                  <a:moveTo>
                    <a:pt x="1408" y="0"/>
                  </a:moveTo>
                  <a:cubicBezTo>
                    <a:pt x="631" y="0"/>
                    <a:pt x="0" y="391"/>
                    <a:pt x="0" y="873"/>
                  </a:cubicBezTo>
                  <a:lnTo>
                    <a:pt x="0" y="19208"/>
                  </a:lnTo>
                  <a:cubicBezTo>
                    <a:pt x="0" y="19690"/>
                    <a:pt x="631" y="20081"/>
                    <a:pt x="1408" y="20081"/>
                  </a:cubicBezTo>
                  <a:lnTo>
                    <a:pt x="9360" y="20081"/>
                  </a:lnTo>
                  <a:lnTo>
                    <a:pt x="10800" y="21600"/>
                  </a:lnTo>
                  <a:lnTo>
                    <a:pt x="12240" y="20081"/>
                  </a:lnTo>
                  <a:lnTo>
                    <a:pt x="20192" y="20081"/>
                  </a:lnTo>
                  <a:cubicBezTo>
                    <a:pt x="20969" y="20081"/>
                    <a:pt x="21600" y="19690"/>
                    <a:pt x="21600" y="19208"/>
                  </a:cubicBezTo>
                  <a:lnTo>
                    <a:pt x="21600" y="873"/>
                  </a:lnTo>
                  <a:cubicBezTo>
                    <a:pt x="21600" y="391"/>
                    <a:pt x="20969" y="0"/>
                    <a:pt x="20192" y="0"/>
                  </a:cubicBezTo>
                  <a:lnTo>
                    <a:pt x="1408" y="0"/>
                  </a:lnTo>
                  <a:close/>
                </a:path>
              </a:pathLst>
            </a:custGeom>
            <a:solidFill>
              <a:schemeClr val="tx1">
                <a:lumMod val="65000"/>
                <a:lumOff val="35000"/>
              </a:schemeClr>
            </a:solidFill>
            <a:ln w="12700" cap="flat">
              <a:noFill/>
              <a:miter lim="400000"/>
            </a:ln>
            <a:effectLst/>
          </p:spPr>
          <p:txBody>
            <a:bodyPr wrap="square" lIns="0" tIns="0" rIns="0" bIns="0" numCol="1"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defRPr sz="3200">
                  <a:solidFill>
                    <a:srgbClr val="FFFFFF"/>
                  </a:solidFill>
                </a:defRPr>
              </a:pPr>
              <a:endParaRPr sz="1400" dirty="0"/>
            </a:p>
          </p:txBody>
        </p:sp>
        <p:sp>
          <p:nvSpPr>
            <p:cNvPr id="72" name="TextBox 49">
              <a:extLst>
                <a:ext uri="{FF2B5EF4-FFF2-40B4-BE49-F238E27FC236}">
                  <a16:creationId xmlns:a16="http://schemas.microsoft.com/office/drawing/2014/main" id="{D5D769DC-8BE1-6370-5A18-0A33C0C4A676}"/>
                </a:ext>
              </a:extLst>
            </p:cNvPr>
            <p:cNvSpPr txBox="1"/>
            <p:nvPr/>
          </p:nvSpPr>
          <p:spPr>
            <a:xfrm>
              <a:off x="3337568" y="432732"/>
              <a:ext cx="671979" cy="830997"/>
            </a:xfrm>
            <a:prstGeom prst="rect">
              <a:avLst/>
            </a:prstGeom>
            <a:noFill/>
          </p:spPr>
          <p:txBody>
            <a:bodyPr wrap="non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800" b="1" dirty="0">
                  <a:solidFill>
                    <a:schemeClr val="tx1">
                      <a:lumMod val="75000"/>
                      <a:lumOff val="25000"/>
                    </a:schemeClr>
                  </a:solidFill>
                </a:rPr>
                <a:t>W</a:t>
              </a:r>
            </a:p>
          </p:txBody>
        </p:sp>
        <p:sp>
          <p:nvSpPr>
            <p:cNvPr id="73" name="Rectangle 72">
              <a:extLst>
                <a:ext uri="{FF2B5EF4-FFF2-40B4-BE49-F238E27FC236}">
                  <a16:creationId xmlns:a16="http://schemas.microsoft.com/office/drawing/2014/main" id="{8697287C-B1A2-6F30-175E-63E3AB107496}"/>
                </a:ext>
              </a:extLst>
            </p:cNvPr>
            <p:cNvSpPr/>
            <p:nvPr/>
          </p:nvSpPr>
          <p:spPr>
            <a:xfrm>
              <a:off x="4615634" y="1925771"/>
              <a:ext cx="1737927" cy="2293802"/>
            </a:xfrm>
            <a:prstGeom prst="rect">
              <a:avLst/>
            </a:prstGeom>
          </p:spPr>
          <p:txBody>
            <a:bodyPr wrap="square" lIns="137168" tIns="68584" rIns="137168" bIns="68584">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solidFill>
                    <a:schemeClr val="bg1"/>
                  </a:solidFill>
                  <a:ea typeface="Roboto Regular" charset="0"/>
                  <a:cs typeface="Roboto Regular" charset="0"/>
                </a:rPr>
                <a:t>•IQVIA is working for Swachh Bharat Abhiyan for last 2 years, IQVIA should take this as an opportunity to get more government projects by performing efficiently with the ongoing project.</a:t>
              </a:r>
            </a:p>
            <a:p>
              <a:pPr algn="ctr"/>
              <a:r>
                <a:rPr lang="en-US" sz="2400" dirty="0">
                  <a:solidFill>
                    <a:schemeClr val="bg1"/>
                  </a:solidFill>
                  <a:ea typeface="Roboto Regular" charset="0"/>
                  <a:cs typeface="Roboto Regular" charset="0"/>
                </a:rPr>
                <a:t>• IQVIA needs to hire more people in core team for business development</a:t>
              </a:r>
              <a:r>
                <a:rPr lang="en-US" sz="2000" dirty="0">
                  <a:solidFill>
                    <a:schemeClr val="bg1"/>
                  </a:solidFill>
                  <a:ea typeface="Roboto Regular" charset="0"/>
                  <a:cs typeface="Roboto Regular" charset="0"/>
                </a:rPr>
                <a:t>.</a:t>
              </a:r>
            </a:p>
          </p:txBody>
        </p:sp>
        <p:sp>
          <p:nvSpPr>
            <p:cNvPr id="74" name="TextBox 35">
              <a:extLst>
                <a:ext uri="{FF2B5EF4-FFF2-40B4-BE49-F238E27FC236}">
                  <a16:creationId xmlns:a16="http://schemas.microsoft.com/office/drawing/2014/main" id="{A0700736-3F10-8D43-2818-F86565F56652}"/>
                </a:ext>
              </a:extLst>
            </p:cNvPr>
            <p:cNvSpPr txBox="1"/>
            <p:nvPr/>
          </p:nvSpPr>
          <p:spPr>
            <a:xfrm>
              <a:off x="4799918" y="1724634"/>
              <a:ext cx="1395867" cy="205140"/>
            </a:xfrm>
            <a:prstGeom prst="rect">
              <a:avLst/>
            </a:prstGeom>
            <a:noFill/>
          </p:spPr>
          <p:txBody>
            <a:bodyPr wrap="none" lIns="137168" tIns="68584" rIns="137168" bIns="68584"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id-ID" sz="2400" b="1" u="sng" dirty="0">
                  <a:solidFill>
                    <a:schemeClr val="bg1"/>
                  </a:solidFill>
                  <a:cs typeface="Roboto Regular"/>
                </a:rPr>
                <a:t>OPPORTUNITIES</a:t>
              </a:r>
            </a:p>
          </p:txBody>
        </p:sp>
        <p:sp>
          <p:nvSpPr>
            <p:cNvPr id="75" name="Shape 782">
              <a:extLst>
                <a:ext uri="{FF2B5EF4-FFF2-40B4-BE49-F238E27FC236}">
                  <a16:creationId xmlns:a16="http://schemas.microsoft.com/office/drawing/2014/main" id="{6883CA31-9591-20CD-8BAB-5722C9210035}"/>
                </a:ext>
              </a:extLst>
            </p:cNvPr>
            <p:cNvSpPr/>
            <p:nvPr/>
          </p:nvSpPr>
          <p:spPr>
            <a:xfrm rot="10800000">
              <a:off x="952935" y="961021"/>
              <a:ext cx="1683026" cy="3278796"/>
            </a:xfrm>
            <a:custGeom>
              <a:avLst/>
              <a:gdLst/>
              <a:ahLst/>
              <a:cxnLst>
                <a:cxn ang="0">
                  <a:pos x="wd2" y="hd2"/>
                </a:cxn>
                <a:cxn ang="5400000">
                  <a:pos x="wd2" y="hd2"/>
                </a:cxn>
                <a:cxn ang="10800000">
                  <a:pos x="wd2" y="hd2"/>
                </a:cxn>
                <a:cxn ang="16200000">
                  <a:pos x="wd2" y="hd2"/>
                </a:cxn>
              </a:cxnLst>
              <a:rect l="0" t="0" r="r" b="b"/>
              <a:pathLst>
                <a:path w="21600" h="21600" extrusionOk="0">
                  <a:moveTo>
                    <a:pt x="1408" y="0"/>
                  </a:moveTo>
                  <a:cubicBezTo>
                    <a:pt x="631" y="0"/>
                    <a:pt x="0" y="391"/>
                    <a:pt x="0" y="873"/>
                  </a:cubicBezTo>
                  <a:lnTo>
                    <a:pt x="0" y="19208"/>
                  </a:lnTo>
                  <a:cubicBezTo>
                    <a:pt x="0" y="19690"/>
                    <a:pt x="631" y="20081"/>
                    <a:pt x="1408" y="20081"/>
                  </a:cubicBezTo>
                  <a:lnTo>
                    <a:pt x="9360" y="20081"/>
                  </a:lnTo>
                  <a:lnTo>
                    <a:pt x="10800" y="21600"/>
                  </a:lnTo>
                  <a:lnTo>
                    <a:pt x="12240" y="20081"/>
                  </a:lnTo>
                  <a:lnTo>
                    <a:pt x="20192" y="20081"/>
                  </a:lnTo>
                  <a:cubicBezTo>
                    <a:pt x="20969" y="20081"/>
                    <a:pt x="21600" y="19690"/>
                    <a:pt x="21600" y="19208"/>
                  </a:cubicBezTo>
                  <a:lnTo>
                    <a:pt x="21600" y="873"/>
                  </a:lnTo>
                  <a:cubicBezTo>
                    <a:pt x="21600" y="391"/>
                    <a:pt x="20969" y="0"/>
                    <a:pt x="20192" y="0"/>
                  </a:cubicBezTo>
                  <a:lnTo>
                    <a:pt x="1408" y="0"/>
                  </a:lnTo>
                  <a:close/>
                </a:path>
              </a:pathLst>
            </a:custGeom>
            <a:solidFill>
              <a:schemeClr val="tx1">
                <a:lumMod val="85000"/>
                <a:lumOff val="15000"/>
              </a:schemeClr>
            </a:solidFill>
            <a:ln w="12700" cap="flat">
              <a:noFill/>
              <a:miter lim="400000"/>
            </a:ln>
            <a:effectLst/>
          </p:spPr>
          <p:txBody>
            <a:bodyPr wrap="square" lIns="0" tIns="0" rIns="0" bIns="0" numCol="1"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defRPr sz="3200">
                  <a:solidFill>
                    <a:srgbClr val="FFFFFF"/>
                  </a:solidFill>
                </a:defRPr>
              </a:pPr>
              <a:endParaRPr sz="1400"/>
            </a:p>
          </p:txBody>
        </p:sp>
        <p:sp>
          <p:nvSpPr>
            <p:cNvPr id="76" name="Rectangle 75">
              <a:extLst>
                <a:ext uri="{FF2B5EF4-FFF2-40B4-BE49-F238E27FC236}">
                  <a16:creationId xmlns:a16="http://schemas.microsoft.com/office/drawing/2014/main" id="{9932AC7F-FB90-7757-BFE1-7E775A05001D}"/>
                </a:ext>
              </a:extLst>
            </p:cNvPr>
            <p:cNvSpPr/>
            <p:nvPr/>
          </p:nvSpPr>
          <p:spPr>
            <a:xfrm>
              <a:off x="950818" y="1925771"/>
              <a:ext cx="1623269" cy="2355964"/>
            </a:xfrm>
            <a:prstGeom prst="rect">
              <a:avLst/>
            </a:prstGeom>
          </p:spPr>
          <p:txBody>
            <a:bodyPr wrap="square" lIns="137168" tIns="68584" rIns="137168" bIns="68584">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solidFill>
                    <a:schemeClr val="bg1"/>
                  </a:solidFill>
                  <a:ea typeface="Roboto Regular" charset="0"/>
                  <a:cs typeface="Roboto Regular" charset="0"/>
                </a:rPr>
                <a:t>• Efficient team with lot of young employees working on a national project.</a:t>
              </a:r>
            </a:p>
            <a:p>
              <a:pPr algn="ctr"/>
              <a:r>
                <a:rPr lang="en-US" sz="2400" dirty="0">
                  <a:solidFill>
                    <a:schemeClr val="bg1"/>
                  </a:solidFill>
                  <a:ea typeface="Roboto Regular" charset="0"/>
                  <a:cs typeface="Roboto Regular" charset="0"/>
                </a:rPr>
                <a:t>• Well funded projects.</a:t>
              </a:r>
            </a:p>
            <a:p>
              <a:pPr algn="ctr"/>
              <a:r>
                <a:rPr lang="en-US" sz="2400" dirty="0">
                  <a:solidFill>
                    <a:schemeClr val="bg1"/>
                  </a:solidFill>
                  <a:ea typeface="Roboto Regular" charset="0"/>
                  <a:cs typeface="Roboto Regular" charset="0"/>
                </a:rPr>
                <a:t>• Strong management that embraces the team.</a:t>
              </a:r>
            </a:p>
            <a:p>
              <a:pPr algn="ctr"/>
              <a:r>
                <a:rPr lang="en-US" sz="2400" dirty="0">
                  <a:solidFill>
                    <a:schemeClr val="bg1"/>
                  </a:solidFill>
                  <a:ea typeface="Roboto Regular" charset="0"/>
                  <a:cs typeface="Roboto Regular" charset="0"/>
                </a:rPr>
                <a:t>• Physical resources like office space, location were excellent.</a:t>
              </a:r>
            </a:p>
            <a:p>
              <a:pPr algn="ctr"/>
              <a:endParaRPr lang="en-US" sz="1000" dirty="0">
                <a:solidFill>
                  <a:schemeClr val="bg1"/>
                </a:solidFill>
                <a:ea typeface="Roboto Regular" charset="0"/>
                <a:cs typeface="Roboto Regular" charset="0"/>
              </a:endParaRPr>
            </a:p>
          </p:txBody>
        </p:sp>
        <p:sp>
          <p:nvSpPr>
            <p:cNvPr id="77" name="TextBox 37">
              <a:extLst>
                <a:ext uri="{FF2B5EF4-FFF2-40B4-BE49-F238E27FC236}">
                  <a16:creationId xmlns:a16="http://schemas.microsoft.com/office/drawing/2014/main" id="{7ACFBF67-88E5-0307-7748-96263DA79DD6}"/>
                </a:ext>
              </a:extLst>
            </p:cNvPr>
            <p:cNvSpPr txBox="1"/>
            <p:nvPr/>
          </p:nvSpPr>
          <p:spPr>
            <a:xfrm>
              <a:off x="1252484" y="1707419"/>
              <a:ext cx="1057564" cy="205140"/>
            </a:xfrm>
            <a:prstGeom prst="rect">
              <a:avLst/>
            </a:prstGeom>
            <a:noFill/>
          </p:spPr>
          <p:txBody>
            <a:bodyPr wrap="none" lIns="137168" tIns="68584" rIns="137168" bIns="68584"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id-ID" sz="2400" b="1" u="sng" dirty="0">
                  <a:solidFill>
                    <a:schemeClr val="bg1"/>
                  </a:solidFill>
                  <a:cs typeface="Roboto Regular"/>
                </a:rPr>
                <a:t>STRENGTHS</a:t>
              </a:r>
            </a:p>
          </p:txBody>
        </p:sp>
        <p:sp>
          <p:nvSpPr>
            <p:cNvPr id="78" name="Rectangle 77">
              <a:extLst>
                <a:ext uri="{FF2B5EF4-FFF2-40B4-BE49-F238E27FC236}">
                  <a16:creationId xmlns:a16="http://schemas.microsoft.com/office/drawing/2014/main" id="{A395ED2E-DCCB-8222-8590-30BDBDC3585B}"/>
                </a:ext>
              </a:extLst>
            </p:cNvPr>
            <p:cNvSpPr/>
            <p:nvPr/>
          </p:nvSpPr>
          <p:spPr>
            <a:xfrm>
              <a:off x="6477171" y="1918587"/>
              <a:ext cx="1653897" cy="2293802"/>
            </a:xfrm>
            <a:prstGeom prst="rect">
              <a:avLst/>
            </a:prstGeom>
          </p:spPr>
          <p:txBody>
            <a:bodyPr wrap="square" lIns="137168" tIns="68584" rIns="137168" bIns="68584">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solidFill>
                    <a:schemeClr val="bg1"/>
                  </a:solidFill>
                  <a:ea typeface="Roboto Regular" charset="0"/>
                  <a:cs typeface="Roboto Light"/>
                </a:rPr>
                <a:t>• As last to last year this project</a:t>
              </a:r>
            </a:p>
            <a:p>
              <a:pPr algn="ctr"/>
              <a:r>
                <a:rPr lang="en-US" sz="2400" dirty="0">
                  <a:solidFill>
                    <a:schemeClr val="bg1"/>
                  </a:solidFill>
                  <a:ea typeface="Roboto Regular" charset="0"/>
                  <a:cs typeface="Roboto Light"/>
                </a:rPr>
                <a:t>was with KPMG, they could again, try to steal this project</a:t>
              </a:r>
            </a:p>
            <a:p>
              <a:pPr algn="ctr"/>
              <a:r>
                <a:rPr lang="en-US" sz="2400" dirty="0">
                  <a:solidFill>
                    <a:schemeClr val="bg1"/>
                  </a:solidFill>
                  <a:ea typeface="Roboto Regular" charset="0"/>
                  <a:cs typeface="Roboto Light"/>
                </a:rPr>
                <a:t>from them if they find any mistakes that were done by IQVIA</a:t>
              </a:r>
            </a:p>
            <a:p>
              <a:pPr algn="ctr"/>
              <a:r>
                <a:rPr lang="en-US" sz="2400" dirty="0">
                  <a:solidFill>
                    <a:schemeClr val="bg1"/>
                  </a:solidFill>
                  <a:ea typeface="Roboto Regular" charset="0"/>
                  <a:cs typeface="Roboto Light"/>
                </a:rPr>
                <a:t>• As this project is under Gov, IQVIA needs to be </a:t>
              </a:r>
            </a:p>
            <a:p>
              <a:pPr algn="ctr"/>
              <a:r>
                <a:rPr lang="en-US" sz="2400" dirty="0">
                  <a:solidFill>
                    <a:schemeClr val="bg1"/>
                  </a:solidFill>
                  <a:ea typeface="Roboto Regular" charset="0"/>
                  <a:cs typeface="Roboto Light"/>
                </a:rPr>
                <a:t>Carefully related to privacy of project</a:t>
              </a:r>
              <a:endParaRPr lang="en-US" sz="2400" dirty="0">
                <a:solidFill>
                  <a:schemeClr val="bg1"/>
                </a:solidFill>
                <a:ea typeface="Roboto Regular" charset="0"/>
                <a:cs typeface="Roboto Regular" charset="0"/>
              </a:endParaRPr>
            </a:p>
          </p:txBody>
        </p:sp>
        <p:sp>
          <p:nvSpPr>
            <p:cNvPr id="79" name="TextBox 40">
              <a:extLst>
                <a:ext uri="{FF2B5EF4-FFF2-40B4-BE49-F238E27FC236}">
                  <a16:creationId xmlns:a16="http://schemas.microsoft.com/office/drawing/2014/main" id="{4CAB6B38-518F-26B6-ADA4-9EADE23344BF}"/>
                </a:ext>
              </a:extLst>
            </p:cNvPr>
            <p:cNvSpPr txBox="1"/>
            <p:nvPr/>
          </p:nvSpPr>
          <p:spPr>
            <a:xfrm>
              <a:off x="6927808" y="1724634"/>
              <a:ext cx="830964" cy="205140"/>
            </a:xfrm>
            <a:prstGeom prst="rect">
              <a:avLst/>
            </a:prstGeom>
            <a:noFill/>
          </p:spPr>
          <p:txBody>
            <a:bodyPr wrap="none" lIns="137168" tIns="68584" rIns="137168" bIns="68584"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id-ID" sz="2400" b="1" u="sng" dirty="0">
                  <a:solidFill>
                    <a:schemeClr val="bg1"/>
                  </a:solidFill>
                  <a:cs typeface="Roboto Regular"/>
                </a:rPr>
                <a:t>THREATS</a:t>
              </a:r>
            </a:p>
          </p:txBody>
        </p:sp>
        <p:sp>
          <p:nvSpPr>
            <p:cNvPr id="80" name="TextBox 10">
              <a:extLst>
                <a:ext uri="{FF2B5EF4-FFF2-40B4-BE49-F238E27FC236}">
                  <a16:creationId xmlns:a16="http://schemas.microsoft.com/office/drawing/2014/main" id="{A337F859-B62E-8203-F64D-5C1931B81B09}"/>
                </a:ext>
              </a:extLst>
            </p:cNvPr>
            <p:cNvSpPr txBox="1"/>
            <p:nvPr/>
          </p:nvSpPr>
          <p:spPr>
            <a:xfrm>
              <a:off x="1557323" y="394675"/>
              <a:ext cx="478016" cy="830997"/>
            </a:xfrm>
            <a:prstGeom prst="rect">
              <a:avLst/>
            </a:prstGeom>
            <a:noFill/>
          </p:spPr>
          <p:txBody>
            <a:bodyPr wrap="non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800" b="1" dirty="0">
                  <a:solidFill>
                    <a:schemeClr val="tx1">
                      <a:lumMod val="85000"/>
                      <a:lumOff val="15000"/>
                    </a:schemeClr>
                  </a:solidFill>
                </a:rPr>
                <a:t>S</a:t>
              </a:r>
            </a:p>
          </p:txBody>
        </p:sp>
        <p:sp>
          <p:nvSpPr>
            <p:cNvPr id="81" name="TextBox 50">
              <a:extLst>
                <a:ext uri="{FF2B5EF4-FFF2-40B4-BE49-F238E27FC236}">
                  <a16:creationId xmlns:a16="http://schemas.microsoft.com/office/drawing/2014/main" id="{C8093D40-F396-D8F9-DCCA-EE49C5DDB9D8}"/>
                </a:ext>
              </a:extLst>
            </p:cNvPr>
            <p:cNvSpPr txBox="1"/>
            <p:nvPr/>
          </p:nvSpPr>
          <p:spPr>
            <a:xfrm>
              <a:off x="5180465" y="456264"/>
              <a:ext cx="639920" cy="830997"/>
            </a:xfrm>
            <a:prstGeom prst="rect">
              <a:avLst/>
            </a:prstGeom>
            <a:noFill/>
          </p:spPr>
          <p:txBody>
            <a:bodyPr wrap="non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800" b="1" dirty="0">
                  <a:solidFill>
                    <a:schemeClr val="tx1">
                      <a:lumMod val="65000"/>
                      <a:lumOff val="35000"/>
                    </a:schemeClr>
                  </a:solidFill>
                </a:rPr>
                <a:t>O</a:t>
              </a:r>
            </a:p>
          </p:txBody>
        </p:sp>
        <p:sp>
          <p:nvSpPr>
            <p:cNvPr id="82" name="TextBox 51">
              <a:extLst>
                <a:ext uri="{FF2B5EF4-FFF2-40B4-BE49-F238E27FC236}">
                  <a16:creationId xmlns:a16="http://schemas.microsoft.com/office/drawing/2014/main" id="{A4509F73-5AAC-28AD-F718-AA08E7614311}"/>
                </a:ext>
              </a:extLst>
            </p:cNvPr>
            <p:cNvSpPr txBox="1"/>
            <p:nvPr/>
          </p:nvSpPr>
          <p:spPr>
            <a:xfrm>
              <a:off x="7112993" y="456264"/>
              <a:ext cx="479618" cy="830997"/>
            </a:xfrm>
            <a:prstGeom prst="rect">
              <a:avLst/>
            </a:prstGeom>
            <a:noFill/>
          </p:spPr>
          <p:txBody>
            <a:bodyPr wrap="non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800" b="1" dirty="0">
                  <a:solidFill>
                    <a:schemeClr val="bg2">
                      <a:lumMod val="50000"/>
                    </a:schemeClr>
                  </a:solidFill>
                </a:rPr>
                <a:t>T</a:t>
              </a:r>
            </a:p>
          </p:txBody>
        </p:sp>
        <p:pic>
          <p:nvPicPr>
            <p:cNvPr id="83" name="Picture 82">
              <a:extLst>
                <a:ext uri="{FF2B5EF4-FFF2-40B4-BE49-F238E27FC236}">
                  <a16:creationId xmlns:a16="http://schemas.microsoft.com/office/drawing/2014/main" id="{EF85F875-4F5E-6F65-6FB8-9075254D6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2804" y="1297949"/>
              <a:ext cx="358555" cy="356947"/>
            </a:xfrm>
            <a:prstGeom prst="rect">
              <a:avLst/>
            </a:prstGeom>
          </p:spPr>
        </p:pic>
        <p:sp>
          <p:nvSpPr>
            <p:cNvPr id="84" name="Oval 83">
              <a:extLst>
                <a:ext uri="{FF2B5EF4-FFF2-40B4-BE49-F238E27FC236}">
                  <a16:creationId xmlns:a16="http://schemas.microsoft.com/office/drawing/2014/main" id="{4A82CA08-7474-E5D2-4450-1E5B320007A9}"/>
                </a:ext>
              </a:extLst>
            </p:cNvPr>
            <p:cNvSpPr/>
            <p:nvPr/>
          </p:nvSpPr>
          <p:spPr>
            <a:xfrm>
              <a:off x="1447740" y="1260146"/>
              <a:ext cx="661247" cy="4256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US"/>
            </a:p>
          </p:txBody>
        </p:sp>
        <p:sp>
          <p:nvSpPr>
            <p:cNvPr id="85" name="Oval 84">
              <a:extLst>
                <a:ext uri="{FF2B5EF4-FFF2-40B4-BE49-F238E27FC236}">
                  <a16:creationId xmlns:a16="http://schemas.microsoft.com/office/drawing/2014/main" id="{FFF388FE-B535-124C-7601-3A390053443E}"/>
                </a:ext>
              </a:extLst>
            </p:cNvPr>
            <p:cNvSpPr/>
            <p:nvPr/>
          </p:nvSpPr>
          <p:spPr>
            <a:xfrm>
              <a:off x="3315526" y="1260874"/>
              <a:ext cx="661247" cy="4249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US"/>
            </a:p>
          </p:txBody>
        </p:sp>
        <p:sp>
          <p:nvSpPr>
            <p:cNvPr id="86" name="Oval 85">
              <a:extLst>
                <a:ext uri="{FF2B5EF4-FFF2-40B4-BE49-F238E27FC236}">
                  <a16:creationId xmlns:a16="http://schemas.microsoft.com/office/drawing/2014/main" id="{35CA3338-283B-FB0C-C1A6-01C3C0BF0033}"/>
                </a:ext>
              </a:extLst>
            </p:cNvPr>
            <p:cNvSpPr/>
            <p:nvPr/>
          </p:nvSpPr>
          <p:spPr>
            <a:xfrm>
              <a:off x="5207911" y="1289989"/>
              <a:ext cx="661247" cy="3958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US"/>
            </a:p>
          </p:txBody>
        </p:sp>
        <p:pic>
          <p:nvPicPr>
            <p:cNvPr id="87" name="Picture 86">
              <a:extLst>
                <a:ext uri="{FF2B5EF4-FFF2-40B4-BE49-F238E27FC236}">
                  <a16:creationId xmlns:a16="http://schemas.microsoft.com/office/drawing/2014/main" id="{F46FF49A-685B-2732-D639-F88105448F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3327" y="1370339"/>
              <a:ext cx="414071" cy="257780"/>
            </a:xfrm>
            <a:prstGeom prst="rect">
              <a:avLst/>
            </a:prstGeom>
          </p:spPr>
        </p:pic>
        <p:pic>
          <p:nvPicPr>
            <p:cNvPr id="88" name="Picture 87">
              <a:extLst>
                <a:ext uri="{FF2B5EF4-FFF2-40B4-BE49-F238E27FC236}">
                  <a16:creationId xmlns:a16="http://schemas.microsoft.com/office/drawing/2014/main" id="{146744FA-8523-E0A3-62F1-B250B8E294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7819" y="1298746"/>
              <a:ext cx="475864" cy="356150"/>
            </a:xfrm>
            <a:prstGeom prst="rect">
              <a:avLst/>
            </a:prstGeom>
          </p:spPr>
        </p:pic>
        <p:pic>
          <p:nvPicPr>
            <p:cNvPr id="89" name="Picture 88">
              <a:extLst>
                <a:ext uri="{FF2B5EF4-FFF2-40B4-BE49-F238E27FC236}">
                  <a16:creationId xmlns:a16="http://schemas.microsoft.com/office/drawing/2014/main" id="{F54E29FA-0B35-D642-FEAB-D44045B2D0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18150" y="1376651"/>
              <a:ext cx="352594" cy="220245"/>
            </a:xfrm>
            <a:prstGeom prst="rect">
              <a:avLst/>
            </a:prstGeom>
          </p:spPr>
        </p:pic>
      </p:grpSp>
      <p:pic>
        <p:nvPicPr>
          <p:cNvPr id="5" name="Picture 4">
            <a:extLst>
              <a:ext uri="{FF2B5EF4-FFF2-40B4-BE49-F238E27FC236}">
                <a16:creationId xmlns:a16="http://schemas.microsoft.com/office/drawing/2014/main" id="{96E01F41-4084-E83A-1590-E50CD69E6417}"/>
              </a:ext>
            </a:extLst>
          </p:cNvPr>
          <p:cNvPicPr>
            <a:picLocks noChangeAspect="1"/>
          </p:cNvPicPr>
          <p:nvPr/>
        </p:nvPicPr>
        <p:blipFill>
          <a:blip r:embed="rId7"/>
          <a:stretch>
            <a:fillRect/>
          </a:stretch>
        </p:blipFill>
        <p:spPr>
          <a:xfrm>
            <a:off x="964053" y="2694106"/>
            <a:ext cx="7765789" cy="1034119"/>
          </a:xfrm>
          <a:prstGeom prst="rect">
            <a:avLst/>
          </a:prstGeom>
          <a:noFill/>
          <a:ln w="34925">
            <a:solidFill>
              <a:srgbClr val="5BC3F5"/>
            </a:solidFill>
          </a:ln>
        </p:spPr>
      </p:pic>
      <p:sp>
        <p:nvSpPr>
          <p:cNvPr id="92" name="TextBox 91">
            <a:extLst>
              <a:ext uri="{FF2B5EF4-FFF2-40B4-BE49-F238E27FC236}">
                <a16:creationId xmlns:a16="http://schemas.microsoft.com/office/drawing/2014/main" id="{D1A2F6B5-38F5-9213-0195-C9EA5FD593FB}"/>
              </a:ext>
            </a:extLst>
          </p:cNvPr>
          <p:cNvSpPr txBox="1"/>
          <p:nvPr/>
        </p:nvSpPr>
        <p:spPr>
          <a:xfrm>
            <a:off x="34576048" y="4170108"/>
            <a:ext cx="8082317" cy="2460417"/>
          </a:xfrm>
          <a:prstGeom prst="rect">
            <a:avLst/>
          </a:prstGeom>
          <a:noFill/>
        </p:spPr>
        <p:txBody>
          <a:bodyPr wrap="square">
            <a:spAutoFit/>
          </a:bodyPr>
          <a:lstStyle/>
          <a:p>
            <a:pPr marL="285750" marR="0" indent="-285750" algn="ctr">
              <a:lnSpc>
                <a:spcPct val="107000"/>
              </a:lnSpc>
              <a:spcBef>
                <a:spcPts val="0"/>
              </a:spcBef>
              <a:spcAft>
                <a:spcPts val="800"/>
              </a:spcAft>
              <a:buFont typeface="Arial" panose="020B0604020202020204" pitchFamily="34" charset="0"/>
              <a:buChar char="•"/>
            </a:pPr>
            <a:r>
              <a:rPr lang="en-US" sz="3200" dirty="0">
                <a:effectLst/>
                <a:latin typeface="Proxima Nova Rg" panose="02000506030000020004"/>
                <a:ea typeface="Calibri" panose="020F0502020204030204" pitchFamily="34" charset="0"/>
                <a:cs typeface="Mangal" panose="02040503050203030202" pitchFamily="18" charset="0"/>
              </a:rPr>
              <a:t>Time management </a:t>
            </a:r>
          </a:p>
          <a:p>
            <a:pPr marL="285750" marR="0" indent="-285750" algn="ctr">
              <a:lnSpc>
                <a:spcPct val="107000"/>
              </a:lnSpc>
              <a:spcBef>
                <a:spcPts val="0"/>
              </a:spcBef>
              <a:spcAft>
                <a:spcPts val="800"/>
              </a:spcAft>
              <a:buFont typeface="Arial" panose="020B0604020202020204" pitchFamily="34" charset="0"/>
              <a:buChar char="•"/>
            </a:pPr>
            <a:r>
              <a:rPr lang="en-US" sz="3200" dirty="0">
                <a:effectLst/>
                <a:latin typeface="Proxima Nova Rg" panose="02000506030000020004"/>
                <a:ea typeface="Calibri" panose="020F0502020204030204" pitchFamily="34" charset="0"/>
                <a:cs typeface="Mangal" panose="02040503050203030202" pitchFamily="18" charset="0"/>
              </a:rPr>
              <a:t>Communication challenges </a:t>
            </a:r>
          </a:p>
          <a:p>
            <a:pPr marL="285750" marR="0" indent="-285750" algn="ctr">
              <a:lnSpc>
                <a:spcPct val="107000"/>
              </a:lnSpc>
              <a:spcBef>
                <a:spcPts val="0"/>
              </a:spcBef>
              <a:spcAft>
                <a:spcPts val="800"/>
              </a:spcAft>
              <a:buFont typeface="Arial" panose="020B0604020202020204" pitchFamily="34" charset="0"/>
              <a:buChar char="•"/>
            </a:pPr>
            <a:r>
              <a:rPr lang="en-US" sz="3200" dirty="0">
                <a:effectLst/>
                <a:latin typeface="Proxima Nova Rg" panose="02000506030000020004"/>
                <a:ea typeface="Calibri" panose="020F0502020204030204" pitchFamily="34" charset="0"/>
                <a:cs typeface="Mangal" panose="02040503050203030202" pitchFamily="18" charset="0"/>
              </a:rPr>
              <a:t>Management of excessive workload</a:t>
            </a:r>
          </a:p>
          <a:p>
            <a:pPr marL="285750" marR="0" indent="-285750" algn="ctr">
              <a:lnSpc>
                <a:spcPct val="107000"/>
              </a:lnSpc>
              <a:spcBef>
                <a:spcPts val="0"/>
              </a:spcBef>
              <a:spcAft>
                <a:spcPts val="800"/>
              </a:spcAft>
              <a:buFont typeface="Arial" panose="020B0604020202020204" pitchFamily="34" charset="0"/>
              <a:buChar char="•"/>
            </a:pPr>
            <a:r>
              <a:rPr lang="en-US" sz="3200" dirty="0">
                <a:effectLst/>
                <a:latin typeface="Proxima Nova Rg" panose="02000506030000020004"/>
                <a:ea typeface="Calibri" panose="020F0502020204030204" pitchFamily="34" charset="0"/>
                <a:cs typeface="Mangal" panose="02040503050203030202" pitchFamily="18" charset="0"/>
              </a:rPr>
              <a:t>Balance between social and work life</a:t>
            </a:r>
          </a:p>
        </p:txBody>
      </p:sp>
      <p:cxnSp>
        <p:nvCxnSpPr>
          <p:cNvPr id="93" name="Horizontal Section Divider" descr="Horizontal Divider">
            <a:extLst>
              <a:ext uri="{FF2B5EF4-FFF2-40B4-BE49-F238E27FC236}">
                <a16:creationId xmlns:a16="http://schemas.microsoft.com/office/drawing/2014/main" id="{D5B19078-6252-2B7C-0C35-D5092BB43D11}"/>
              </a:ext>
            </a:extLst>
          </p:cNvPr>
          <p:cNvCxnSpPr>
            <a:cxnSpLocks/>
          </p:cNvCxnSpPr>
          <p:nvPr/>
        </p:nvCxnSpPr>
        <p:spPr bwMode="auto">
          <a:xfrm>
            <a:off x="10378045" y="13793583"/>
            <a:ext cx="33352155" cy="0"/>
          </a:xfrm>
          <a:prstGeom prst="line">
            <a:avLst/>
          </a:prstGeom>
          <a:noFill/>
          <a:ln w="25400" cap="flat" cmpd="sng" algn="ctr">
            <a:solidFill>
              <a:schemeClr val="tx1"/>
            </a:solidFill>
            <a:prstDash val="dash"/>
            <a:round/>
            <a:headEnd type="none" w="med" len="med"/>
            <a:tailEnd type="none" w="med" len="med"/>
          </a:ln>
          <a:effectLst/>
        </p:spPr>
      </p:cxnSp>
      <p:sp>
        <p:nvSpPr>
          <p:cNvPr id="17" name="TextBox 16">
            <a:extLst>
              <a:ext uri="{FF2B5EF4-FFF2-40B4-BE49-F238E27FC236}">
                <a16:creationId xmlns:a16="http://schemas.microsoft.com/office/drawing/2014/main" id="{6B9B7B38-FAE2-4CBF-9AAC-C7959940C40D}"/>
              </a:ext>
            </a:extLst>
          </p:cNvPr>
          <p:cNvSpPr txBox="1"/>
          <p:nvPr/>
        </p:nvSpPr>
        <p:spPr>
          <a:xfrm>
            <a:off x="11312453" y="13986399"/>
            <a:ext cx="7554575" cy="1200329"/>
          </a:xfrm>
          <a:prstGeom prst="rect">
            <a:avLst/>
          </a:prstGeom>
          <a:noFill/>
          <a:ln>
            <a:solidFill>
              <a:srgbClr val="5BC3F5"/>
            </a:solidFill>
          </a:ln>
        </p:spPr>
        <p:txBody>
          <a:bodyPr wrap="square" rtlCol="0">
            <a:spAutoFit/>
          </a:bodyPr>
          <a:lstStyle/>
          <a:p>
            <a:pPr algn="ctr"/>
            <a:r>
              <a:rPr lang="en-US" sz="3600" b="1" dirty="0">
                <a:solidFill>
                  <a:srgbClr val="A60F2D"/>
                </a:solidFill>
                <a:latin typeface="Proxima Nova Rg" panose="02000506030000020004"/>
              </a:rPr>
              <a:t>LEARNING AND VALUE ADDITION</a:t>
            </a:r>
          </a:p>
        </p:txBody>
      </p:sp>
      <p:sp>
        <p:nvSpPr>
          <p:cNvPr id="95" name="TextBox 94">
            <a:extLst>
              <a:ext uri="{FF2B5EF4-FFF2-40B4-BE49-F238E27FC236}">
                <a16:creationId xmlns:a16="http://schemas.microsoft.com/office/drawing/2014/main" id="{FAAAB3C1-08F7-A43E-63F8-0DDF3046FA4A}"/>
              </a:ext>
            </a:extLst>
          </p:cNvPr>
          <p:cNvSpPr txBox="1"/>
          <p:nvPr/>
        </p:nvSpPr>
        <p:spPr>
          <a:xfrm>
            <a:off x="33711773" y="9134787"/>
            <a:ext cx="9850424" cy="4170437"/>
          </a:xfrm>
          <a:prstGeom prst="rect">
            <a:avLst/>
          </a:prstGeom>
          <a:noFill/>
        </p:spPr>
        <p:txBody>
          <a:bodyPr wrap="square">
            <a:spAutoFit/>
          </a:bodyPr>
          <a:lstStyle/>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Experienced Corporate functionality </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Applying various theoretically learned skills on day-to-day basis.</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Application of Communication skills and ethics.</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Practical experience provides never ending learning process.</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Hands on experience on the technical aspects of corporate.</a:t>
            </a:r>
          </a:p>
        </p:txBody>
      </p:sp>
      <p:sp>
        <p:nvSpPr>
          <p:cNvPr id="96" name="TextBox 95">
            <a:extLst>
              <a:ext uri="{FF2B5EF4-FFF2-40B4-BE49-F238E27FC236}">
                <a16:creationId xmlns:a16="http://schemas.microsoft.com/office/drawing/2014/main" id="{636A4876-343E-9459-1D15-778C239A86B6}"/>
              </a:ext>
            </a:extLst>
          </p:cNvPr>
          <p:cNvSpPr txBox="1"/>
          <p:nvPr/>
        </p:nvSpPr>
        <p:spPr>
          <a:xfrm>
            <a:off x="10101012" y="15089556"/>
            <a:ext cx="9493069" cy="4251998"/>
          </a:xfrm>
          <a:prstGeom prst="rect">
            <a:avLst/>
          </a:prstGeom>
          <a:noFill/>
        </p:spPr>
        <p:txBody>
          <a:bodyPr wrap="square">
            <a:spAutoFit/>
          </a:bodyPr>
          <a:lstStyle/>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Real time exposure of multinational corporate company</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Learned Various analytical skills required to interpret data.</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Ability to communicate and network with colleagues and seniors.</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Enhanced knowledge</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Privileged to work on a nation building project.</a:t>
            </a:r>
          </a:p>
          <a:p>
            <a:pPr marL="457200" marR="0" indent="-457200" algn="ctr">
              <a:lnSpc>
                <a:spcPct val="107000"/>
              </a:lnSpc>
              <a:spcBef>
                <a:spcPts val="0"/>
              </a:spcBef>
              <a:spcAft>
                <a:spcPts val="800"/>
              </a:spcAft>
              <a:buFont typeface="Arial" panose="020B0604020202020204" pitchFamily="34" charset="0"/>
              <a:buChar char="•"/>
            </a:pPr>
            <a:r>
              <a:rPr lang="en-US" sz="2800" dirty="0">
                <a:latin typeface="Proxima Nova Rg" panose="02000506030000020004"/>
                <a:ea typeface="Calibri" panose="020F0502020204030204" pitchFamily="34" charset="0"/>
                <a:cs typeface="Mangal" panose="02040503050203030202" pitchFamily="18" charset="0"/>
              </a:rPr>
              <a:t>Corporate ethics</a:t>
            </a:r>
            <a:endParaRPr lang="en-US" sz="2800" dirty="0">
              <a:effectLst/>
              <a:latin typeface="Proxima Nova Rg" panose="02000506030000020004"/>
              <a:ea typeface="Calibri" panose="020F0502020204030204" pitchFamily="34" charset="0"/>
              <a:cs typeface="Mangal" panose="02040503050203030202" pitchFamily="18" charset="0"/>
            </a:endParaRPr>
          </a:p>
        </p:txBody>
      </p:sp>
      <p:sp>
        <p:nvSpPr>
          <p:cNvPr id="97" name="TextBox 96">
            <a:extLst>
              <a:ext uri="{FF2B5EF4-FFF2-40B4-BE49-F238E27FC236}">
                <a16:creationId xmlns:a16="http://schemas.microsoft.com/office/drawing/2014/main" id="{27B7C025-0B14-BB76-E76D-9756E33BFAEE}"/>
              </a:ext>
            </a:extLst>
          </p:cNvPr>
          <p:cNvSpPr txBox="1"/>
          <p:nvPr/>
        </p:nvSpPr>
        <p:spPr>
          <a:xfrm>
            <a:off x="21578397" y="15356481"/>
            <a:ext cx="10239568" cy="3944221"/>
          </a:xfrm>
          <a:prstGeom prst="rect">
            <a:avLst/>
          </a:prstGeom>
          <a:noFill/>
        </p:spPr>
        <p:txBody>
          <a:bodyPr wrap="square">
            <a:spAutoFit/>
          </a:bodyPr>
          <a:lstStyle/>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To develop a well efficient portal for Quality check of data, Errors related to portal functionality were time consuming as well as expensive.</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Develop a clear idea related to the protocol of the project during the beginning, changes in the process of functionality regularly could affect the consistency of data.</a:t>
            </a:r>
          </a:p>
          <a:p>
            <a:pPr marL="457200" marR="0" indent="-457200" algn="ctr">
              <a:lnSpc>
                <a:spcPct val="107000"/>
              </a:lnSpc>
              <a:spcBef>
                <a:spcPts val="0"/>
              </a:spcBef>
              <a:spcAft>
                <a:spcPts val="800"/>
              </a:spcAft>
              <a:buFont typeface="Arial" panose="020B0604020202020204" pitchFamily="34" charset="0"/>
              <a:buChar char="•"/>
            </a:pPr>
            <a:r>
              <a:rPr lang="en-US" sz="2800" dirty="0">
                <a:effectLst/>
                <a:latin typeface="Proxima Nova Rg" panose="02000506030000020004"/>
                <a:ea typeface="Calibri" panose="020F0502020204030204" pitchFamily="34" charset="0"/>
                <a:cs typeface="Mangal" panose="02040503050203030202" pitchFamily="18" charset="0"/>
              </a:rPr>
              <a:t>To provide a clear channel for communication related to work.</a:t>
            </a:r>
          </a:p>
        </p:txBody>
      </p:sp>
      <p:cxnSp>
        <p:nvCxnSpPr>
          <p:cNvPr id="98" name="Horizontal Section Divider" descr="Horizontal Divider">
            <a:extLst>
              <a:ext uri="{FF2B5EF4-FFF2-40B4-BE49-F238E27FC236}">
                <a16:creationId xmlns:a16="http://schemas.microsoft.com/office/drawing/2014/main" id="{F2DBA19D-A466-9554-4CCA-FDF9374DC5E3}"/>
              </a:ext>
            </a:extLst>
          </p:cNvPr>
          <p:cNvCxnSpPr>
            <a:cxnSpLocks/>
          </p:cNvCxnSpPr>
          <p:nvPr/>
        </p:nvCxnSpPr>
        <p:spPr bwMode="auto">
          <a:xfrm>
            <a:off x="19979518" y="2252917"/>
            <a:ext cx="0" cy="26395058"/>
          </a:xfrm>
          <a:prstGeom prst="line">
            <a:avLst/>
          </a:prstGeom>
          <a:noFill/>
          <a:ln w="25400" cap="flat" cmpd="sng" algn="ctr">
            <a:solidFill>
              <a:schemeClr val="tx1"/>
            </a:solidFill>
            <a:prstDash val="dash"/>
            <a:round/>
            <a:headEnd type="none" w="med" len="med"/>
            <a:tailEnd type="none" w="med" len="med"/>
          </a:ln>
          <a:effectLst/>
        </p:spPr>
      </p:cxnSp>
      <p:cxnSp>
        <p:nvCxnSpPr>
          <p:cNvPr id="99" name="Horizontal Section Divider" descr="Horizontal Divider">
            <a:extLst>
              <a:ext uri="{FF2B5EF4-FFF2-40B4-BE49-F238E27FC236}">
                <a16:creationId xmlns:a16="http://schemas.microsoft.com/office/drawing/2014/main" id="{38DC9B51-D1AC-E141-F496-A0500AB22756}"/>
              </a:ext>
            </a:extLst>
          </p:cNvPr>
          <p:cNvCxnSpPr>
            <a:cxnSpLocks/>
          </p:cNvCxnSpPr>
          <p:nvPr/>
        </p:nvCxnSpPr>
        <p:spPr bwMode="auto">
          <a:xfrm flipH="1">
            <a:off x="33184976" y="13935189"/>
            <a:ext cx="45897" cy="14740031"/>
          </a:xfrm>
          <a:prstGeom prst="line">
            <a:avLst/>
          </a:prstGeom>
          <a:noFill/>
          <a:ln w="25400" cap="flat" cmpd="sng" algn="ctr">
            <a:solidFill>
              <a:schemeClr val="tx1"/>
            </a:solidFill>
            <a:prstDash val="dash"/>
            <a:round/>
            <a:headEnd type="none" w="med" len="med"/>
            <a:tailEnd type="none" w="med" len="med"/>
          </a:ln>
          <a:effectLst/>
        </p:spPr>
      </p:cxnSp>
      <p:graphicFrame>
        <p:nvGraphicFramePr>
          <p:cNvPr id="101" name="Chart 100">
            <a:extLst>
              <a:ext uri="{FF2B5EF4-FFF2-40B4-BE49-F238E27FC236}">
                <a16:creationId xmlns:a16="http://schemas.microsoft.com/office/drawing/2014/main" id="{2CF27C9C-DF07-497C-3D4A-CB5D60C2FEFE}"/>
              </a:ext>
            </a:extLst>
          </p:cNvPr>
          <p:cNvGraphicFramePr>
            <a:graphicFrameLocks/>
          </p:cNvGraphicFramePr>
          <p:nvPr>
            <p:extLst>
              <p:ext uri="{D42A27DB-BD31-4B8C-83A1-F6EECF244321}">
                <p14:modId xmlns:p14="http://schemas.microsoft.com/office/powerpoint/2010/main" val="2412799740"/>
              </p:ext>
            </p:extLst>
          </p:nvPr>
        </p:nvGraphicFramePr>
        <p:xfrm>
          <a:off x="33255099" y="14812338"/>
          <a:ext cx="10636101" cy="4983501"/>
        </p:xfrm>
        <a:graphic>
          <a:graphicData uri="http://schemas.openxmlformats.org/drawingml/2006/chart">
            <c:chart xmlns:c="http://schemas.openxmlformats.org/drawingml/2006/chart" xmlns:r="http://schemas.openxmlformats.org/officeDocument/2006/relationships" r:id="rId8"/>
          </a:graphicData>
        </a:graphic>
      </p:graphicFrame>
      <p:sp>
        <p:nvSpPr>
          <p:cNvPr id="102" name="TextBox 101">
            <a:extLst>
              <a:ext uri="{FF2B5EF4-FFF2-40B4-BE49-F238E27FC236}">
                <a16:creationId xmlns:a16="http://schemas.microsoft.com/office/drawing/2014/main" id="{0DA942D6-FE4F-2ACD-3F10-E03083E7F961}"/>
              </a:ext>
            </a:extLst>
          </p:cNvPr>
          <p:cNvSpPr txBox="1"/>
          <p:nvPr/>
        </p:nvSpPr>
        <p:spPr>
          <a:xfrm>
            <a:off x="33721937" y="20382642"/>
            <a:ext cx="9720523" cy="646331"/>
          </a:xfrm>
          <a:prstGeom prst="rect">
            <a:avLst/>
          </a:prstGeom>
          <a:noFill/>
          <a:ln>
            <a:solidFill>
              <a:srgbClr val="5BC3F5"/>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tab pos="2571868" algn="l"/>
              </a:tabLst>
              <a:defRPr/>
            </a:pPr>
            <a:r>
              <a:rPr lang="en-IN" sz="3600" b="1" cap="all" dirty="0">
                <a:solidFill>
                  <a:srgbClr val="A60F2D"/>
                </a:solidFill>
                <a:latin typeface="Proxima Nova Rg" panose="02000506030000020004" pitchFamily="2" charset="0"/>
                <a:cs typeface="Arial"/>
              </a:rPr>
              <a:t>GFC PROCESS</a:t>
            </a:r>
            <a:endParaRPr kumimoji="0" lang="en-IN" sz="3600" b="1" i="0" u="none" strike="noStrike" kern="1200" cap="all" spc="0" normalizeH="0" baseline="0" noProof="0" dirty="0">
              <a:ln>
                <a:noFill/>
              </a:ln>
              <a:solidFill>
                <a:srgbClr val="A60F2D"/>
              </a:solidFill>
              <a:effectLst/>
              <a:uLnTx/>
              <a:uFillTx/>
              <a:latin typeface="Proxima Nova Rg" panose="02000506030000020004" pitchFamily="2" charset="0"/>
              <a:ea typeface="+mn-ea"/>
              <a:cs typeface="Arial"/>
            </a:endParaRPr>
          </a:p>
        </p:txBody>
      </p:sp>
      <p:sp>
        <p:nvSpPr>
          <p:cNvPr id="104" name="TextBox 103">
            <a:extLst>
              <a:ext uri="{FF2B5EF4-FFF2-40B4-BE49-F238E27FC236}">
                <a16:creationId xmlns:a16="http://schemas.microsoft.com/office/drawing/2014/main" id="{FE2C4BFC-2B03-49D7-A6EE-85EE4C019A52}"/>
              </a:ext>
            </a:extLst>
          </p:cNvPr>
          <p:cNvSpPr txBox="1"/>
          <p:nvPr/>
        </p:nvSpPr>
        <p:spPr>
          <a:xfrm>
            <a:off x="11064013" y="20283689"/>
            <a:ext cx="7554575" cy="646331"/>
          </a:xfrm>
          <a:prstGeom prst="rect">
            <a:avLst/>
          </a:prstGeom>
          <a:noFill/>
          <a:ln>
            <a:solidFill>
              <a:srgbClr val="5BC3F5"/>
            </a:solidFill>
          </a:ln>
        </p:spPr>
        <p:txBody>
          <a:bodyPr wrap="square" rtlCol="0">
            <a:spAutoFit/>
          </a:bodyPr>
          <a:lstStyle/>
          <a:p>
            <a:pPr algn="ctr"/>
            <a:r>
              <a:rPr lang="en-US" sz="3600" b="1" dirty="0">
                <a:solidFill>
                  <a:srgbClr val="A60F2D"/>
                </a:solidFill>
                <a:latin typeface="Proxima Nova Rg" panose="02000506030000020004"/>
              </a:rPr>
              <a:t>CITIES ASSIGNED</a:t>
            </a:r>
          </a:p>
        </p:txBody>
      </p:sp>
      <p:cxnSp>
        <p:nvCxnSpPr>
          <p:cNvPr id="105" name="Horizontal Section Divider" descr="Horizontal Divider">
            <a:extLst>
              <a:ext uri="{FF2B5EF4-FFF2-40B4-BE49-F238E27FC236}">
                <a16:creationId xmlns:a16="http://schemas.microsoft.com/office/drawing/2014/main" id="{3513A5FB-AAAD-BEEF-9E29-7CDAA171199A}"/>
              </a:ext>
            </a:extLst>
          </p:cNvPr>
          <p:cNvCxnSpPr>
            <a:cxnSpLocks/>
          </p:cNvCxnSpPr>
          <p:nvPr/>
        </p:nvCxnSpPr>
        <p:spPr bwMode="auto">
          <a:xfrm>
            <a:off x="10361162" y="19831430"/>
            <a:ext cx="33530038" cy="0"/>
          </a:xfrm>
          <a:prstGeom prst="line">
            <a:avLst/>
          </a:prstGeom>
          <a:noFill/>
          <a:ln w="25400" cap="flat" cmpd="sng" algn="ctr">
            <a:solidFill>
              <a:schemeClr val="tx1"/>
            </a:solidFill>
            <a:prstDash val="dash"/>
            <a:round/>
            <a:headEnd type="none" w="med" len="med"/>
            <a:tailEnd type="none" w="med" len="med"/>
          </a:ln>
          <a:effectLst/>
        </p:spPr>
      </p:cxnSp>
      <p:sp>
        <p:nvSpPr>
          <p:cNvPr id="106" name="TextBox 105">
            <a:extLst>
              <a:ext uri="{FF2B5EF4-FFF2-40B4-BE49-F238E27FC236}">
                <a16:creationId xmlns:a16="http://schemas.microsoft.com/office/drawing/2014/main" id="{A3251DE6-E1E5-60AC-3994-1236684B6B91}"/>
              </a:ext>
            </a:extLst>
          </p:cNvPr>
          <p:cNvSpPr txBox="1"/>
          <p:nvPr/>
        </p:nvSpPr>
        <p:spPr>
          <a:xfrm>
            <a:off x="1132765" y="25585059"/>
            <a:ext cx="7554575" cy="646331"/>
          </a:xfrm>
          <a:prstGeom prst="rect">
            <a:avLst/>
          </a:prstGeom>
          <a:noFill/>
          <a:ln>
            <a:solidFill>
              <a:srgbClr val="5BC3F5"/>
            </a:solidFill>
          </a:ln>
        </p:spPr>
        <p:txBody>
          <a:bodyPr wrap="square" rtlCol="0">
            <a:spAutoFit/>
          </a:bodyPr>
          <a:lstStyle/>
          <a:p>
            <a:pPr algn="ctr"/>
            <a:r>
              <a:rPr lang="en-US" sz="3600" b="1" dirty="0">
                <a:solidFill>
                  <a:srgbClr val="A60F2D"/>
                </a:solidFill>
                <a:latin typeface="Proxima Nova Rg" panose="02000506030000020004"/>
              </a:rPr>
              <a:t>INTERPRETATION</a:t>
            </a:r>
          </a:p>
        </p:txBody>
      </p:sp>
      <p:cxnSp>
        <p:nvCxnSpPr>
          <p:cNvPr id="107" name="Horizontal Section Divider" descr="Horizontal Divider">
            <a:extLst>
              <a:ext uri="{FF2B5EF4-FFF2-40B4-BE49-F238E27FC236}">
                <a16:creationId xmlns:a16="http://schemas.microsoft.com/office/drawing/2014/main" id="{AA5A0F2E-897D-8BCB-1F3C-9FA5C3E1008F}"/>
              </a:ext>
            </a:extLst>
          </p:cNvPr>
          <p:cNvCxnSpPr>
            <a:cxnSpLocks/>
          </p:cNvCxnSpPr>
          <p:nvPr/>
        </p:nvCxnSpPr>
        <p:spPr bwMode="auto">
          <a:xfrm>
            <a:off x="424288" y="32445480"/>
            <a:ext cx="43511776" cy="0"/>
          </a:xfrm>
          <a:prstGeom prst="line">
            <a:avLst/>
          </a:prstGeom>
          <a:noFill/>
          <a:ln w="25400" cap="flat" cmpd="sng" algn="ctr">
            <a:solidFill>
              <a:schemeClr val="tx1"/>
            </a:solidFill>
            <a:prstDash val="dash"/>
            <a:round/>
            <a:headEnd type="none" w="med" len="med"/>
            <a:tailEnd type="none" w="med" len="med"/>
          </a:ln>
          <a:effectLst/>
        </p:spPr>
      </p:cxnSp>
      <p:sp>
        <p:nvSpPr>
          <p:cNvPr id="36" name="TextBox 35">
            <a:extLst>
              <a:ext uri="{FF2B5EF4-FFF2-40B4-BE49-F238E27FC236}">
                <a16:creationId xmlns:a16="http://schemas.microsoft.com/office/drawing/2014/main" id="{6E327423-09EC-4206-BE80-EE62FCC3D582}"/>
              </a:ext>
            </a:extLst>
          </p:cNvPr>
          <p:cNvSpPr txBox="1"/>
          <p:nvPr/>
        </p:nvSpPr>
        <p:spPr>
          <a:xfrm>
            <a:off x="1393622" y="32445480"/>
            <a:ext cx="42575948" cy="523220"/>
          </a:xfrm>
          <a:prstGeom prst="rect">
            <a:avLst/>
          </a:prstGeom>
          <a:noFill/>
        </p:spPr>
        <p:txBody>
          <a:bodyPr wrap="square" rtlCol="0">
            <a:spAutoFit/>
          </a:bodyPr>
          <a:lstStyle/>
          <a:p>
            <a:r>
              <a:rPr lang="en-US" sz="2800" b="1" dirty="0"/>
              <a:t>Name- SHUBHAM SUDHAKAR RUKME                                               Roll no - IIHMR-U/02/2021-2023/0345                                                 CLASS -    MBA PM -13                                         Mentor -  DR SURYA PRAKASH                                                     Industry Mentor-     PANKAJ BAJAJ</a:t>
            </a:r>
          </a:p>
        </p:txBody>
      </p:sp>
      <p:cxnSp>
        <p:nvCxnSpPr>
          <p:cNvPr id="108" name="Horizontal Section Divider" descr="Horizontal Divider">
            <a:extLst>
              <a:ext uri="{FF2B5EF4-FFF2-40B4-BE49-F238E27FC236}">
                <a16:creationId xmlns:a16="http://schemas.microsoft.com/office/drawing/2014/main" id="{C744116A-05F5-D8A1-B88F-6B28C21DABB8}"/>
              </a:ext>
            </a:extLst>
          </p:cNvPr>
          <p:cNvCxnSpPr>
            <a:cxnSpLocks/>
          </p:cNvCxnSpPr>
          <p:nvPr/>
        </p:nvCxnSpPr>
        <p:spPr bwMode="auto">
          <a:xfrm>
            <a:off x="33422117" y="7150096"/>
            <a:ext cx="10547453" cy="0"/>
          </a:xfrm>
          <a:prstGeom prst="line">
            <a:avLst/>
          </a:prstGeom>
          <a:noFill/>
          <a:ln w="25400" cap="flat" cmpd="sng" algn="ctr">
            <a:solidFill>
              <a:schemeClr val="tx1"/>
            </a:solidFill>
            <a:prstDash val="dash"/>
            <a:round/>
            <a:headEnd type="none" w="med" len="med"/>
            <a:tailEnd type="none" w="med" len="med"/>
          </a:ln>
          <a:effectLst/>
        </p:spPr>
      </p:cxnSp>
      <p:sp>
        <p:nvSpPr>
          <p:cNvPr id="90" name="TextBox 89">
            <a:extLst>
              <a:ext uri="{FF2B5EF4-FFF2-40B4-BE49-F238E27FC236}">
                <a16:creationId xmlns:a16="http://schemas.microsoft.com/office/drawing/2014/main" id="{629B4912-99D4-50D5-C5DA-63CD35A7E521}"/>
              </a:ext>
            </a:extLst>
          </p:cNvPr>
          <p:cNvSpPr txBox="1"/>
          <p:nvPr/>
        </p:nvSpPr>
        <p:spPr>
          <a:xfrm rot="10800000" flipV="1">
            <a:off x="161630" y="26489377"/>
            <a:ext cx="9727435" cy="5685724"/>
          </a:xfrm>
          <a:prstGeom prst="rect">
            <a:avLst/>
          </a:prstGeom>
          <a:noFill/>
        </p:spPr>
        <p:txBody>
          <a:bodyPr wrap="square">
            <a:spAutoFit/>
          </a:bodyPr>
          <a:lstStyle/>
          <a:p>
            <a:pPr marL="0" marR="0">
              <a:lnSpc>
                <a:spcPct val="107000"/>
              </a:lnSpc>
              <a:spcBef>
                <a:spcPts val="0"/>
              </a:spcBef>
              <a:spcAft>
                <a:spcPts val="800"/>
              </a:spcAft>
            </a:pPr>
            <a:r>
              <a:rPr lang="en-US" sz="2800" dirty="0">
                <a:effectLst/>
                <a:latin typeface="Proxima Nova Rg" panose="02000506030000020004"/>
                <a:ea typeface="Calibri" panose="020F0502020204030204" pitchFamily="34" charset="0"/>
                <a:cs typeface="Mangal" panose="02040503050203030202" pitchFamily="18" charset="0"/>
              </a:rPr>
              <a:t>The job description assigned to me for summer internship at IQVIA was to develop a quality check mechanism and conduct quality check of field data collected by the assessors</a:t>
            </a:r>
          </a:p>
          <a:p>
            <a:pPr marL="0" marR="0">
              <a:lnSpc>
                <a:spcPct val="107000"/>
              </a:lnSpc>
              <a:spcBef>
                <a:spcPts val="0"/>
              </a:spcBef>
              <a:spcAft>
                <a:spcPts val="800"/>
              </a:spcAft>
            </a:pPr>
            <a:r>
              <a:rPr lang="en-US" sz="2800" dirty="0">
                <a:effectLst/>
                <a:latin typeface="Proxima Nova Rg" panose="02000506030000020004"/>
                <a:ea typeface="Calibri" panose="020F0502020204030204" pitchFamily="34" charset="0"/>
                <a:cs typeface="Mangal" panose="02040503050203030202" pitchFamily="18" charset="0"/>
              </a:rPr>
              <a:t>ULB (Urban Local Bodies) were assigned to the quality check team to conduct a proper quality check on the data provided by the field assessors. A total of 27 ULB’s were allotted to me for quality check during my 2 months of internship. Out of which 44 percent of ULBs were from Madhya Pradesh, 30 percent from Maharashtra, 11 percent from Andhra Pradesh, 7 percent from Telangana and 4 percent each from Odisha and Uttar Pradesh.</a:t>
            </a:r>
          </a:p>
        </p:txBody>
      </p:sp>
      <p:graphicFrame>
        <p:nvGraphicFramePr>
          <p:cNvPr id="91" name="Chart 90">
            <a:extLst>
              <a:ext uri="{FF2B5EF4-FFF2-40B4-BE49-F238E27FC236}">
                <a16:creationId xmlns:a16="http://schemas.microsoft.com/office/drawing/2014/main" id="{87BB259D-6C4A-66D3-09B8-DC13F78CC511}"/>
              </a:ext>
            </a:extLst>
          </p:cNvPr>
          <p:cNvGraphicFramePr>
            <a:graphicFrameLocks/>
          </p:cNvGraphicFramePr>
          <p:nvPr>
            <p:extLst>
              <p:ext uri="{D42A27DB-BD31-4B8C-83A1-F6EECF244321}">
                <p14:modId xmlns:p14="http://schemas.microsoft.com/office/powerpoint/2010/main" val="694728810"/>
              </p:ext>
            </p:extLst>
          </p:nvPr>
        </p:nvGraphicFramePr>
        <p:xfrm>
          <a:off x="10311050" y="21143710"/>
          <a:ext cx="9397626" cy="7124091"/>
        </p:xfrm>
        <a:graphic>
          <a:graphicData uri="http://schemas.openxmlformats.org/drawingml/2006/chart">
            <c:chart xmlns:c="http://schemas.openxmlformats.org/drawingml/2006/chart" xmlns:r="http://schemas.openxmlformats.org/officeDocument/2006/relationships" r:id="rId9"/>
          </a:graphicData>
        </a:graphic>
      </p:graphicFrame>
      <p:sp>
        <p:nvSpPr>
          <p:cNvPr id="100" name="TextBox 99">
            <a:extLst>
              <a:ext uri="{FF2B5EF4-FFF2-40B4-BE49-F238E27FC236}">
                <a16:creationId xmlns:a16="http://schemas.microsoft.com/office/drawing/2014/main" id="{43569ED0-32B0-C847-9863-F302B39B84FE}"/>
              </a:ext>
            </a:extLst>
          </p:cNvPr>
          <p:cNvSpPr txBox="1"/>
          <p:nvPr/>
        </p:nvSpPr>
        <p:spPr>
          <a:xfrm>
            <a:off x="21054681" y="22109094"/>
            <a:ext cx="11256074" cy="6001643"/>
          </a:xfrm>
          <a:prstGeom prst="rect">
            <a:avLst/>
          </a:prstGeom>
          <a:noFill/>
        </p:spPr>
        <p:txBody>
          <a:bodyPr wrap="square">
            <a:spAutoFit/>
          </a:bodyPr>
          <a:lstStyle/>
          <a:p>
            <a:pPr algn="ctr"/>
            <a:r>
              <a:rPr lang="en-IN" sz="3200" dirty="0">
                <a:effectLst/>
                <a:latin typeface="Proxima Nova Rg" panose="02000506030000020004"/>
                <a:ea typeface="Calibri" panose="020F0502020204030204" pitchFamily="34" charset="0"/>
                <a:cs typeface="Mangal" panose="02040503050203030202" pitchFamily="18" charset="0"/>
              </a:rPr>
              <a:t>IQVIA Is a leading healthcare industry whose primary role is to provide data driven research in healthcare field. The project with which I was involved was of Swatch Bharat Abhiyan. 2 Years ago, this project was with KPMG, but IQVIA has got its tender for the past 2 years continuously. What I found most peculiar about this transfer of project was that IQVIA hired some of the lead employees who were working on that project in KPMG in IQVIA so that they could provide better training and insights in the projects. Which led me to understanding that working in a corporate consultant company is all about your worth to the company, which the employee's can leverage for a better opportunity. </a:t>
            </a:r>
            <a:endParaRPr lang="en-US" sz="3200" dirty="0">
              <a:latin typeface="Proxima Nova Rg" panose="02000506030000020004"/>
            </a:endParaRPr>
          </a:p>
        </p:txBody>
      </p:sp>
      <p:sp>
        <p:nvSpPr>
          <p:cNvPr id="109" name="TextBox 108">
            <a:extLst>
              <a:ext uri="{FF2B5EF4-FFF2-40B4-BE49-F238E27FC236}">
                <a16:creationId xmlns:a16="http://schemas.microsoft.com/office/drawing/2014/main" id="{419C7536-0FEC-A4B5-95AE-F66A26F7B997}"/>
              </a:ext>
            </a:extLst>
          </p:cNvPr>
          <p:cNvSpPr txBox="1"/>
          <p:nvPr/>
        </p:nvSpPr>
        <p:spPr>
          <a:xfrm>
            <a:off x="21320979" y="20283689"/>
            <a:ext cx="10646157" cy="1754326"/>
          </a:xfrm>
          <a:prstGeom prst="rect">
            <a:avLst/>
          </a:prstGeom>
          <a:noFill/>
          <a:ln>
            <a:solidFill>
              <a:srgbClr val="5BC3F5"/>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tab pos="2571868" algn="l"/>
              </a:tabLst>
              <a:defRPr/>
            </a:pPr>
            <a:r>
              <a:rPr lang="en-IN" sz="3600" b="1" cap="all" dirty="0">
                <a:solidFill>
                  <a:srgbClr val="A60F2D"/>
                </a:solidFill>
                <a:latin typeface="Proxima Nova Rg" panose="02000506030000020004" pitchFamily="2" charset="0"/>
                <a:cs typeface="Arial"/>
              </a:rPr>
              <a:t>BRIEF DESCRIPTION ABOUT INDUSTRY LIKE HEALTHCARE/PHARAMA/DEVELOPMENT ORGANIZATIONS</a:t>
            </a:r>
            <a:endParaRPr kumimoji="0" lang="en-IN" sz="3600" b="1" i="0" u="none" strike="noStrike" kern="1200" cap="all" spc="0" normalizeH="0" baseline="0" noProof="0" dirty="0">
              <a:ln>
                <a:noFill/>
              </a:ln>
              <a:solidFill>
                <a:srgbClr val="A60F2D"/>
              </a:solidFill>
              <a:effectLst/>
              <a:uLnTx/>
              <a:uFillTx/>
              <a:latin typeface="Proxima Nova Rg" panose="02000506030000020004" pitchFamily="2" charset="0"/>
              <a:ea typeface="+mn-ea"/>
              <a:cs typeface="Arial"/>
            </a:endParaRPr>
          </a:p>
        </p:txBody>
      </p:sp>
      <p:cxnSp>
        <p:nvCxnSpPr>
          <p:cNvPr id="112" name="Horizontal Section Divider" descr="Horizontal Divider">
            <a:extLst>
              <a:ext uri="{FF2B5EF4-FFF2-40B4-BE49-F238E27FC236}">
                <a16:creationId xmlns:a16="http://schemas.microsoft.com/office/drawing/2014/main" id="{0C158184-C506-7C16-F8B1-DC6FC3CCB178}"/>
              </a:ext>
            </a:extLst>
          </p:cNvPr>
          <p:cNvCxnSpPr>
            <a:cxnSpLocks/>
          </p:cNvCxnSpPr>
          <p:nvPr/>
        </p:nvCxnSpPr>
        <p:spPr bwMode="auto">
          <a:xfrm flipV="1">
            <a:off x="10040207" y="28586357"/>
            <a:ext cx="33689993" cy="8876"/>
          </a:xfrm>
          <a:prstGeom prst="line">
            <a:avLst/>
          </a:prstGeom>
          <a:noFill/>
          <a:ln w="25400" cap="flat" cmpd="sng" algn="ctr">
            <a:solidFill>
              <a:schemeClr val="tx1"/>
            </a:solidFill>
            <a:prstDash val="dash"/>
            <a:round/>
            <a:headEnd type="none" w="med" len="med"/>
            <a:tailEnd type="none" w="med" len="med"/>
          </a:ln>
          <a:effectLst/>
        </p:spPr>
      </p:cxnSp>
      <p:cxnSp>
        <p:nvCxnSpPr>
          <p:cNvPr id="113" name="Horizontal Section Divider" descr="Horizontal Divider">
            <a:extLst>
              <a:ext uri="{FF2B5EF4-FFF2-40B4-BE49-F238E27FC236}">
                <a16:creationId xmlns:a16="http://schemas.microsoft.com/office/drawing/2014/main" id="{5844A430-A6B7-7ABF-B6A2-F717411C2102}"/>
              </a:ext>
            </a:extLst>
          </p:cNvPr>
          <p:cNvCxnSpPr>
            <a:cxnSpLocks/>
          </p:cNvCxnSpPr>
          <p:nvPr/>
        </p:nvCxnSpPr>
        <p:spPr bwMode="auto">
          <a:xfrm>
            <a:off x="9913291" y="25390438"/>
            <a:ext cx="95440" cy="7055041"/>
          </a:xfrm>
          <a:prstGeom prst="line">
            <a:avLst/>
          </a:prstGeom>
          <a:noFill/>
          <a:ln w="25400" cap="flat" cmpd="sng" algn="ctr">
            <a:solidFill>
              <a:schemeClr val="tx1"/>
            </a:solidFill>
            <a:prstDash val="dash"/>
            <a:round/>
            <a:headEnd type="none" w="med" len="med"/>
            <a:tailEnd type="none" w="med" len="med"/>
          </a:ln>
          <a:effectLst/>
        </p:spPr>
      </p:cxnSp>
      <p:sp>
        <p:nvSpPr>
          <p:cNvPr id="114" name="TextBox 113">
            <a:extLst>
              <a:ext uri="{FF2B5EF4-FFF2-40B4-BE49-F238E27FC236}">
                <a16:creationId xmlns:a16="http://schemas.microsoft.com/office/drawing/2014/main" id="{FD5C211D-A90E-144C-3B46-00C0565D1629}"/>
              </a:ext>
            </a:extLst>
          </p:cNvPr>
          <p:cNvSpPr txBox="1"/>
          <p:nvPr/>
        </p:nvSpPr>
        <p:spPr>
          <a:xfrm>
            <a:off x="10361162" y="29446741"/>
            <a:ext cx="33277247" cy="2838021"/>
          </a:xfrm>
          <a:prstGeom prst="rect">
            <a:avLst/>
          </a:prstGeom>
          <a:noFill/>
        </p:spPr>
        <p:txBody>
          <a:bodyPr wrap="square">
            <a:spAutoFit/>
          </a:bodyPr>
          <a:lstStyle/>
          <a:p>
            <a:pPr marL="0" marR="0">
              <a:lnSpc>
                <a:spcPct val="107000"/>
              </a:lnSpc>
              <a:spcBef>
                <a:spcPts val="0"/>
              </a:spcBef>
              <a:spcAft>
                <a:spcPts val="800"/>
              </a:spcAft>
            </a:pPr>
            <a:r>
              <a:rPr lang="en-US" sz="2800" dirty="0">
                <a:effectLst/>
                <a:latin typeface="Proxima Nova Rg" panose="02000506030000020004"/>
                <a:ea typeface="Calibri" panose="020F0502020204030204" pitchFamily="34" charset="0"/>
                <a:cs typeface="Mangal" panose="02040503050203030202" pitchFamily="18" charset="0"/>
              </a:rPr>
              <a:t>IQVIA conducts Third Party Verification through desktop assessment of the documents provided by the ULB’s. After passing through the desktop assessment the Field assessment of ULB’s takes place. During the field assessment, direct observation of wet, dry, sanitary, and domestic plants to check the functionality and operationality of the plants is carried out by the field assessor. Some of the ULB’s in Madhya Pradesh would collect the sanitary and domestic but did not have the resources to process the waste. These ULB’s had a third-party agreement with private company situated outside the ULB’s location. The ULB’s would send their sanitary and domestic waste in cluster to private agency to process the waste. So, the functionality and operationality of the cluster plants were checked through direct observation at the private agency. The plants were </a:t>
            </a:r>
            <a:r>
              <a:rPr lang="en-US" sz="2800" dirty="0">
                <a:latin typeface="Proxima Nova Rg" panose="02000506030000020004"/>
                <a:ea typeface="Calibri" panose="020F0502020204030204" pitchFamily="34" charset="0"/>
                <a:cs typeface="Mangal" panose="02040503050203030202" pitchFamily="18" charset="0"/>
              </a:rPr>
              <a:t>certified</a:t>
            </a:r>
            <a:r>
              <a:rPr lang="en-US" sz="2800" dirty="0">
                <a:effectLst/>
                <a:latin typeface="Proxima Nova Rg" panose="02000506030000020004"/>
                <a:ea typeface="Calibri" panose="020F0502020204030204" pitchFamily="34" charset="0"/>
                <a:cs typeface="Mangal" panose="02040503050203030202" pitchFamily="18" charset="0"/>
              </a:rPr>
              <a:t> by checking just the agreement documents. But the inability of the ULB’s to process their own sanitary and domestic waste is ignored in this observation. Processing plants in respective ULB’s should be </a:t>
            </a:r>
            <a:r>
              <a:rPr lang="en-US" sz="2800" dirty="0">
                <a:latin typeface="Proxima Nova Rg" panose="02000506030000020004"/>
                <a:ea typeface="Calibri" panose="020F0502020204030204" pitchFamily="34" charset="0"/>
                <a:cs typeface="Mangal" panose="02040503050203030202" pitchFamily="18" charset="0"/>
              </a:rPr>
              <a:t>certified</a:t>
            </a:r>
            <a:r>
              <a:rPr lang="en-US" sz="2800" dirty="0">
                <a:effectLst/>
                <a:latin typeface="Proxima Nova Rg" panose="02000506030000020004"/>
                <a:ea typeface="Calibri" panose="020F0502020204030204" pitchFamily="34" charset="0"/>
                <a:cs typeface="Mangal" panose="02040503050203030202" pitchFamily="18" charset="0"/>
              </a:rPr>
              <a:t> based on their ability to process the waste at the </a:t>
            </a:r>
            <a:r>
              <a:rPr lang="en-US" sz="2800" dirty="0">
                <a:latin typeface="Proxima Nova Rg" panose="02000506030000020004"/>
                <a:ea typeface="Calibri" panose="020F0502020204030204" pitchFamily="34" charset="0"/>
                <a:cs typeface="Mangal" panose="02040503050203030202" pitchFamily="18" charset="0"/>
              </a:rPr>
              <a:t>respective ULB location</a:t>
            </a:r>
            <a:r>
              <a:rPr lang="en-US" sz="2800" dirty="0">
                <a:effectLst/>
                <a:latin typeface="Proxima Nova Rg" panose="02000506030000020004"/>
                <a:ea typeface="Calibri" panose="020F0502020204030204" pitchFamily="34" charset="0"/>
                <a:cs typeface="Mangal" panose="02040503050203030202" pitchFamily="18" charset="0"/>
              </a:rPr>
              <a:t>.</a:t>
            </a:r>
          </a:p>
        </p:txBody>
      </p:sp>
      <p:sp>
        <p:nvSpPr>
          <p:cNvPr id="115" name="TextBox 114">
            <a:extLst>
              <a:ext uri="{FF2B5EF4-FFF2-40B4-BE49-F238E27FC236}">
                <a16:creationId xmlns:a16="http://schemas.microsoft.com/office/drawing/2014/main" id="{C93CC210-5616-83F4-F24B-6395F48EE7B9}"/>
              </a:ext>
            </a:extLst>
          </p:cNvPr>
          <p:cNvSpPr txBox="1"/>
          <p:nvPr/>
        </p:nvSpPr>
        <p:spPr>
          <a:xfrm>
            <a:off x="22379700" y="28767755"/>
            <a:ext cx="7554575" cy="646331"/>
          </a:xfrm>
          <a:prstGeom prst="rect">
            <a:avLst/>
          </a:prstGeom>
          <a:noFill/>
          <a:ln>
            <a:solidFill>
              <a:srgbClr val="5BC3F5"/>
            </a:solidFill>
          </a:ln>
        </p:spPr>
        <p:txBody>
          <a:bodyPr wrap="square" rtlCol="0">
            <a:spAutoFit/>
          </a:bodyPr>
          <a:lstStyle/>
          <a:p>
            <a:pPr algn="ctr"/>
            <a:r>
              <a:rPr lang="en-US" sz="3600" b="1" dirty="0">
                <a:solidFill>
                  <a:srgbClr val="A60F2D"/>
                </a:solidFill>
                <a:latin typeface="Proxima Nova Rg" panose="02000506030000020004"/>
              </a:rPr>
              <a:t>GAP ANALYSIS</a:t>
            </a:r>
          </a:p>
        </p:txBody>
      </p:sp>
      <p:cxnSp>
        <p:nvCxnSpPr>
          <p:cNvPr id="116" name="Horizontal Section Divider" descr="Horizontal Divider">
            <a:extLst>
              <a:ext uri="{FF2B5EF4-FFF2-40B4-BE49-F238E27FC236}">
                <a16:creationId xmlns:a16="http://schemas.microsoft.com/office/drawing/2014/main" id="{A34B3ADB-38C3-5FB4-DEF9-6428B42F31C0}"/>
              </a:ext>
            </a:extLst>
          </p:cNvPr>
          <p:cNvCxnSpPr>
            <a:cxnSpLocks/>
          </p:cNvCxnSpPr>
          <p:nvPr/>
        </p:nvCxnSpPr>
        <p:spPr bwMode="auto">
          <a:xfrm>
            <a:off x="33125799" y="2274377"/>
            <a:ext cx="105074" cy="11616548"/>
          </a:xfrm>
          <a:prstGeom prst="line">
            <a:avLst/>
          </a:prstGeom>
          <a:noFill/>
          <a:ln w="25400" cap="flat" cmpd="sng" algn="ctr">
            <a:solidFill>
              <a:schemeClr val="tx1"/>
            </a:solidFill>
            <a:prstDash val="dash"/>
            <a:round/>
            <a:headEnd type="none" w="med" len="med"/>
            <a:tailEnd type="none" w="med" len="med"/>
          </a:ln>
          <a:effectLst/>
        </p:spPr>
      </p:cxnSp>
      <p:cxnSp>
        <p:nvCxnSpPr>
          <p:cNvPr id="119" name="Horizontal Section Divider" descr="Horizontal Divider">
            <a:extLst>
              <a:ext uri="{FF2B5EF4-FFF2-40B4-BE49-F238E27FC236}">
                <a16:creationId xmlns:a16="http://schemas.microsoft.com/office/drawing/2014/main" id="{6C44AAF9-4C07-8937-1681-561AD0D86E0A}"/>
              </a:ext>
            </a:extLst>
          </p:cNvPr>
          <p:cNvCxnSpPr>
            <a:cxnSpLocks/>
          </p:cNvCxnSpPr>
          <p:nvPr/>
        </p:nvCxnSpPr>
        <p:spPr bwMode="auto">
          <a:xfrm flipH="1">
            <a:off x="9934122" y="2252917"/>
            <a:ext cx="20470" cy="7259211"/>
          </a:xfrm>
          <a:prstGeom prst="line">
            <a:avLst/>
          </a:prstGeom>
          <a:noFill/>
          <a:ln w="25400" cap="flat" cmpd="sng" algn="ctr">
            <a:solidFill>
              <a:schemeClr val="tx1"/>
            </a:solidFill>
            <a:prstDash val="dash"/>
            <a:round/>
            <a:headEnd type="none" w="med" len="med"/>
            <a:tailEnd type="none" w="med" len="med"/>
          </a:ln>
          <a:effectLst/>
        </p:spPr>
      </p:cxnSp>
      <p:pic>
        <p:nvPicPr>
          <p:cNvPr id="12" name="Picture 11" descr="A picture containing diagram&#10;&#10;Description automatically generated">
            <a:extLst>
              <a:ext uri="{FF2B5EF4-FFF2-40B4-BE49-F238E27FC236}">
                <a16:creationId xmlns:a16="http://schemas.microsoft.com/office/drawing/2014/main" id="{768C53A4-7336-FAA8-3DDA-7994F554B078}"/>
              </a:ext>
            </a:extLst>
          </p:cNvPr>
          <p:cNvPicPr>
            <a:picLocks noChangeAspect="1"/>
          </p:cNvPicPr>
          <p:nvPr/>
        </p:nvPicPr>
        <p:blipFill>
          <a:blip r:embed="rId10"/>
          <a:stretch>
            <a:fillRect/>
          </a:stretch>
        </p:blipFill>
        <p:spPr>
          <a:xfrm>
            <a:off x="33889887" y="99043"/>
            <a:ext cx="3998712" cy="2127957"/>
          </a:xfrm>
          <a:prstGeom prst="rect">
            <a:avLst/>
          </a:prstGeom>
        </p:spPr>
      </p:pic>
      <p:pic>
        <p:nvPicPr>
          <p:cNvPr id="14" name="Picture 13" descr="Logo&#10;&#10;Description automatically generated">
            <a:extLst>
              <a:ext uri="{FF2B5EF4-FFF2-40B4-BE49-F238E27FC236}">
                <a16:creationId xmlns:a16="http://schemas.microsoft.com/office/drawing/2014/main" id="{B6D51AAC-A7C7-CD18-AA75-7F548E87E6DE}"/>
              </a:ext>
            </a:extLst>
          </p:cNvPr>
          <p:cNvPicPr>
            <a:picLocks noChangeAspect="1"/>
          </p:cNvPicPr>
          <p:nvPr/>
        </p:nvPicPr>
        <p:blipFill>
          <a:blip r:embed="rId11"/>
          <a:stretch>
            <a:fillRect/>
          </a:stretch>
        </p:blipFill>
        <p:spPr>
          <a:xfrm>
            <a:off x="37627560" y="19007"/>
            <a:ext cx="6102640" cy="2190196"/>
          </a:xfrm>
          <a:prstGeom prst="rect">
            <a:avLst/>
          </a:prstGeom>
        </p:spPr>
      </p:pic>
      <p:pic>
        <p:nvPicPr>
          <p:cNvPr id="16" name="Picture 15" descr="Icon&#10;&#10;Description automatically generated">
            <a:extLst>
              <a:ext uri="{FF2B5EF4-FFF2-40B4-BE49-F238E27FC236}">
                <a16:creationId xmlns:a16="http://schemas.microsoft.com/office/drawing/2014/main" id="{984E2E81-3943-6DC1-AEB1-6A2F5B264BC7}"/>
              </a:ext>
            </a:extLst>
          </p:cNvPr>
          <p:cNvPicPr>
            <a:picLocks noChangeAspect="1"/>
          </p:cNvPicPr>
          <p:nvPr/>
        </p:nvPicPr>
        <p:blipFill>
          <a:blip r:embed="rId12"/>
          <a:stretch>
            <a:fillRect/>
          </a:stretch>
        </p:blipFill>
        <p:spPr>
          <a:xfrm>
            <a:off x="5048309" y="508790"/>
            <a:ext cx="6280289" cy="1344743"/>
          </a:xfrm>
          <a:prstGeom prst="rect">
            <a:avLst/>
          </a:prstGeom>
        </p:spPr>
      </p:pic>
      <p:pic>
        <p:nvPicPr>
          <p:cNvPr id="19" name="Picture 18" descr="Logo&#10;&#10;Description automatically generated">
            <a:extLst>
              <a:ext uri="{FF2B5EF4-FFF2-40B4-BE49-F238E27FC236}">
                <a16:creationId xmlns:a16="http://schemas.microsoft.com/office/drawing/2014/main" id="{CD394351-C150-14B9-90B4-6F061F0FC5F6}"/>
              </a:ext>
            </a:extLst>
          </p:cNvPr>
          <p:cNvPicPr>
            <a:picLocks noChangeAspect="1"/>
          </p:cNvPicPr>
          <p:nvPr/>
        </p:nvPicPr>
        <p:blipFill>
          <a:blip r:embed="rId13"/>
          <a:stretch>
            <a:fillRect/>
          </a:stretch>
        </p:blipFill>
        <p:spPr>
          <a:xfrm>
            <a:off x="161000" y="-209249"/>
            <a:ext cx="4950677" cy="2062782"/>
          </a:xfrm>
          <a:prstGeom prst="rect">
            <a:avLst/>
          </a:prstGeom>
        </p:spPr>
      </p:pic>
      <p:pic>
        <p:nvPicPr>
          <p:cNvPr id="3" name="Picture 2">
            <a:extLst>
              <a:ext uri="{FF2B5EF4-FFF2-40B4-BE49-F238E27FC236}">
                <a16:creationId xmlns:a16="http://schemas.microsoft.com/office/drawing/2014/main" id="{3B57E933-B30B-2AEC-9DB1-73E2B8729EC8}"/>
              </a:ext>
            </a:extLst>
          </p:cNvPr>
          <p:cNvPicPr>
            <a:picLocks noChangeAspect="1"/>
          </p:cNvPicPr>
          <p:nvPr/>
        </p:nvPicPr>
        <p:blipFill>
          <a:blip r:embed="rId14"/>
          <a:stretch>
            <a:fillRect/>
          </a:stretch>
        </p:blipFill>
        <p:spPr>
          <a:xfrm>
            <a:off x="33125799" y="21457073"/>
            <a:ext cx="10843771" cy="7076542"/>
          </a:xfrm>
          <a:prstGeom prst="rect">
            <a:avLst/>
          </a:prstGeom>
        </p:spPr>
      </p:pic>
      <p:pic>
        <p:nvPicPr>
          <p:cNvPr id="8" name="Picture 7">
            <a:extLst>
              <a:ext uri="{FF2B5EF4-FFF2-40B4-BE49-F238E27FC236}">
                <a16:creationId xmlns:a16="http://schemas.microsoft.com/office/drawing/2014/main" id="{0DAA23FA-A278-035B-8083-3844FD246B28}"/>
              </a:ext>
            </a:extLst>
          </p:cNvPr>
          <p:cNvPicPr>
            <a:picLocks noChangeAspect="1"/>
          </p:cNvPicPr>
          <p:nvPr/>
        </p:nvPicPr>
        <p:blipFill>
          <a:blip r:embed="rId15"/>
          <a:stretch>
            <a:fillRect/>
          </a:stretch>
        </p:blipFill>
        <p:spPr>
          <a:xfrm>
            <a:off x="11394594" y="3814562"/>
            <a:ext cx="7108857" cy="9786206"/>
          </a:xfrm>
          <a:prstGeom prst="rect">
            <a:avLst/>
          </a:prstGeom>
        </p:spPr>
      </p:pic>
    </p:spTree>
    <p:extLst>
      <p:ext uri="{BB962C8B-B14F-4D97-AF65-F5344CB8AC3E}">
        <p14:creationId xmlns:p14="http://schemas.microsoft.com/office/powerpoint/2010/main" val="36116423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3643F9244FA0459A8D877A24A36526" ma:contentTypeVersion="3" ma:contentTypeDescription="Create a new document." ma:contentTypeScope="" ma:versionID="e10d38b806da8c647352e7bb2dc4df05">
  <xsd:schema xmlns:xsd="http://www.w3.org/2001/XMLSchema" xmlns:xs="http://www.w3.org/2001/XMLSchema" xmlns:p="http://schemas.microsoft.com/office/2006/metadata/properties" xmlns:ns2="6b9dcc4f-e7d4-43f3-86a9-0b52d692a39a" targetNamespace="http://schemas.microsoft.com/office/2006/metadata/properties" ma:root="true" ma:fieldsID="5be70b0f08ecf82310f4bae4d5e2c9a8" ns2:_="">
    <xsd:import namespace="6b9dcc4f-e7d4-43f3-86a9-0b52d692a39a"/>
    <xsd:element name="properties">
      <xsd:complexType>
        <xsd:sequence>
          <xsd:element name="documentManagement">
            <xsd:complexType>
              <xsd:all>
                <xsd:element ref="ns2:ReferenceId"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9dcc4f-e7d4-43f3-86a9-0b52d692a39a" elementFormDefault="qualified">
    <xsd:import namespace="http://schemas.microsoft.com/office/2006/documentManagement/types"/>
    <xsd:import namespace="http://schemas.microsoft.com/office/infopath/2007/PartnerControls"/>
    <xsd:element name="ReferenceId" ma:index="8" nillable="true" ma:displayName="ReferenceId" ma:indexed="true" ma:internalName="ReferenceId">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ferenceId xmlns="6b9dcc4f-e7d4-43f3-86a9-0b52d692a39a" xsi:nil="true"/>
  </documentManagement>
</p:properties>
</file>

<file path=customXml/itemProps1.xml><?xml version="1.0" encoding="utf-8"?>
<ds:datastoreItem xmlns:ds="http://schemas.openxmlformats.org/officeDocument/2006/customXml" ds:itemID="{B07DECE1-1309-4003-9A1F-417A1EACFCD5}"/>
</file>

<file path=customXml/itemProps2.xml><?xml version="1.0" encoding="utf-8"?>
<ds:datastoreItem xmlns:ds="http://schemas.openxmlformats.org/officeDocument/2006/customXml" ds:itemID="{4257479F-EDFA-4E82-AFDB-0E61822C45C2}"/>
</file>

<file path=customXml/itemProps3.xml><?xml version="1.0" encoding="utf-8"?>
<ds:datastoreItem xmlns:ds="http://schemas.openxmlformats.org/officeDocument/2006/customXml" ds:itemID="{177B8972-69A7-4837-8BCD-6D9F508E458F}"/>
</file>

<file path=docProps/app.xml><?xml version="1.0" encoding="utf-8"?>
<Properties xmlns="http://schemas.openxmlformats.org/officeDocument/2006/extended-properties" xmlns:vt="http://schemas.openxmlformats.org/officeDocument/2006/docPropsVTypes">
  <Template>Office Theme</Template>
  <TotalTime>6198</TotalTime>
  <Words>1044</Words>
  <Application>Microsoft Office PowerPoint</Application>
  <PresentationFormat>Custom</PresentationFormat>
  <Paragraphs>76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Proxima Nova Rg</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Swanger, Scott A</dc:creator>
  <cp:lastModifiedBy>shubham rukme</cp:lastModifiedBy>
  <cp:revision>37</cp:revision>
  <dcterms:created xsi:type="dcterms:W3CDTF">2019-03-04T22:30:53Z</dcterms:created>
  <dcterms:modified xsi:type="dcterms:W3CDTF">2022-06-10T18:14:20Z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0x010100573643F9244FA0459A8D877A24A36526</vt:lpwstr>
  </property>
</Properties>
</file>