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7" r:id="rId2"/>
  </p:sldIdLst>
  <p:sldSz cx="43919775" cy="331200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25" d="100"/>
          <a:sy n="25" d="100"/>
        </p:scale>
        <p:origin x="-102" y="-28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8C85CF-A5C9-403D-BEB6-9B1274D46445}" type="doc">
      <dgm:prSet loTypeId="urn:microsoft.com/office/officeart/2005/8/layout/hList1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IN"/>
        </a:p>
      </dgm:t>
    </dgm:pt>
    <dgm:pt modelId="{190A1C4C-8315-4569-B7CD-5C361C042518}">
      <dgm:prSet phldrT="[Text]" custT="1"/>
      <dgm:spPr>
        <a:solidFill>
          <a:schemeClr val="accent4">
            <a:lumMod val="75000"/>
          </a:schemeClr>
        </a:solidFill>
        <a:ln>
          <a:solidFill>
            <a:schemeClr val="bg2"/>
          </a:solidFill>
        </a:ln>
      </dgm:spPr>
      <dgm:t>
        <a:bodyPr/>
        <a:lstStyle/>
        <a:p>
          <a:r>
            <a:rPr lang="en-US" sz="3500" b="1" dirty="0">
              <a:latin typeface="+mn-lt"/>
            </a:rPr>
            <a:t>Lithium</a:t>
          </a:r>
          <a:endParaRPr lang="en-IN" sz="3500" b="1" dirty="0">
            <a:latin typeface="+mn-lt"/>
          </a:endParaRPr>
        </a:p>
      </dgm:t>
    </dgm:pt>
    <dgm:pt modelId="{8DF8A8CF-FE5B-40DE-9309-0D586FB00049}" type="parTrans" cxnId="{1FAE4E54-F8E0-4F4E-87D7-DEA9C8E2F479}">
      <dgm:prSet/>
      <dgm:spPr/>
      <dgm:t>
        <a:bodyPr/>
        <a:lstStyle/>
        <a:p>
          <a:endParaRPr lang="en-IN" sz="1400" b="0">
            <a:latin typeface="+mn-lt"/>
          </a:endParaRPr>
        </a:p>
      </dgm:t>
    </dgm:pt>
    <dgm:pt modelId="{EA954EB8-C267-4CD0-AA85-9D4A6AFDA265}" type="sibTrans" cxnId="{1FAE4E54-F8E0-4F4E-87D7-DEA9C8E2F479}">
      <dgm:prSet/>
      <dgm:spPr/>
      <dgm:t>
        <a:bodyPr/>
        <a:lstStyle/>
        <a:p>
          <a:endParaRPr lang="en-IN" sz="1400" b="0">
            <a:latin typeface="+mn-lt"/>
          </a:endParaRPr>
        </a:p>
      </dgm:t>
    </dgm:pt>
    <dgm:pt modelId="{6F2D18A6-EF51-4D93-A69A-73C255B5E907}">
      <dgm:prSet phldrT="[Text]"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en-US" sz="2800" b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Slow onset of action</a:t>
          </a:r>
          <a:endParaRPr lang="en-IN" sz="2800" b="0" dirty="0">
            <a:solidFill>
              <a:schemeClr val="tx1"/>
            </a:solidFill>
            <a:latin typeface="+mn-lt"/>
          </a:endParaRPr>
        </a:p>
      </dgm:t>
    </dgm:pt>
    <dgm:pt modelId="{E4DD9C69-41A3-4441-97A5-9B78DFDDE530}" type="parTrans" cxnId="{0A307CFE-1106-40D0-91E9-1C7756B3E642}">
      <dgm:prSet/>
      <dgm:spPr/>
      <dgm:t>
        <a:bodyPr/>
        <a:lstStyle/>
        <a:p>
          <a:endParaRPr lang="en-IN" sz="1400" b="0">
            <a:latin typeface="+mn-lt"/>
          </a:endParaRPr>
        </a:p>
      </dgm:t>
    </dgm:pt>
    <dgm:pt modelId="{D4865A2A-5995-4C69-B539-DB8810D60FB4}" type="sibTrans" cxnId="{0A307CFE-1106-40D0-91E9-1C7756B3E642}">
      <dgm:prSet/>
      <dgm:spPr/>
      <dgm:t>
        <a:bodyPr/>
        <a:lstStyle/>
        <a:p>
          <a:endParaRPr lang="en-IN" sz="1400" b="0">
            <a:latin typeface="+mn-lt"/>
          </a:endParaRPr>
        </a:p>
      </dgm:t>
    </dgm:pt>
    <dgm:pt modelId="{A6E5DF71-E02D-48E0-87D9-C98A60EFC6A3}">
      <dgm:prSet phldrT="[Text]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bg2"/>
          </a:solidFill>
        </a:ln>
      </dgm:spPr>
      <dgm:t>
        <a:bodyPr/>
        <a:lstStyle/>
        <a:p>
          <a:r>
            <a:rPr lang="en-US" sz="3500" b="1" dirty="0">
              <a:latin typeface="+mn-lt"/>
            </a:rPr>
            <a:t>Divalproex</a:t>
          </a:r>
          <a:endParaRPr lang="en-IN" sz="3500" b="1" dirty="0">
            <a:latin typeface="+mn-lt"/>
          </a:endParaRPr>
        </a:p>
      </dgm:t>
    </dgm:pt>
    <dgm:pt modelId="{3BAB75D6-30B8-483F-ADFB-BEE0CAB2A701}" type="parTrans" cxnId="{8A94303B-8BDE-4AB5-A590-4540728C122F}">
      <dgm:prSet/>
      <dgm:spPr/>
      <dgm:t>
        <a:bodyPr/>
        <a:lstStyle/>
        <a:p>
          <a:endParaRPr lang="en-IN" sz="1400" b="0">
            <a:latin typeface="+mn-lt"/>
          </a:endParaRPr>
        </a:p>
      </dgm:t>
    </dgm:pt>
    <dgm:pt modelId="{ABEDDBB2-B9D3-4832-8966-090673D43F1C}" type="sibTrans" cxnId="{8A94303B-8BDE-4AB5-A590-4540728C122F}">
      <dgm:prSet/>
      <dgm:spPr/>
      <dgm:t>
        <a:bodyPr/>
        <a:lstStyle/>
        <a:p>
          <a:endParaRPr lang="en-IN" sz="1400" b="0">
            <a:latin typeface="+mn-lt"/>
          </a:endParaRPr>
        </a:p>
      </dgm:t>
    </dgm:pt>
    <dgm:pt modelId="{5B92B9F8-84D5-4B98-9902-C57961699DF5}">
      <dgm:prSet phldrT="[Text]"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en-US" sz="2700" b="0" baseline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Therapeutic drug monitoring required</a:t>
          </a:r>
          <a:endParaRPr lang="en-IN" sz="2700" b="0" dirty="0">
            <a:solidFill>
              <a:schemeClr val="tx1"/>
            </a:solidFill>
            <a:latin typeface="+mn-lt"/>
          </a:endParaRPr>
        </a:p>
      </dgm:t>
    </dgm:pt>
    <dgm:pt modelId="{525DE985-C62F-4442-85D3-FA601E603CD0}" type="parTrans" cxnId="{B874D446-8973-42F8-93B4-C5106F40DAAB}">
      <dgm:prSet/>
      <dgm:spPr/>
      <dgm:t>
        <a:bodyPr/>
        <a:lstStyle/>
        <a:p>
          <a:endParaRPr lang="en-IN" sz="1400" b="0">
            <a:latin typeface="+mn-lt"/>
          </a:endParaRPr>
        </a:p>
      </dgm:t>
    </dgm:pt>
    <dgm:pt modelId="{31E8DF96-ACE3-4D32-A820-887BB1B846B3}" type="sibTrans" cxnId="{B874D446-8973-42F8-93B4-C5106F40DAAB}">
      <dgm:prSet/>
      <dgm:spPr/>
      <dgm:t>
        <a:bodyPr/>
        <a:lstStyle/>
        <a:p>
          <a:endParaRPr lang="en-IN" sz="1400" b="0">
            <a:latin typeface="+mn-lt"/>
          </a:endParaRPr>
        </a:p>
      </dgm:t>
    </dgm:pt>
    <dgm:pt modelId="{6E2010F4-8C9B-4A06-A46E-568D0C214186}">
      <dgm:prSet phldrT="[Text]"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en-US" sz="2700" b="0" baseline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Dizziness(12%), Abdominal pain(8%)</a:t>
          </a:r>
          <a:endParaRPr lang="en-IN" sz="2700" b="0" dirty="0">
            <a:solidFill>
              <a:schemeClr val="tx1"/>
            </a:solidFill>
            <a:latin typeface="+mn-lt"/>
          </a:endParaRPr>
        </a:p>
      </dgm:t>
    </dgm:pt>
    <dgm:pt modelId="{9E9D181B-05CB-4F90-8C0E-AB2F1931D06A}" type="parTrans" cxnId="{CEB49664-2ECF-4973-81B4-9EEDD6133BCC}">
      <dgm:prSet/>
      <dgm:spPr/>
      <dgm:t>
        <a:bodyPr/>
        <a:lstStyle/>
        <a:p>
          <a:endParaRPr lang="en-IN" sz="1400" b="0">
            <a:latin typeface="+mn-lt"/>
          </a:endParaRPr>
        </a:p>
      </dgm:t>
    </dgm:pt>
    <dgm:pt modelId="{29B845A0-5894-4022-8B5C-2CD3BAEAEF37}" type="sibTrans" cxnId="{CEB49664-2ECF-4973-81B4-9EEDD6133BCC}">
      <dgm:prSet/>
      <dgm:spPr/>
      <dgm:t>
        <a:bodyPr/>
        <a:lstStyle/>
        <a:p>
          <a:endParaRPr lang="en-IN" sz="1400" b="0">
            <a:latin typeface="+mn-lt"/>
          </a:endParaRPr>
        </a:p>
      </dgm:t>
    </dgm:pt>
    <dgm:pt modelId="{3871BDC4-117F-4672-91C9-7A118B1247E9}">
      <dgm:prSet phldrT="[Text]" custT="1"/>
      <dgm:spPr>
        <a:solidFill>
          <a:srgbClr val="0070C0"/>
        </a:solidFill>
        <a:ln>
          <a:solidFill>
            <a:schemeClr val="bg2"/>
          </a:solidFill>
        </a:ln>
      </dgm:spPr>
      <dgm:t>
        <a:bodyPr/>
        <a:lstStyle/>
        <a:p>
          <a:r>
            <a:rPr lang="en-US" sz="3000" b="1" dirty="0">
              <a:latin typeface="+mn-lt"/>
            </a:rPr>
            <a:t>Atypical </a:t>
          </a:r>
          <a:r>
            <a:rPr lang="en-US" sz="3500" b="1" dirty="0">
              <a:latin typeface="+mn-lt"/>
            </a:rPr>
            <a:t>Antipsychotics</a:t>
          </a:r>
          <a:endParaRPr lang="en-IN" sz="3500" b="1" dirty="0">
            <a:latin typeface="+mn-lt"/>
          </a:endParaRPr>
        </a:p>
      </dgm:t>
    </dgm:pt>
    <dgm:pt modelId="{617DAC7C-AE06-45D3-96A8-0C2F5EAF5580}" type="parTrans" cxnId="{061ADF2D-C825-4341-85EF-3AF6474FAC00}">
      <dgm:prSet/>
      <dgm:spPr/>
      <dgm:t>
        <a:bodyPr/>
        <a:lstStyle/>
        <a:p>
          <a:endParaRPr lang="en-IN" sz="1400" b="0">
            <a:latin typeface="+mn-lt"/>
          </a:endParaRPr>
        </a:p>
      </dgm:t>
    </dgm:pt>
    <dgm:pt modelId="{9C5BF991-C697-4142-A767-8AEAE576C9C3}" type="sibTrans" cxnId="{061ADF2D-C825-4341-85EF-3AF6474FAC00}">
      <dgm:prSet/>
      <dgm:spPr/>
      <dgm:t>
        <a:bodyPr/>
        <a:lstStyle/>
        <a:p>
          <a:endParaRPr lang="en-IN" sz="1400" b="0">
            <a:latin typeface="+mn-lt"/>
          </a:endParaRPr>
        </a:p>
      </dgm:t>
    </dgm:pt>
    <dgm:pt modelId="{D1859E89-07F2-4761-A997-53A58B9B21EC}">
      <dgm:prSet phldrT="[Text]"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en-US" sz="2800" b="0" dirty="0">
              <a:latin typeface="+mn-lt"/>
            </a:rPr>
            <a:t>Risk of extrapyramidal symptoms, weight gain, akathisia, metabolic disturbance</a:t>
          </a:r>
          <a:endParaRPr lang="en-IN" sz="2800" b="0" dirty="0">
            <a:latin typeface="+mn-lt"/>
          </a:endParaRPr>
        </a:p>
      </dgm:t>
    </dgm:pt>
    <dgm:pt modelId="{840CD827-E343-4B09-97BE-BB266CA7ECF2}" type="parTrans" cxnId="{D0E0C22F-F89C-41E7-AE8C-D40132CFC6FA}">
      <dgm:prSet/>
      <dgm:spPr/>
      <dgm:t>
        <a:bodyPr/>
        <a:lstStyle/>
        <a:p>
          <a:endParaRPr lang="en-IN" sz="1400" b="0">
            <a:latin typeface="+mn-lt"/>
          </a:endParaRPr>
        </a:p>
      </dgm:t>
    </dgm:pt>
    <dgm:pt modelId="{8A9D4684-C9A1-42A6-8620-4E51F8753027}" type="sibTrans" cxnId="{D0E0C22F-F89C-41E7-AE8C-D40132CFC6FA}">
      <dgm:prSet/>
      <dgm:spPr/>
      <dgm:t>
        <a:bodyPr/>
        <a:lstStyle/>
        <a:p>
          <a:endParaRPr lang="en-IN" sz="1400" b="0">
            <a:latin typeface="+mn-lt"/>
          </a:endParaRPr>
        </a:p>
      </dgm:t>
    </dgm:pt>
    <dgm:pt modelId="{9DB956E7-49D9-4154-8B68-FA827CFC121A}">
      <dgm:prSet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en-US" sz="2800" b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Narrow safety margin </a:t>
          </a:r>
        </a:p>
      </dgm:t>
    </dgm:pt>
    <dgm:pt modelId="{2E4D7094-A39E-4F03-9BB4-DCE46D65E473}" type="parTrans" cxnId="{E8DB12DC-BF19-49F8-B2A9-304CE62AB234}">
      <dgm:prSet/>
      <dgm:spPr/>
      <dgm:t>
        <a:bodyPr/>
        <a:lstStyle/>
        <a:p>
          <a:endParaRPr lang="en-IN" sz="1400"/>
        </a:p>
      </dgm:t>
    </dgm:pt>
    <dgm:pt modelId="{23152504-2A93-4CE1-9277-38F30B459957}" type="sibTrans" cxnId="{E8DB12DC-BF19-49F8-B2A9-304CE62AB234}">
      <dgm:prSet/>
      <dgm:spPr/>
      <dgm:t>
        <a:bodyPr/>
        <a:lstStyle/>
        <a:p>
          <a:endParaRPr lang="en-IN" sz="1400"/>
        </a:p>
      </dgm:t>
    </dgm:pt>
    <dgm:pt modelId="{9135CA03-60B6-4CE8-AEE1-0184DD3E87D5}">
      <dgm:prSet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pPr rtl="0"/>
          <a:r>
            <a:rPr lang="en-US" sz="2800" b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Therapeutic</a:t>
          </a:r>
          <a:r>
            <a:rPr lang="en-US" sz="2800" b="0" baseline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 drug monitoring required</a:t>
          </a:r>
        </a:p>
      </dgm:t>
    </dgm:pt>
    <dgm:pt modelId="{FF0DE343-BAF7-47C9-98C1-6522F33E2F75}" type="parTrans" cxnId="{FDDCC622-F3A9-4CC0-B3E3-55745BFD39AC}">
      <dgm:prSet/>
      <dgm:spPr/>
      <dgm:t>
        <a:bodyPr/>
        <a:lstStyle/>
        <a:p>
          <a:endParaRPr lang="en-IN" sz="1400"/>
        </a:p>
      </dgm:t>
    </dgm:pt>
    <dgm:pt modelId="{8CAAD182-EC6A-4186-B18C-FE58A2189846}" type="sibTrans" cxnId="{FDDCC622-F3A9-4CC0-B3E3-55745BFD39AC}">
      <dgm:prSet/>
      <dgm:spPr/>
      <dgm:t>
        <a:bodyPr/>
        <a:lstStyle/>
        <a:p>
          <a:endParaRPr lang="en-IN" sz="1400"/>
        </a:p>
      </dgm:t>
    </dgm:pt>
    <dgm:pt modelId="{F8E137E8-C752-4094-91E7-3EE2C0C3F6E0}">
      <dgm:prSet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pPr rtl="0"/>
          <a:r>
            <a:rPr lang="en-US" sz="2800" b="0" baseline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Weight gain</a:t>
          </a:r>
        </a:p>
      </dgm:t>
    </dgm:pt>
    <dgm:pt modelId="{E014F7AA-0900-4953-9EB4-5E78C723CC30}" type="parTrans" cxnId="{307DAEE7-A39A-4F18-92A7-3DA0DCB45BA8}">
      <dgm:prSet/>
      <dgm:spPr/>
      <dgm:t>
        <a:bodyPr/>
        <a:lstStyle/>
        <a:p>
          <a:endParaRPr lang="en-IN" sz="1400"/>
        </a:p>
      </dgm:t>
    </dgm:pt>
    <dgm:pt modelId="{2ED65734-AD9B-4055-B70A-101A49168E30}" type="sibTrans" cxnId="{307DAEE7-A39A-4F18-92A7-3DA0DCB45BA8}">
      <dgm:prSet/>
      <dgm:spPr/>
      <dgm:t>
        <a:bodyPr/>
        <a:lstStyle/>
        <a:p>
          <a:endParaRPr lang="en-IN" sz="1400"/>
        </a:p>
      </dgm:t>
    </dgm:pt>
    <dgm:pt modelId="{EEC8AA91-4D59-45E4-A927-66842C78F96A}">
      <dgm:prSet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en-US" sz="2700" b="0" baseline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Drug-Drug interactions</a:t>
          </a:r>
        </a:p>
      </dgm:t>
    </dgm:pt>
    <dgm:pt modelId="{FDC2145E-1F7A-4FFC-94A7-ABA56CAB33B3}" type="parTrans" cxnId="{6C7011CB-9BB7-47D3-9F37-70C9D711EA99}">
      <dgm:prSet/>
      <dgm:spPr/>
      <dgm:t>
        <a:bodyPr/>
        <a:lstStyle/>
        <a:p>
          <a:endParaRPr lang="en-IN" sz="1400"/>
        </a:p>
      </dgm:t>
    </dgm:pt>
    <dgm:pt modelId="{D088D9BE-0E36-4E2C-98D5-FBD334D20D36}" type="sibTrans" cxnId="{6C7011CB-9BB7-47D3-9F37-70C9D711EA99}">
      <dgm:prSet/>
      <dgm:spPr/>
      <dgm:t>
        <a:bodyPr/>
        <a:lstStyle/>
        <a:p>
          <a:endParaRPr lang="en-IN" sz="1400"/>
        </a:p>
      </dgm:t>
    </dgm:pt>
    <dgm:pt modelId="{A8E08594-6FF7-4D08-A2DF-CD0EF523A8EF}">
      <dgm:prSet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pPr rtl="0"/>
          <a:r>
            <a:rPr lang="en-US" sz="2700" b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PCOD, Weight</a:t>
          </a:r>
          <a:r>
            <a:rPr lang="en-US" sz="2700" b="0" baseline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 gain, Hair loss, tremors &amp; thyroid Dysfunction, Neuronal degeneration</a:t>
          </a:r>
          <a:endParaRPr lang="en-US" sz="2700" b="0" dirty="0">
            <a:solidFill>
              <a:schemeClr val="tx1"/>
            </a:solidFill>
            <a:latin typeface="+mn-lt"/>
            <a:ea typeface="Calibri"/>
            <a:cs typeface="Times New Roman"/>
          </a:endParaRPr>
        </a:p>
      </dgm:t>
    </dgm:pt>
    <dgm:pt modelId="{4B3A6A9E-0CA8-4867-9337-405540786CC1}" type="parTrans" cxnId="{A3657A7B-E469-4F5D-B58D-3ECF3955335F}">
      <dgm:prSet/>
      <dgm:spPr/>
      <dgm:t>
        <a:bodyPr/>
        <a:lstStyle/>
        <a:p>
          <a:endParaRPr lang="en-IN" sz="1400"/>
        </a:p>
      </dgm:t>
    </dgm:pt>
    <dgm:pt modelId="{922EC3FA-8EC7-4678-BA98-90CFE4636699}" type="sibTrans" cxnId="{A3657A7B-E469-4F5D-B58D-3ECF3955335F}">
      <dgm:prSet/>
      <dgm:spPr/>
      <dgm:t>
        <a:bodyPr/>
        <a:lstStyle/>
        <a:p>
          <a:endParaRPr lang="en-IN" sz="1400"/>
        </a:p>
      </dgm:t>
    </dgm:pt>
    <dgm:pt modelId="{70BD07E2-D39C-4E78-A986-149F4C0D13EE}">
      <dgm:prSet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pPr rtl="0"/>
          <a:endParaRPr lang="en-US" sz="2800" b="0" baseline="0" dirty="0">
            <a:solidFill>
              <a:schemeClr val="tx1"/>
            </a:solidFill>
            <a:latin typeface="+mn-lt"/>
            <a:ea typeface="Calibri"/>
            <a:cs typeface="Times New Roman"/>
          </a:endParaRPr>
        </a:p>
      </dgm:t>
    </dgm:pt>
    <dgm:pt modelId="{3819BE4D-6EE4-491C-8246-EB01CFB4BAA6}" type="parTrans" cxnId="{DF1D7D27-866B-4B14-90F1-9A0F1AA38AE8}">
      <dgm:prSet/>
      <dgm:spPr/>
      <dgm:t>
        <a:bodyPr/>
        <a:lstStyle/>
        <a:p>
          <a:endParaRPr lang="en-IN" sz="1400"/>
        </a:p>
      </dgm:t>
    </dgm:pt>
    <dgm:pt modelId="{1F8BA137-9C62-40A2-8175-C2104D77B51F}" type="sibTrans" cxnId="{DF1D7D27-866B-4B14-90F1-9A0F1AA38AE8}">
      <dgm:prSet/>
      <dgm:spPr/>
      <dgm:t>
        <a:bodyPr/>
        <a:lstStyle/>
        <a:p>
          <a:endParaRPr lang="en-IN" sz="1400"/>
        </a:p>
      </dgm:t>
    </dgm:pt>
    <dgm:pt modelId="{E003D83D-B7C9-4885-92DD-D5DD6CB46E7D}">
      <dgm:prSet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pPr rtl="0"/>
          <a:r>
            <a:rPr lang="en-US" sz="2800" b="0" baseline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Tremors</a:t>
          </a:r>
        </a:p>
      </dgm:t>
    </dgm:pt>
    <dgm:pt modelId="{A026A229-BC26-4601-A5BE-22C8A1F6D287}" type="parTrans" cxnId="{A5EF8070-FB08-40CE-9973-539D7FD24163}">
      <dgm:prSet/>
      <dgm:spPr/>
      <dgm:t>
        <a:bodyPr/>
        <a:lstStyle/>
        <a:p>
          <a:endParaRPr lang="en-IN" sz="1600"/>
        </a:p>
      </dgm:t>
    </dgm:pt>
    <dgm:pt modelId="{890253D8-CD4D-4B9C-833A-B7A9CE21F02F}" type="sibTrans" cxnId="{A5EF8070-FB08-40CE-9973-539D7FD24163}">
      <dgm:prSet/>
      <dgm:spPr/>
      <dgm:t>
        <a:bodyPr/>
        <a:lstStyle/>
        <a:p>
          <a:endParaRPr lang="en-IN" sz="1600"/>
        </a:p>
      </dgm:t>
    </dgm:pt>
    <dgm:pt modelId="{68EA21BE-FF16-4B81-87E5-3EB9AEB30F01}">
      <dgm:prSet phldrT="[Text]"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en-US" sz="2800" b="0" dirty="0">
              <a:latin typeface="+mn-lt"/>
            </a:rPr>
            <a:t>Neuronal degeneration on long term use</a:t>
          </a:r>
          <a:endParaRPr lang="en-IN" sz="2800" b="0" dirty="0">
            <a:latin typeface="+mn-lt"/>
          </a:endParaRPr>
        </a:p>
      </dgm:t>
    </dgm:pt>
    <dgm:pt modelId="{51C175DE-9DBF-4697-931A-571639B1D9E1}" type="parTrans" cxnId="{BEBA16D8-55DE-409A-826A-702482B1B5A9}">
      <dgm:prSet/>
      <dgm:spPr/>
      <dgm:t>
        <a:bodyPr/>
        <a:lstStyle/>
        <a:p>
          <a:endParaRPr lang="en-IN"/>
        </a:p>
      </dgm:t>
    </dgm:pt>
    <dgm:pt modelId="{0BA327DC-D679-45B8-82CB-6754C1F8A70A}" type="sibTrans" cxnId="{BEBA16D8-55DE-409A-826A-702482B1B5A9}">
      <dgm:prSet/>
      <dgm:spPr/>
      <dgm:t>
        <a:bodyPr/>
        <a:lstStyle/>
        <a:p>
          <a:endParaRPr lang="en-IN"/>
        </a:p>
      </dgm:t>
    </dgm:pt>
    <dgm:pt modelId="{4E255635-BA27-41DC-807B-6967D6A60CDF}" type="pres">
      <dgm:prSet presAssocID="{988C85CF-A5C9-403D-BEB6-9B1274D46445}" presName="Name0" presStyleCnt="0">
        <dgm:presLayoutVars>
          <dgm:dir/>
          <dgm:animLvl val="lvl"/>
          <dgm:resizeHandles val="exact"/>
        </dgm:presLayoutVars>
      </dgm:prSet>
      <dgm:spPr/>
    </dgm:pt>
    <dgm:pt modelId="{82F2A92B-2A25-4779-92A5-B22CC987318A}" type="pres">
      <dgm:prSet presAssocID="{190A1C4C-8315-4569-B7CD-5C361C042518}" presName="composite" presStyleCnt="0"/>
      <dgm:spPr/>
    </dgm:pt>
    <dgm:pt modelId="{CB85E863-FA36-4153-9498-D3E676F843FE}" type="pres">
      <dgm:prSet presAssocID="{190A1C4C-8315-4569-B7CD-5C361C042518}" presName="parTx" presStyleLbl="alignNode1" presStyleIdx="0" presStyleCnt="3" custScaleX="175424" custScaleY="109367" custLinFactNeighborX="-592" custLinFactNeighborY="-77287">
        <dgm:presLayoutVars>
          <dgm:chMax val="0"/>
          <dgm:chPref val="0"/>
          <dgm:bulletEnabled val="1"/>
        </dgm:presLayoutVars>
      </dgm:prSet>
      <dgm:spPr/>
    </dgm:pt>
    <dgm:pt modelId="{5699340E-C402-42BE-B50C-02E5EC542453}" type="pres">
      <dgm:prSet presAssocID="{190A1C4C-8315-4569-B7CD-5C361C042518}" presName="desTx" presStyleLbl="alignAccFollowNode1" presStyleIdx="0" presStyleCnt="3" custScaleX="174132" custLinFactNeighborY="-18659">
        <dgm:presLayoutVars>
          <dgm:bulletEnabled val="1"/>
        </dgm:presLayoutVars>
      </dgm:prSet>
      <dgm:spPr/>
    </dgm:pt>
    <dgm:pt modelId="{C1A8EB67-EAAB-456F-8DE3-9152BA671038}" type="pres">
      <dgm:prSet presAssocID="{EA954EB8-C267-4CD0-AA85-9D4A6AFDA265}" presName="space" presStyleCnt="0"/>
      <dgm:spPr/>
    </dgm:pt>
    <dgm:pt modelId="{53C34DCC-BF50-4766-82C3-30695515BF08}" type="pres">
      <dgm:prSet presAssocID="{A6E5DF71-E02D-48E0-87D9-C98A60EFC6A3}" presName="composite" presStyleCnt="0"/>
      <dgm:spPr/>
    </dgm:pt>
    <dgm:pt modelId="{20DFE006-0204-437E-AD10-FA8FEA3B15C9}" type="pres">
      <dgm:prSet presAssocID="{A6E5DF71-E02D-48E0-87D9-C98A60EFC6A3}" presName="parTx" presStyleLbl="alignNode1" presStyleIdx="1" presStyleCnt="3" custScaleX="176447" custScaleY="115202" custLinFactNeighborX="-4130" custLinFactNeighborY="-92010">
        <dgm:presLayoutVars>
          <dgm:chMax val="0"/>
          <dgm:chPref val="0"/>
          <dgm:bulletEnabled val="1"/>
        </dgm:presLayoutVars>
      </dgm:prSet>
      <dgm:spPr/>
    </dgm:pt>
    <dgm:pt modelId="{985F1A30-D8CC-452B-A1BA-B8F1829759BA}" type="pres">
      <dgm:prSet presAssocID="{A6E5DF71-E02D-48E0-87D9-C98A60EFC6A3}" presName="desTx" presStyleLbl="alignAccFollowNode1" presStyleIdx="1" presStyleCnt="3" custScaleX="188692" custScaleY="91259" custLinFactNeighborY="-30315">
        <dgm:presLayoutVars>
          <dgm:bulletEnabled val="1"/>
        </dgm:presLayoutVars>
      </dgm:prSet>
      <dgm:spPr/>
    </dgm:pt>
    <dgm:pt modelId="{244346A5-8BDE-4B7F-BB62-2F5BA53CFC82}" type="pres">
      <dgm:prSet presAssocID="{ABEDDBB2-B9D3-4832-8966-090673D43F1C}" presName="space" presStyleCnt="0"/>
      <dgm:spPr/>
    </dgm:pt>
    <dgm:pt modelId="{7DF0FB5A-D0E9-418E-918B-A74E8F5B990A}" type="pres">
      <dgm:prSet presAssocID="{3871BDC4-117F-4672-91C9-7A118B1247E9}" presName="composite" presStyleCnt="0"/>
      <dgm:spPr/>
    </dgm:pt>
    <dgm:pt modelId="{D2F004BB-626F-4322-9D3D-2BCCDCCB06BB}" type="pres">
      <dgm:prSet presAssocID="{3871BDC4-117F-4672-91C9-7A118B1247E9}" presName="parTx" presStyleLbl="alignNode1" presStyleIdx="2" presStyleCnt="3" custScaleX="189114" custScaleY="105819" custLinFactNeighborX="-9771" custLinFactNeighborY="-51905">
        <dgm:presLayoutVars>
          <dgm:chMax val="0"/>
          <dgm:chPref val="0"/>
          <dgm:bulletEnabled val="1"/>
        </dgm:presLayoutVars>
      </dgm:prSet>
      <dgm:spPr/>
    </dgm:pt>
    <dgm:pt modelId="{9CCBC7D2-7F01-4868-98C8-20E2FFECEA6A}" type="pres">
      <dgm:prSet presAssocID="{3871BDC4-117F-4672-91C9-7A118B1247E9}" presName="desTx" presStyleLbl="alignAccFollowNode1" presStyleIdx="2" presStyleCnt="3" custScaleX="159491" custLinFactNeighborX="1773" custLinFactNeighborY="-22478">
        <dgm:presLayoutVars>
          <dgm:bulletEnabled val="1"/>
        </dgm:presLayoutVars>
      </dgm:prSet>
      <dgm:spPr/>
    </dgm:pt>
  </dgm:ptLst>
  <dgm:cxnLst>
    <dgm:cxn modelId="{7D555101-5A23-4111-A09D-2CA3F1B895F3}" type="presOf" srcId="{F8E137E8-C752-4094-91E7-3EE2C0C3F6E0}" destId="{5699340E-C402-42BE-B50C-02E5EC542453}" srcOrd="0" destOrd="3" presId="urn:microsoft.com/office/officeart/2005/8/layout/hList1"/>
    <dgm:cxn modelId="{041BC41C-F961-4014-85A3-4A49DE2DEF77}" type="presOf" srcId="{EEC8AA91-4D59-45E4-A927-66842C78F96A}" destId="{985F1A30-D8CC-452B-A1BA-B8F1829759BA}" srcOrd="0" destOrd="1" presId="urn:microsoft.com/office/officeart/2005/8/layout/hList1"/>
    <dgm:cxn modelId="{8DB98422-42DE-4436-9257-0C77187399A3}" type="presOf" srcId="{9135CA03-60B6-4CE8-AEE1-0184DD3E87D5}" destId="{5699340E-C402-42BE-B50C-02E5EC542453}" srcOrd="0" destOrd="2" presId="urn:microsoft.com/office/officeart/2005/8/layout/hList1"/>
    <dgm:cxn modelId="{FDDCC622-F3A9-4CC0-B3E3-55745BFD39AC}" srcId="{190A1C4C-8315-4569-B7CD-5C361C042518}" destId="{9135CA03-60B6-4CE8-AEE1-0184DD3E87D5}" srcOrd="2" destOrd="0" parTransId="{FF0DE343-BAF7-47C9-98C1-6522F33E2F75}" sibTransId="{8CAAD182-EC6A-4186-B18C-FE58A2189846}"/>
    <dgm:cxn modelId="{DF1D7D27-866B-4B14-90F1-9A0F1AA38AE8}" srcId="{190A1C4C-8315-4569-B7CD-5C361C042518}" destId="{70BD07E2-D39C-4E78-A986-149F4C0D13EE}" srcOrd="5" destOrd="0" parTransId="{3819BE4D-6EE4-491C-8246-EB01CFB4BAA6}" sibTransId="{1F8BA137-9C62-40A2-8175-C2104D77B51F}"/>
    <dgm:cxn modelId="{061ADF2D-C825-4341-85EF-3AF6474FAC00}" srcId="{988C85CF-A5C9-403D-BEB6-9B1274D46445}" destId="{3871BDC4-117F-4672-91C9-7A118B1247E9}" srcOrd="2" destOrd="0" parTransId="{617DAC7C-AE06-45D3-96A8-0C2F5EAF5580}" sibTransId="{9C5BF991-C697-4142-A767-8AEAE576C9C3}"/>
    <dgm:cxn modelId="{D0E0C22F-F89C-41E7-AE8C-D40132CFC6FA}" srcId="{3871BDC4-117F-4672-91C9-7A118B1247E9}" destId="{D1859E89-07F2-4761-A997-53A58B9B21EC}" srcOrd="0" destOrd="0" parTransId="{840CD827-E343-4B09-97BE-BB266CA7ECF2}" sibTransId="{8A9D4684-C9A1-42A6-8620-4E51F8753027}"/>
    <dgm:cxn modelId="{8A94303B-8BDE-4AB5-A590-4540728C122F}" srcId="{988C85CF-A5C9-403D-BEB6-9B1274D46445}" destId="{A6E5DF71-E02D-48E0-87D9-C98A60EFC6A3}" srcOrd="1" destOrd="0" parTransId="{3BAB75D6-30B8-483F-ADFB-BEE0CAB2A701}" sibTransId="{ABEDDBB2-B9D3-4832-8966-090673D43F1C}"/>
    <dgm:cxn modelId="{D408403B-6A2D-41BA-9FB2-D41EA26EB330}" type="presOf" srcId="{988C85CF-A5C9-403D-BEB6-9B1274D46445}" destId="{4E255635-BA27-41DC-807B-6967D6A60CDF}" srcOrd="0" destOrd="0" presId="urn:microsoft.com/office/officeart/2005/8/layout/hList1"/>
    <dgm:cxn modelId="{CEB49664-2ECF-4973-81B4-9EEDD6133BCC}" srcId="{A6E5DF71-E02D-48E0-87D9-C98A60EFC6A3}" destId="{6E2010F4-8C9B-4A06-A46E-568D0C214186}" srcOrd="3" destOrd="0" parTransId="{9E9D181B-05CB-4F90-8C0E-AB2F1931D06A}" sibTransId="{29B845A0-5894-4022-8B5C-2CD3BAEAEF37}"/>
    <dgm:cxn modelId="{B874D446-8973-42F8-93B4-C5106F40DAAB}" srcId="{A6E5DF71-E02D-48E0-87D9-C98A60EFC6A3}" destId="{5B92B9F8-84D5-4B98-9902-C57961699DF5}" srcOrd="0" destOrd="0" parTransId="{525DE985-C62F-4442-85D3-FA601E603CD0}" sibTransId="{31E8DF96-ACE3-4D32-A820-887BB1B846B3}"/>
    <dgm:cxn modelId="{7CAFB568-1967-4124-B32F-2741AE274F69}" type="presOf" srcId="{6F2D18A6-EF51-4D93-A69A-73C255B5E907}" destId="{5699340E-C402-42BE-B50C-02E5EC542453}" srcOrd="0" destOrd="0" presId="urn:microsoft.com/office/officeart/2005/8/layout/hList1"/>
    <dgm:cxn modelId="{D4746C70-3E5D-4DA1-A907-7430742CA17E}" type="presOf" srcId="{6E2010F4-8C9B-4A06-A46E-568D0C214186}" destId="{985F1A30-D8CC-452B-A1BA-B8F1829759BA}" srcOrd="0" destOrd="3" presId="urn:microsoft.com/office/officeart/2005/8/layout/hList1"/>
    <dgm:cxn modelId="{A5EF8070-FB08-40CE-9973-539D7FD24163}" srcId="{190A1C4C-8315-4569-B7CD-5C361C042518}" destId="{E003D83D-B7C9-4885-92DD-D5DD6CB46E7D}" srcOrd="4" destOrd="0" parTransId="{A026A229-BC26-4601-A5BE-22C8A1F6D287}" sibTransId="{890253D8-CD4D-4B9C-833A-B7A9CE21F02F}"/>
    <dgm:cxn modelId="{C16E1771-75CE-43C6-A824-441387851464}" type="presOf" srcId="{70BD07E2-D39C-4E78-A986-149F4C0D13EE}" destId="{5699340E-C402-42BE-B50C-02E5EC542453}" srcOrd="0" destOrd="5" presId="urn:microsoft.com/office/officeart/2005/8/layout/hList1"/>
    <dgm:cxn modelId="{1FAE4E54-F8E0-4F4E-87D7-DEA9C8E2F479}" srcId="{988C85CF-A5C9-403D-BEB6-9B1274D46445}" destId="{190A1C4C-8315-4569-B7CD-5C361C042518}" srcOrd="0" destOrd="0" parTransId="{8DF8A8CF-FE5B-40DE-9309-0D586FB00049}" sibTransId="{EA954EB8-C267-4CD0-AA85-9D4A6AFDA265}"/>
    <dgm:cxn modelId="{FA1E9377-C600-48BB-81BA-879825D9D768}" type="presOf" srcId="{A6E5DF71-E02D-48E0-87D9-C98A60EFC6A3}" destId="{20DFE006-0204-437E-AD10-FA8FEA3B15C9}" srcOrd="0" destOrd="0" presId="urn:microsoft.com/office/officeart/2005/8/layout/hList1"/>
    <dgm:cxn modelId="{A3657A7B-E469-4F5D-B58D-3ECF3955335F}" srcId="{A6E5DF71-E02D-48E0-87D9-C98A60EFC6A3}" destId="{A8E08594-6FF7-4D08-A2DF-CD0EF523A8EF}" srcOrd="2" destOrd="0" parTransId="{4B3A6A9E-0CA8-4867-9337-405540786CC1}" sibTransId="{922EC3FA-8EC7-4678-BA98-90CFE4636699}"/>
    <dgm:cxn modelId="{BC588A7B-C067-445A-8767-76A625663E9B}" type="presOf" srcId="{5B92B9F8-84D5-4B98-9902-C57961699DF5}" destId="{985F1A30-D8CC-452B-A1BA-B8F1829759BA}" srcOrd="0" destOrd="0" presId="urn:microsoft.com/office/officeart/2005/8/layout/hList1"/>
    <dgm:cxn modelId="{59B55F86-3039-40FA-AC1B-0FF4919ED500}" type="presOf" srcId="{68EA21BE-FF16-4B81-87E5-3EB9AEB30F01}" destId="{9CCBC7D2-7F01-4868-98C8-20E2FFECEA6A}" srcOrd="0" destOrd="1" presId="urn:microsoft.com/office/officeart/2005/8/layout/hList1"/>
    <dgm:cxn modelId="{1955F7C3-2C72-4768-8F39-870EAE5F504C}" type="presOf" srcId="{9DB956E7-49D9-4154-8B68-FA827CFC121A}" destId="{5699340E-C402-42BE-B50C-02E5EC542453}" srcOrd="0" destOrd="1" presId="urn:microsoft.com/office/officeart/2005/8/layout/hList1"/>
    <dgm:cxn modelId="{6C7011CB-9BB7-47D3-9F37-70C9D711EA99}" srcId="{A6E5DF71-E02D-48E0-87D9-C98A60EFC6A3}" destId="{EEC8AA91-4D59-45E4-A927-66842C78F96A}" srcOrd="1" destOrd="0" parTransId="{FDC2145E-1F7A-4FFC-94A7-ABA56CAB33B3}" sibTransId="{D088D9BE-0E36-4E2C-98D5-FBD334D20D36}"/>
    <dgm:cxn modelId="{0EF0CECB-32F3-45B8-B81E-88B215A8B6DA}" type="presOf" srcId="{190A1C4C-8315-4569-B7CD-5C361C042518}" destId="{CB85E863-FA36-4153-9498-D3E676F843FE}" srcOrd="0" destOrd="0" presId="urn:microsoft.com/office/officeart/2005/8/layout/hList1"/>
    <dgm:cxn modelId="{33A593D7-75D2-4726-9E48-306A97FE00D0}" type="presOf" srcId="{E003D83D-B7C9-4885-92DD-D5DD6CB46E7D}" destId="{5699340E-C402-42BE-B50C-02E5EC542453}" srcOrd="0" destOrd="4" presId="urn:microsoft.com/office/officeart/2005/8/layout/hList1"/>
    <dgm:cxn modelId="{BEBA16D8-55DE-409A-826A-702482B1B5A9}" srcId="{3871BDC4-117F-4672-91C9-7A118B1247E9}" destId="{68EA21BE-FF16-4B81-87E5-3EB9AEB30F01}" srcOrd="1" destOrd="0" parTransId="{51C175DE-9DBF-4697-931A-571639B1D9E1}" sibTransId="{0BA327DC-D679-45B8-82CB-6754C1F8A70A}"/>
    <dgm:cxn modelId="{E8DB12DC-BF19-49F8-B2A9-304CE62AB234}" srcId="{190A1C4C-8315-4569-B7CD-5C361C042518}" destId="{9DB956E7-49D9-4154-8B68-FA827CFC121A}" srcOrd="1" destOrd="0" parTransId="{2E4D7094-A39E-4F03-9BB4-DCE46D65E473}" sibTransId="{23152504-2A93-4CE1-9277-38F30B459957}"/>
    <dgm:cxn modelId="{C1BFBBDD-3FE4-4B50-B929-260EB8723591}" type="presOf" srcId="{D1859E89-07F2-4761-A997-53A58B9B21EC}" destId="{9CCBC7D2-7F01-4868-98C8-20E2FFECEA6A}" srcOrd="0" destOrd="0" presId="urn:microsoft.com/office/officeart/2005/8/layout/hList1"/>
    <dgm:cxn modelId="{307DAEE7-A39A-4F18-92A7-3DA0DCB45BA8}" srcId="{190A1C4C-8315-4569-B7CD-5C361C042518}" destId="{F8E137E8-C752-4094-91E7-3EE2C0C3F6E0}" srcOrd="3" destOrd="0" parTransId="{E014F7AA-0900-4953-9EB4-5E78C723CC30}" sibTransId="{2ED65734-AD9B-4055-B70A-101A49168E30}"/>
    <dgm:cxn modelId="{709E9BEB-B2BA-4801-ACFD-B534EA931F42}" type="presOf" srcId="{A8E08594-6FF7-4D08-A2DF-CD0EF523A8EF}" destId="{985F1A30-D8CC-452B-A1BA-B8F1829759BA}" srcOrd="0" destOrd="2" presId="urn:microsoft.com/office/officeart/2005/8/layout/hList1"/>
    <dgm:cxn modelId="{E0CEF0F8-F85D-4F20-9D06-A545BBE57B1B}" type="presOf" srcId="{3871BDC4-117F-4672-91C9-7A118B1247E9}" destId="{D2F004BB-626F-4322-9D3D-2BCCDCCB06BB}" srcOrd="0" destOrd="0" presId="urn:microsoft.com/office/officeart/2005/8/layout/hList1"/>
    <dgm:cxn modelId="{0A307CFE-1106-40D0-91E9-1C7756B3E642}" srcId="{190A1C4C-8315-4569-B7CD-5C361C042518}" destId="{6F2D18A6-EF51-4D93-A69A-73C255B5E907}" srcOrd="0" destOrd="0" parTransId="{E4DD9C69-41A3-4441-97A5-9B78DFDDE530}" sibTransId="{D4865A2A-5995-4C69-B539-DB8810D60FB4}"/>
    <dgm:cxn modelId="{D35EFBEB-761F-4CF8-BFA4-FD2C2779D5EB}" type="presParOf" srcId="{4E255635-BA27-41DC-807B-6967D6A60CDF}" destId="{82F2A92B-2A25-4779-92A5-B22CC987318A}" srcOrd="0" destOrd="0" presId="urn:microsoft.com/office/officeart/2005/8/layout/hList1"/>
    <dgm:cxn modelId="{1296C6C0-1E68-4850-9AE3-630F3D2B8711}" type="presParOf" srcId="{82F2A92B-2A25-4779-92A5-B22CC987318A}" destId="{CB85E863-FA36-4153-9498-D3E676F843FE}" srcOrd="0" destOrd="0" presId="urn:microsoft.com/office/officeart/2005/8/layout/hList1"/>
    <dgm:cxn modelId="{723EF908-DC6F-4EA1-8E40-88215BAA5E95}" type="presParOf" srcId="{82F2A92B-2A25-4779-92A5-B22CC987318A}" destId="{5699340E-C402-42BE-B50C-02E5EC542453}" srcOrd="1" destOrd="0" presId="urn:microsoft.com/office/officeart/2005/8/layout/hList1"/>
    <dgm:cxn modelId="{8B05D917-6DF2-4236-A8D4-684C2323491A}" type="presParOf" srcId="{4E255635-BA27-41DC-807B-6967D6A60CDF}" destId="{C1A8EB67-EAAB-456F-8DE3-9152BA671038}" srcOrd="1" destOrd="0" presId="urn:microsoft.com/office/officeart/2005/8/layout/hList1"/>
    <dgm:cxn modelId="{65C20EA1-A54D-4789-A447-483F1B577669}" type="presParOf" srcId="{4E255635-BA27-41DC-807B-6967D6A60CDF}" destId="{53C34DCC-BF50-4766-82C3-30695515BF08}" srcOrd="2" destOrd="0" presId="urn:microsoft.com/office/officeart/2005/8/layout/hList1"/>
    <dgm:cxn modelId="{77F94E4E-9D33-41DC-9FDF-412D29F6F2EA}" type="presParOf" srcId="{53C34DCC-BF50-4766-82C3-30695515BF08}" destId="{20DFE006-0204-437E-AD10-FA8FEA3B15C9}" srcOrd="0" destOrd="0" presId="urn:microsoft.com/office/officeart/2005/8/layout/hList1"/>
    <dgm:cxn modelId="{7000265F-C8A3-4C59-BC4B-E627B9A19013}" type="presParOf" srcId="{53C34DCC-BF50-4766-82C3-30695515BF08}" destId="{985F1A30-D8CC-452B-A1BA-B8F1829759BA}" srcOrd="1" destOrd="0" presId="urn:microsoft.com/office/officeart/2005/8/layout/hList1"/>
    <dgm:cxn modelId="{F119A6D0-3FA2-4EA7-8ECA-773BB6CD89DD}" type="presParOf" srcId="{4E255635-BA27-41DC-807B-6967D6A60CDF}" destId="{244346A5-8BDE-4B7F-BB62-2F5BA53CFC82}" srcOrd="3" destOrd="0" presId="urn:microsoft.com/office/officeart/2005/8/layout/hList1"/>
    <dgm:cxn modelId="{152AE5E4-9F18-4475-85DD-24897DA5FA38}" type="presParOf" srcId="{4E255635-BA27-41DC-807B-6967D6A60CDF}" destId="{7DF0FB5A-D0E9-418E-918B-A74E8F5B990A}" srcOrd="4" destOrd="0" presId="urn:microsoft.com/office/officeart/2005/8/layout/hList1"/>
    <dgm:cxn modelId="{F1EE1332-D9F6-42AE-926B-17C8F20E0311}" type="presParOf" srcId="{7DF0FB5A-D0E9-418E-918B-A74E8F5B990A}" destId="{D2F004BB-626F-4322-9D3D-2BCCDCCB06BB}" srcOrd="0" destOrd="0" presId="urn:microsoft.com/office/officeart/2005/8/layout/hList1"/>
    <dgm:cxn modelId="{70FB7FA6-2CB2-4F1B-B57E-F57DD4317631}" type="presParOf" srcId="{7DF0FB5A-D0E9-418E-918B-A74E8F5B990A}" destId="{9CCBC7D2-7F01-4868-98C8-20E2FFECEA6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A69BD0-3651-49E0-86D4-46480F2719BC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B39C1AEB-D745-4235-B223-593AB51C34C3}">
      <dgm:prSet phldrT="[Text]"/>
      <dgm:spPr/>
      <dgm:t>
        <a:bodyPr/>
        <a:lstStyle/>
        <a:p>
          <a:r>
            <a:rPr lang="en-US" dirty="0"/>
            <a:t>SWOT </a:t>
          </a:r>
          <a:endParaRPr lang="en-IN" dirty="0"/>
        </a:p>
      </dgm:t>
    </dgm:pt>
    <dgm:pt modelId="{8D64A8B4-D3E2-42F1-BB3C-B2D9CC8D46C5}" type="parTrans" cxnId="{E42A7ED3-6E7F-4044-B7FA-8C92B03897D6}">
      <dgm:prSet/>
      <dgm:spPr/>
      <dgm:t>
        <a:bodyPr/>
        <a:lstStyle/>
        <a:p>
          <a:endParaRPr lang="en-IN"/>
        </a:p>
      </dgm:t>
    </dgm:pt>
    <dgm:pt modelId="{4BA717EF-FFB4-4D1C-93A6-D03D83D8EDEE}" type="sibTrans" cxnId="{E42A7ED3-6E7F-4044-B7FA-8C92B03897D6}">
      <dgm:prSet/>
      <dgm:spPr/>
      <dgm:t>
        <a:bodyPr/>
        <a:lstStyle/>
        <a:p>
          <a:endParaRPr lang="en-IN"/>
        </a:p>
      </dgm:t>
    </dgm:pt>
    <dgm:pt modelId="{4D66B3F3-46AD-461A-9B66-56AA555981CD}">
      <dgm:prSet phldrT="[Text]" custT="1"/>
      <dgm:spPr/>
      <dgm:t>
        <a:bodyPr/>
        <a:lstStyle/>
        <a:p>
          <a:pPr algn="ctr">
            <a:lnSpc>
              <a:spcPct val="90000"/>
            </a:lnSpc>
          </a:pPr>
          <a:endParaRPr lang="en-US" sz="4500" b="1" dirty="0"/>
        </a:p>
        <a:p>
          <a:pPr algn="ctr">
            <a:lnSpc>
              <a:spcPct val="90000"/>
            </a:lnSpc>
          </a:pPr>
          <a:r>
            <a:rPr lang="en-US" sz="4500" b="1" dirty="0"/>
            <a:t>STRENGTH</a:t>
          </a:r>
        </a:p>
        <a:p>
          <a:pPr algn="l">
            <a:lnSpc>
              <a:spcPct val="100000"/>
            </a:lnSpc>
          </a:pPr>
          <a:r>
            <a:rPr lang="en-IN" sz="3000" b="0" dirty="0"/>
            <a:t>One-to-one Doctor Interaction Complete understanding of Doctors’ Preferences for brand building</a:t>
          </a:r>
        </a:p>
      </dgm:t>
    </dgm:pt>
    <dgm:pt modelId="{9880359F-C674-4030-A4D2-F14E70B76292}" type="parTrans" cxnId="{B0BBF888-85C8-474D-8A4B-EE66D3748BED}">
      <dgm:prSet/>
      <dgm:spPr/>
      <dgm:t>
        <a:bodyPr/>
        <a:lstStyle/>
        <a:p>
          <a:endParaRPr lang="en-IN"/>
        </a:p>
      </dgm:t>
    </dgm:pt>
    <dgm:pt modelId="{F758C17D-FBBF-498E-B155-44FDC04746E9}" type="sibTrans" cxnId="{B0BBF888-85C8-474D-8A4B-EE66D3748BED}">
      <dgm:prSet/>
      <dgm:spPr/>
      <dgm:t>
        <a:bodyPr/>
        <a:lstStyle/>
        <a:p>
          <a:endParaRPr lang="en-IN"/>
        </a:p>
      </dgm:t>
    </dgm:pt>
    <dgm:pt modelId="{67B659A8-4358-4F5F-BD1F-F273BA36982B}">
      <dgm:prSet phldrT="[Text]" custT="1"/>
      <dgm:spPr/>
      <dgm:t>
        <a:bodyPr/>
        <a:lstStyle/>
        <a:p>
          <a:r>
            <a:rPr lang="en-US" sz="5000" b="1" dirty="0"/>
            <a:t>WEAKNESS</a:t>
          </a:r>
        </a:p>
        <a:p>
          <a:r>
            <a:rPr lang="en-IN" sz="3000" b="0" dirty="0"/>
            <a:t>Limited number of interaction per day</a:t>
          </a:r>
        </a:p>
      </dgm:t>
    </dgm:pt>
    <dgm:pt modelId="{398EFB60-84B1-4221-884F-5F7D987A8947}" type="parTrans" cxnId="{7877DC89-B48D-408F-8A82-72379AEA3389}">
      <dgm:prSet/>
      <dgm:spPr/>
      <dgm:t>
        <a:bodyPr/>
        <a:lstStyle/>
        <a:p>
          <a:endParaRPr lang="en-IN"/>
        </a:p>
      </dgm:t>
    </dgm:pt>
    <dgm:pt modelId="{6C48A145-01EE-4F90-824C-2A9600802BCC}" type="sibTrans" cxnId="{7877DC89-B48D-408F-8A82-72379AEA3389}">
      <dgm:prSet/>
      <dgm:spPr/>
      <dgm:t>
        <a:bodyPr/>
        <a:lstStyle/>
        <a:p>
          <a:endParaRPr lang="en-IN"/>
        </a:p>
      </dgm:t>
    </dgm:pt>
    <dgm:pt modelId="{1ADA58D9-3F13-4CCE-A5F0-8773B96281E7}">
      <dgm:prSet phldrT="[Text]" custT="1"/>
      <dgm:spPr/>
      <dgm:t>
        <a:bodyPr/>
        <a:lstStyle/>
        <a:p>
          <a:r>
            <a:rPr lang="en-US" sz="5000" b="1" dirty="0"/>
            <a:t>OPPORTUNITY</a:t>
          </a:r>
        </a:p>
        <a:p>
          <a:r>
            <a:rPr lang="en-IN" sz="3000" b="0" dirty="0"/>
            <a:t>Initiative has been helpful in increasing the revenue of the brand</a:t>
          </a:r>
        </a:p>
        <a:p>
          <a:endParaRPr lang="en-IN" sz="2500" dirty="0"/>
        </a:p>
      </dgm:t>
    </dgm:pt>
    <dgm:pt modelId="{AB45425A-5D11-421F-99C3-33089F8C62C1}" type="parTrans" cxnId="{CAA1B343-C159-47D8-9DFF-06D82C7BDA7E}">
      <dgm:prSet/>
      <dgm:spPr/>
      <dgm:t>
        <a:bodyPr/>
        <a:lstStyle/>
        <a:p>
          <a:endParaRPr lang="en-IN"/>
        </a:p>
      </dgm:t>
    </dgm:pt>
    <dgm:pt modelId="{B408F1CA-BA53-4E8B-9C23-4D31BF44A5FE}" type="sibTrans" cxnId="{CAA1B343-C159-47D8-9DFF-06D82C7BDA7E}">
      <dgm:prSet/>
      <dgm:spPr/>
      <dgm:t>
        <a:bodyPr/>
        <a:lstStyle/>
        <a:p>
          <a:endParaRPr lang="en-IN"/>
        </a:p>
      </dgm:t>
    </dgm:pt>
    <dgm:pt modelId="{63C501E2-A244-425D-A15A-EB94781015A9}">
      <dgm:prSet phldrT="[Text]" custT="1"/>
      <dgm:spPr/>
      <dgm:t>
        <a:bodyPr/>
        <a:lstStyle/>
        <a:p>
          <a:r>
            <a:rPr lang="en-US" sz="5000" dirty="0"/>
            <a:t>    </a:t>
          </a:r>
          <a:r>
            <a:rPr lang="en-US" sz="5000" b="1" dirty="0"/>
            <a:t>THREATS</a:t>
          </a:r>
        </a:p>
        <a:p>
          <a:r>
            <a:rPr lang="en-IN" sz="3000" b="0" dirty="0"/>
            <a:t>If no strong follow-up by the sales team, Doctors might tend to forget the brand soon (need max. 4-5 touch points)</a:t>
          </a:r>
        </a:p>
        <a:p>
          <a:endParaRPr lang="en-IN" sz="2500" b="1" dirty="0"/>
        </a:p>
      </dgm:t>
    </dgm:pt>
    <dgm:pt modelId="{0367F72F-569F-451B-8683-4EE6DAC1C87F}" type="parTrans" cxnId="{AACA97EE-1073-40AF-BF16-D84D86518583}">
      <dgm:prSet/>
      <dgm:spPr/>
      <dgm:t>
        <a:bodyPr/>
        <a:lstStyle/>
        <a:p>
          <a:endParaRPr lang="en-IN"/>
        </a:p>
      </dgm:t>
    </dgm:pt>
    <dgm:pt modelId="{43F3CE86-C085-4A8F-A3D7-64C8C9A75F11}" type="sibTrans" cxnId="{AACA97EE-1073-40AF-BF16-D84D86518583}">
      <dgm:prSet/>
      <dgm:spPr/>
      <dgm:t>
        <a:bodyPr/>
        <a:lstStyle/>
        <a:p>
          <a:endParaRPr lang="en-IN"/>
        </a:p>
      </dgm:t>
    </dgm:pt>
    <dgm:pt modelId="{AF1F31CD-CCC0-4481-B048-059C5A403AF5}" type="pres">
      <dgm:prSet presAssocID="{65A69BD0-3651-49E0-86D4-46480F2719BC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93F8A10-1B9C-47EC-96DE-32A0CB25DA68}" type="pres">
      <dgm:prSet presAssocID="{65A69BD0-3651-49E0-86D4-46480F2719BC}" presName="matrix" presStyleCnt="0"/>
      <dgm:spPr/>
    </dgm:pt>
    <dgm:pt modelId="{36FC4F6D-B796-44EA-9557-83535748312E}" type="pres">
      <dgm:prSet presAssocID="{65A69BD0-3651-49E0-86D4-46480F2719BC}" presName="tile1" presStyleLbl="node1" presStyleIdx="0" presStyleCnt="4" custLinFactNeighborX="118" custLinFactNeighborY="-115"/>
      <dgm:spPr/>
    </dgm:pt>
    <dgm:pt modelId="{04131255-9317-4CF9-928F-950EAF167A4A}" type="pres">
      <dgm:prSet presAssocID="{65A69BD0-3651-49E0-86D4-46480F2719B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C005F16-63B6-4911-9B5F-E123E1550BCF}" type="pres">
      <dgm:prSet presAssocID="{65A69BD0-3651-49E0-86D4-46480F2719BC}" presName="tile2" presStyleLbl="node1" presStyleIdx="1" presStyleCnt="4"/>
      <dgm:spPr/>
    </dgm:pt>
    <dgm:pt modelId="{34BE73A2-56CC-4677-8684-916A5DE4A3F2}" type="pres">
      <dgm:prSet presAssocID="{65A69BD0-3651-49E0-86D4-46480F2719B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76F04F30-1AE7-44B0-93F9-B1D46859126C}" type="pres">
      <dgm:prSet presAssocID="{65A69BD0-3651-49E0-86D4-46480F2719BC}" presName="tile3" presStyleLbl="node1" presStyleIdx="2" presStyleCnt="4"/>
      <dgm:spPr/>
    </dgm:pt>
    <dgm:pt modelId="{27A8E758-B27E-415A-AA58-19E9ADB1C320}" type="pres">
      <dgm:prSet presAssocID="{65A69BD0-3651-49E0-86D4-46480F2719B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F55BE52-A32D-4E7D-B897-56D9054A8F78}" type="pres">
      <dgm:prSet presAssocID="{65A69BD0-3651-49E0-86D4-46480F2719BC}" presName="tile4" presStyleLbl="node1" presStyleIdx="3" presStyleCnt="4"/>
      <dgm:spPr/>
    </dgm:pt>
    <dgm:pt modelId="{79020E06-7379-4384-BF8E-45083A3B43F8}" type="pres">
      <dgm:prSet presAssocID="{65A69BD0-3651-49E0-86D4-46480F2719B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1B41A7AB-C5B9-4F32-A092-085F3AD07CA3}" type="pres">
      <dgm:prSet presAssocID="{65A69BD0-3651-49E0-86D4-46480F2719BC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CE145903-7724-49DD-9D32-8D559C68448A}" type="presOf" srcId="{63C501E2-A244-425D-A15A-EB94781015A9}" destId="{79020E06-7379-4384-BF8E-45083A3B43F8}" srcOrd="1" destOrd="0" presId="urn:microsoft.com/office/officeart/2005/8/layout/matrix1"/>
    <dgm:cxn modelId="{2300D11A-06ED-4250-B5A8-5B721188EE05}" type="presOf" srcId="{67B659A8-4358-4F5F-BD1F-F273BA36982B}" destId="{6C005F16-63B6-4911-9B5F-E123E1550BCF}" srcOrd="0" destOrd="0" presId="urn:microsoft.com/office/officeart/2005/8/layout/matrix1"/>
    <dgm:cxn modelId="{CAA1B343-C159-47D8-9DFF-06D82C7BDA7E}" srcId="{B39C1AEB-D745-4235-B223-593AB51C34C3}" destId="{1ADA58D9-3F13-4CCE-A5F0-8773B96281E7}" srcOrd="2" destOrd="0" parTransId="{AB45425A-5D11-421F-99C3-33089F8C62C1}" sibTransId="{B408F1CA-BA53-4E8B-9C23-4D31BF44A5FE}"/>
    <dgm:cxn modelId="{10B6A770-FFEA-46C3-965C-53514A961563}" type="presOf" srcId="{65A69BD0-3651-49E0-86D4-46480F2719BC}" destId="{AF1F31CD-CCC0-4481-B048-059C5A403AF5}" srcOrd="0" destOrd="0" presId="urn:microsoft.com/office/officeart/2005/8/layout/matrix1"/>
    <dgm:cxn modelId="{F7CD3077-F253-411F-B4CF-091F74287A41}" type="presOf" srcId="{B39C1AEB-D745-4235-B223-593AB51C34C3}" destId="{1B41A7AB-C5B9-4F32-A092-085F3AD07CA3}" srcOrd="0" destOrd="0" presId="urn:microsoft.com/office/officeart/2005/8/layout/matrix1"/>
    <dgm:cxn modelId="{4218FD86-DCE8-4710-A2F6-3D072575DE94}" type="presOf" srcId="{4D66B3F3-46AD-461A-9B66-56AA555981CD}" destId="{04131255-9317-4CF9-928F-950EAF167A4A}" srcOrd="1" destOrd="0" presId="urn:microsoft.com/office/officeart/2005/8/layout/matrix1"/>
    <dgm:cxn modelId="{B0BBF888-85C8-474D-8A4B-EE66D3748BED}" srcId="{B39C1AEB-D745-4235-B223-593AB51C34C3}" destId="{4D66B3F3-46AD-461A-9B66-56AA555981CD}" srcOrd="0" destOrd="0" parTransId="{9880359F-C674-4030-A4D2-F14E70B76292}" sibTransId="{F758C17D-FBBF-498E-B155-44FDC04746E9}"/>
    <dgm:cxn modelId="{7877DC89-B48D-408F-8A82-72379AEA3389}" srcId="{B39C1AEB-D745-4235-B223-593AB51C34C3}" destId="{67B659A8-4358-4F5F-BD1F-F273BA36982B}" srcOrd="1" destOrd="0" parTransId="{398EFB60-84B1-4221-884F-5F7D987A8947}" sibTransId="{6C48A145-01EE-4F90-824C-2A9600802BCC}"/>
    <dgm:cxn modelId="{B7C959AE-6EA4-45EE-BC22-0A25747DA066}" type="presOf" srcId="{63C501E2-A244-425D-A15A-EB94781015A9}" destId="{7F55BE52-A32D-4E7D-B897-56D9054A8F78}" srcOrd="0" destOrd="0" presId="urn:microsoft.com/office/officeart/2005/8/layout/matrix1"/>
    <dgm:cxn modelId="{4D40C7CD-E50E-4F1C-8675-E612AD5931B9}" type="presOf" srcId="{1ADA58D9-3F13-4CCE-A5F0-8773B96281E7}" destId="{76F04F30-1AE7-44B0-93F9-B1D46859126C}" srcOrd="0" destOrd="0" presId="urn:microsoft.com/office/officeart/2005/8/layout/matrix1"/>
    <dgm:cxn modelId="{E42A7ED3-6E7F-4044-B7FA-8C92B03897D6}" srcId="{65A69BD0-3651-49E0-86D4-46480F2719BC}" destId="{B39C1AEB-D745-4235-B223-593AB51C34C3}" srcOrd="0" destOrd="0" parTransId="{8D64A8B4-D3E2-42F1-BB3C-B2D9CC8D46C5}" sibTransId="{4BA717EF-FFB4-4D1C-93A6-D03D83D8EDEE}"/>
    <dgm:cxn modelId="{45A967DC-2256-4AA1-BB7F-BBAE49491045}" type="presOf" srcId="{67B659A8-4358-4F5F-BD1F-F273BA36982B}" destId="{34BE73A2-56CC-4677-8684-916A5DE4A3F2}" srcOrd="1" destOrd="0" presId="urn:microsoft.com/office/officeart/2005/8/layout/matrix1"/>
    <dgm:cxn modelId="{063CBDE3-A621-40C1-B986-4463C14B1681}" type="presOf" srcId="{1ADA58D9-3F13-4CCE-A5F0-8773B96281E7}" destId="{27A8E758-B27E-415A-AA58-19E9ADB1C320}" srcOrd="1" destOrd="0" presId="urn:microsoft.com/office/officeart/2005/8/layout/matrix1"/>
    <dgm:cxn modelId="{AACA97EE-1073-40AF-BF16-D84D86518583}" srcId="{B39C1AEB-D745-4235-B223-593AB51C34C3}" destId="{63C501E2-A244-425D-A15A-EB94781015A9}" srcOrd="3" destOrd="0" parTransId="{0367F72F-569F-451B-8683-4EE6DAC1C87F}" sibTransId="{43F3CE86-C085-4A8F-A3D7-64C8C9A75F11}"/>
    <dgm:cxn modelId="{B83463F2-8D4B-4A25-AD9B-9F682F03BCB9}" type="presOf" srcId="{4D66B3F3-46AD-461A-9B66-56AA555981CD}" destId="{36FC4F6D-B796-44EA-9557-83535748312E}" srcOrd="0" destOrd="0" presId="urn:microsoft.com/office/officeart/2005/8/layout/matrix1"/>
    <dgm:cxn modelId="{E8140221-C9DE-4715-BB3E-A7CFAFE92A3D}" type="presParOf" srcId="{AF1F31CD-CCC0-4481-B048-059C5A403AF5}" destId="{393F8A10-1B9C-47EC-96DE-32A0CB25DA68}" srcOrd="0" destOrd="0" presId="urn:microsoft.com/office/officeart/2005/8/layout/matrix1"/>
    <dgm:cxn modelId="{82F47F01-7124-4370-8A59-B24CC64BE788}" type="presParOf" srcId="{393F8A10-1B9C-47EC-96DE-32A0CB25DA68}" destId="{36FC4F6D-B796-44EA-9557-83535748312E}" srcOrd="0" destOrd="0" presId="urn:microsoft.com/office/officeart/2005/8/layout/matrix1"/>
    <dgm:cxn modelId="{F1436AAF-21C5-4DB1-95C7-B7619EB14D36}" type="presParOf" srcId="{393F8A10-1B9C-47EC-96DE-32A0CB25DA68}" destId="{04131255-9317-4CF9-928F-950EAF167A4A}" srcOrd="1" destOrd="0" presId="urn:microsoft.com/office/officeart/2005/8/layout/matrix1"/>
    <dgm:cxn modelId="{742A626E-0A8B-4130-9D85-C289A997DD71}" type="presParOf" srcId="{393F8A10-1B9C-47EC-96DE-32A0CB25DA68}" destId="{6C005F16-63B6-4911-9B5F-E123E1550BCF}" srcOrd="2" destOrd="0" presId="urn:microsoft.com/office/officeart/2005/8/layout/matrix1"/>
    <dgm:cxn modelId="{53FFBB65-6604-4F56-8215-4F08EC763B67}" type="presParOf" srcId="{393F8A10-1B9C-47EC-96DE-32A0CB25DA68}" destId="{34BE73A2-56CC-4677-8684-916A5DE4A3F2}" srcOrd="3" destOrd="0" presId="urn:microsoft.com/office/officeart/2005/8/layout/matrix1"/>
    <dgm:cxn modelId="{E1CCA9B0-49D6-4978-A44D-8974B0593BAD}" type="presParOf" srcId="{393F8A10-1B9C-47EC-96DE-32A0CB25DA68}" destId="{76F04F30-1AE7-44B0-93F9-B1D46859126C}" srcOrd="4" destOrd="0" presId="urn:microsoft.com/office/officeart/2005/8/layout/matrix1"/>
    <dgm:cxn modelId="{5632BE93-DEE9-474D-91BD-04CCA78CCB22}" type="presParOf" srcId="{393F8A10-1B9C-47EC-96DE-32A0CB25DA68}" destId="{27A8E758-B27E-415A-AA58-19E9ADB1C320}" srcOrd="5" destOrd="0" presId="urn:microsoft.com/office/officeart/2005/8/layout/matrix1"/>
    <dgm:cxn modelId="{48762A60-1C0D-494F-A31A-7AD7521B9B8D}" type="presParOf" srcId="{393F8A10-1B9C-47EC-96DE-32A0CB25DA68}" destId="{7F55BE52-A32D-4E7D-B897-56D9054A8F78}" srcOrd="6" destOrd="0" presId="urn:microsoft.com/office/officeart/2005/8/layout/matrix1"/>
    <dgm:cxn modelId="{9A597A97-3B1E-41B4-8006-C719AE891454}" type="presParOf" srcId="{393F8A10-1B9C-47EC-96DE-32A0CB25DA68}" destId="{79020E06-7379-4384-BF8E-45083A3B43F8}" srcOrd="7" destOrd="0" presId="urn:microsoft.com/office/officeart/2005/8/layout/matrix1"/>
    <dgm:cxn modelId="{72610034-B96D-4127-AEE5-AB42636E6746}" type="presParOf" srcId="{AF1F31CD-CCC0-4481-B048-059C5A403AF5}" destId="{1B41A7AB-C5B9-4F32-A092-085F3AD07CA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85E863-FA36-4153-9498-D3E676F843FE}">
      <dsp:nvSpPr>
        <dsp:cNvPr id="0" name=""/>
        <dsp:cNvSpPr/>
      </dsp:nvSpPr>
      <dsp:spPr>
        <a:xfrm>
          <a:off x="2" y="19138"/>
          <a:ext cx="3397597" cy="880574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142240" rIns="248920" bIns="14224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>
              <a:latin typeface="+mn-lt"/>
            </a:rPr>
            <a:t>Lithium</a:t>
          </a:r>
          <a:endParaRPr lang="en-IN" sz="3500" b="1" kern="1200" dirty="0">
            <a:latin typeface="+mn-lt"/>
          </a:endParaRPr>
        </a:p>
      </dsp:txBody>
      <dsp:txXfrm>
        <a:off x="2" y="19138"/>
        <a:ext cx="3397597" cy="880574"/>
      </dsp:txXfrm>
    </dsp:sp>
    <dsp:sp modelId="{5699340E-C402-42BE-B50C-02E5EC542453}">
      <dsp:nvSpPr>
        <dsp:cNvPr id="0" name=""/>
        <dsp:cNvSpPr/>
      </dsp:nvSpPr>
      <dsp:spPr>
        <a:xfrm>
          <a:off x="23980" y="952595"/>
          <a:ext cx="3372573" cy="2849505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0" kern="120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Slow onset of action</a:t>
          </a:r>
          <a:endParaRPr lang="en-IN" sz="2800" b="0" kern="1200" dirty="0">
            <a:solidFill>
              <a:schemeClr val="tx1"/>
            </a:solidFill>
            <a:latin typeface="+mn-lt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0" kern="120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Narrow safety margin </a:t>
          </a: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0" kern="120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Therapeutic</a:t>
          </a:r>
          <a:r>
            <a:rPr lang="en-US" sz="2800" b="0" kern="1200" baseline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 drug monitoring required</a:t>
          </a: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0" kern="1200" baseline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Weight gain</a:t>
          </a: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0" kern="1200" baseline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Tremors</a:t>
          </a: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800" b="0" kern="1200" baseline="0" dirty="0">
            <a:solidFill>
              <a:schemeClr val="tx1"/>
            </a:solidFill>
            <a:latin typeface="+mn-lt"/>
            <a:ea typeface="Calibri"/>
            <a:cs typeface="Times New Roman"/>
          </a:endParaRPr>
        </a:p>
      </dsp:txBody>
      <dsp:txXfrm>
        <a:off x="23980" y="952595"/>
        <a:ext cx="3372573" cy="2849505"/>
      </dsp:txXfrm>
    </dsp:sp>
    <dsp:sp modelId="{20DFE006-0204-437E-AD10-FA8FEA3B15C9}">
      <dsp:nvSpPr>
        <dsp:cNvPr id="0" name=""/>
        <dsp:cNvSpPr/>
      </dsp:nvSpPr>
      <dsp:spPr>
        <a:xfrm>
          <a:off x="3718541" y="0"/>
          <a:ext cx="3417410" cy="1014439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142240" rIns="248920" bIns="14224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>
              <a:latin typeface="+mn-lt"/>
            </a:rPr>
            <a:t>Divalproex</a:t>
          </a:r>
          <a:endParaRPr lang="en-IN" sz="3500" b="1" kern="1200" dirty="0">
            <a:latin typeface="+mn-lt"/>
          </a:endParaRPr>
        </a:p>
      </dsp:txBody>
      <dsp:txXfrm>
        <a:off x="3718541" y="0"/>
        <a:ext cx="3417410" cy="1014439"/>
      </dsp:txXfrm>
    </dsp:sp>
    <dsp:sp modelId="{985F1A30-D8CC-452B-A1BA-B8F1829759BA}">
      <dsp:nvSpPr>
        <dsp:cNvPr id="0" name=""/>
        <dsp:cNvSpPr/>
      </dsp:nvSpPr>
      <dsp:spPr>
        <a:xfrm>
          <a:off x="3679951" y="1043300"/>
          <a:ext cx="3654570" cy="2373126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b="0" kern="1200" baseline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Therapeutic drug monitoring required</a:t>
          </a:r>
          <a:endParaRPr lang="en-IN" sz="2700" b="0" kern="1200" dirty="0">
            <a:solidFill>
              <a:schemeClr val="tx1"/>
            </a:solidFill>
            <a:latin typeface="+mn-lt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b="0" kern="1200" baseline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Drug-Drug interactions</a:t>
          </a:r>
        </a:p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b="0" kern="120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PCOD, Weight</a:t>
          </a:r>
          <a:r>
            <a:rPr lang="en-US" sz="2700" b="0" kern="1200" baseline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 gain, Hair loss, tremors &amp; thyroid Dysfunction, Neuronal degeneration</a:t>
          </a:r>
          <a:endParaRPr lang="en-US" sz="2700" b="0" kern="1200" dirty="0">
            <a:solidFill>
              <a:schemeClr val="tx1"/>
            </a:solidFill>
            <a:latin typeface="+mn-lt"/>
            <a:ea typeface="Calibri"/>
            <a:cs typeface="Times New Roman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b="0" kern="1200" baseline="0" dirty="0">
              <a:solidFill>
                <a:schemeClr val="tx1"/>
              </a:solidFill>
              <a:latin typeface="+mn-lt"/>
              <a:ea typeface="Calibri"/>
              <a:cs typeface="Times New Roman"/>
            </a:rPr>
            <a:t>Dizziness(12%), Abdominal pain(8%)</a:t>
          </a:r>
          <a:endParaRPr lang="en-IN" sz="2700" b="0" kern="1200" dirty="0">
            <a:solidFill>
              <a:schemeClr val="tx1"/>
            </a:solidFill>
            <a:latin typeface="+mn-lt"/>
          </a:endParaRPr>
        </a:p>
      </dsp:txBody>
      <dsp:txXfrm>
        <a:off x="3679951" y="1043300"/>
        <a:ext cx="3654570" cy="2373126"/>
      </dsp:txXfrm>
    </dsp:sp>
    <dsp:sp modelId="{D2F004BB-626F-4322-9D3D-2BCCDCCB06BB}">
      <dsp:nvSpPr>
        <dsp:cNvPr id="0" name=""/>
        <dsp:cNvSpPr/>
      </dsp:nvSpPr>
      <dsp:spPr>
        <a:xfrm>
          <a:off x="7416163" y="77854"/>
          <a:ext cx="3662743" cy="1135934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+mn-lt"/>
            </a:rPr>
            <a:t>Atypical </a:t>
          </a:r>
          <a:r>
            <a:rPr lang="en-US" sz="3500" b="1" kern="1200" dirty="0">
              <a:latin typeface="+mn-lt"/>
            </a:rPr>
            <a:t>Antipsychotics</a:t>
          </a:r>
          <a:endParaRPr lang="en-IN" sz="3500" b="1" kern="1200" dirty="0">
            <a:latin typeface="+mn-lt"/>
          </a:endParaRPr>
        </a:p>
      </dsp:txBody>
      <dsp:txXfrm>
        <a:off x="7416163" y="77854"/>
        <a:ext cx="3662743" cy="1135934"/>
      </dsp:txXfrm>
    </dsp:sp>
    <dsp:sp modelId="{9CCBC7D2-7F01-4868-98C8-20E2FFECEA6A}">
      <dsp:nvSpPr>
        <dsp:cNvPr id="0" name=""/>
        <dsp:cNvSpPr/>
      </dsp:nvSpPr>
      <dsp:spPr>
        <a:xfrm>
          <a:off x="7926615" y="1155215"/>
          <a:ext cx="3089008" cy="260042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0" kern="1200" dirty="0">
              <a:latin typeface="+mn-lt"/>
            </a:rPr>
            <a:t>Risk of extrapyramidal symptoms, weight gain, akathisia, metabolic disturbance</a:t>
          </a:r>
          <a:endParaRPr lang="en-IN" sz="2800" b="0" kern="1200" dirty="0">
            <a:latin typeface="+mn-lt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0" kern="1200" dirty="0">
              <a:latin typeface="+mn-lt"/>
            </a:rPr>
            <a:t>Neuronal degeneration on long term use</a:t>
          </a:r>
          <a:endParaRPr lang="en-IN" sz="2800" b="0" kern="1200" dirty="0">
            <a:latin typeface="+mn-lt"/>
          </a:endParaRPr>
        </a:p>
      </dsp:txBody>
      <dsp:txXfrm>
        <a:off x="7926615" y="1155215"/>
        <a:ext cx="3089008" cy="26004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FC4F6D-B796-44EA-9557-83535748312E}">
      <dsp:nvSpPr>
        <dsp:cNvPr id="0" name=""/>
        <dsp:cNvSpPr/>
      </dsp:nvSpPr>
      <dsp:spPr>
        <a:xfrm rot="16200000">
          <a:off x="698815" y="-692674"/>
          <a:ext cx="3818760" cy="5204108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0" tIns="320040" rIns="320040" bIns="32004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500" b="1" kern="1200" dirty="0"/>
        </a:p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b="1" kern="1200" dirty="0"/>
            <a:t>STRENGTH</a:t>
          </a:r>
        </a:p>
        <a:p>
          <a:pPr marL="0" lvl="0" indent="0" algn="l" defTabSz="2000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000" b="0" kern="1200" dirty="0"/>
            <a:t>One-to-one Doctor Interaction Complete understanding of Doctors’ Preferences for brand building</a:t>
          </a:r>
        </a:p>
      </dsp:txBody>
      <dsp:txXfrm rot="5400000">
        <a:off x="6141" y="0"/>
        <a:ext cx="5204108" cy="2864070"/>
      </dsp:txXfrm>
    </dsp:sp>
    <dsp:sp modelId="{6C005F16-63B6-4911-9B5F-E123E1550BCF}">
      <dsp:nvSpPr>
        <dsp:cNvPr id="0" name=""/>
        <dsp:cNvSpPr/>
      </dsp:nvSpPr>
      <dsp:spPr>
        <a:xfrm>
          <a:off x="5204108" y="0"/>
          <a:ext cx="5204108" cy="3818760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0" tIns="355600" rIns="355600" bIns="3556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1" kern="1200" dirty="0"/>
            <a:t>WEAKNESS</a:t>
          </a:r>
        </a:p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000" b="0" kern="1200" dirty="0"/>
            <a:t>Limited number of interaction per day</a:t>
          </a:r>
        </a:p>
      </dsp:txBody>
      <dsp:txXfrm>
        <a:off x="5204108" y="0"/>
        <a:ext cx="5204108" cy="2864070"/>
      </dsp:txXfrm>
    </dsp:sp>
    <dsp:sp modelId="{76F04F30-1AE7-44B0-93F9-B1D46859126C}">
      <dsp:nvSpPr>
        <dsp:cNvPr id="0" name=""/>
        <dsp:cNvSpPr/>
      </dsp:nvSpPr>
      <dsp:spPr>
        <a:xfrm rot="10800000">
          <a:off x="0" y="3818760"/>
          <a:ext cx="5204108" cy="3818760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0" tIns="355600" rIns="355600" bIns="3556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1" kern="1200" dirty="0"/>
            <a:t>OPPORTUNITY</a:t>
          </a:r>
        </a:p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000" b="0" kern="1200" dirty="0"/>
            <a:t>Initiative has been helpful in increasing the revenue of the brand</a:t>
          </a:r>
        </a:p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500" kern="1200" dirty="0"/>
        </a:p>
      </dsp:txBody>
      <dsp:txXfrm rot="10800000">
        <a:off x="0" y="4773449"/>
        <a:ext cx="5204108" cy="2864070"/>
      </dsp:txXfrm>
    </dsp:sp>
    <dsp:sp modelId="{7F55BE52-A32D-4E7D-B897-56D9054A8F78}">
      <dsp:nvSpPr>
        <dsp:cNvPr id="0" name=""/>
        <dsp:cNvSpPr/>
      </dsp:nvSpPr>
      <dsp:spPr>
        <a:xfrm rot="5400000">
          <a:off x="5896782" y="3126085"/>
          <a:ext cx="3818760" cy="5204108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0" tIns="355600" rIns="355600" bIns="3556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 dirty="0"/>
            <a:t>    </a:t>
          </a:r>
          <a:r>
            <a:rPr lang="en-US" sz="5000" b="1" kern="1200" dirty="0"/>
            <a:t>THREATS</a:t>
          </a:r>
        </a:p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000" b="0" kern="1200" dirty="0"/>
            <a:t>If no strong follow-up by the sales team, Doctors might tend to forget the brand soon (need max. 4-5 touch points)</a:t>
          </a:r>
        </a:p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500" b="1" kern="1200" dirty="0"/>
        </a:p>
      </dsp:txBody>
      <dsp:txXfrm rot="-5400000">
        <a:off x="5204108" y="4773449"/>
        <a:ext cx="5204108" cy="2864070"/>
      </dsp:txXfrm>
    </dsp:sp>
    <dsp:sp modelId="{1B41A7AB-C5B9-4F32-A092-085F3AD07CA3}">
      <dsp:nvSpPr>
        <dsp:cNvPr id="0" name=""/>
        <dsp:cNvSpPr/>
      </dsp:nvSpPr>
      <dsp:spPr>
        <a:xfrm>
          <a:off x="3642875" y="2864070"/>
          <a:ext cx="3122465" cy="1909380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SWOT </a:t>
          </a:r>
          <a:endParaRPr lang="en-IN" sz="6500" kern="1200" dirty="0"/>
        </a:p>
      </dsp:txBody>
      <dsp:txXfrm>
        <a:off x="3736083" y="2957278"/>
        <a:ext cx="2936049" cy="1722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A8C2C-D642-4D96-84A9-BAED851E18EA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82713" y="1143000"/>
            <a:ext cx="4092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F8031-6B45-43CC-8015-F786468221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1699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97834" rtl="0" eaLnBrk="1" latinLnBrk="0" hangingPunct="1">
      <a:defRPr sz="4853" kern="1200">
        <a:solidFill>
          <a:schemeClr val="tx1"/>
        </a:solidFill>
        <a:latin typeface="+mn-lt"/>
        <a:ea typeface="+mn-ea"/>
        <a:cs typeface="+mn-cs"/>
      </a:defRPr>
    </a:lvl1pPr>
    <a:lvl2pPr marL="1848917" algn="l" defTabSz="3697834" rtl="0" eaLnBrk="1" latinLnBrk="0" hangingPunct="1">
      <a:defRPr sz="4853" kern="1200">
        <a:solidFill>
          <a:schemeClr val="tx1"/>
        </a:solidFill>
        <a:latin typeface="+mn-lt"/>
        <a:ea typeface="+mn-ea"/>
        <a:cs typeface="+mn-cs"/>
      </a:defRPr>
    </a:lvl2pPr>
    <a:lvl3pPr marL="3697834" algn="l" defTabSz="3697834" rtl="0" eaLnBrk="1" latinLnBrk="0" hangingPunct="1">
      <a:defRPr sz="4853" kern="1200">
        <a:solidFill>
          <a:schemeClr val="tx1"/>
        </a:solidFill>
        <a:latin typeface="+mn-lt"/>
        <a:ea typeface="+mn-ea"/>
        <a:cs typeface="+mn-cs"/>
      </a:defRPr>
    </a:lvl3pPr>
    <a:lvl4pPr marL="5546750" algn="l" defTabSz="3697834" rtl="0" eaLnBrk="1" latinLnBrk="0" hangingPunct="1">
      <a:defRPr sz="4853" kern="1200">
        <a:solidFill>
          <a:schemeClr val="tx1"/>
        </a:solidFill>
        <a:latin typeface="+mn-lt"/>
        <a:ea typeface="+mn-ea"/>
        <a:cs typeface="+mn-cs"/>
      </a:defRPr>
    </a:lvl4pPr>
    <a:lvl5pPr marL="7395667" algn="l" defTabSz="3697834" rtl="0" eaLnBrk="1" latinLnBrk="0" hangingPunct="1">
      <a:defRPr sz="4853" kern="1200">
        <a:solidFill>
          <a:schemeClr val="tx1"/>
        </a:solidFill>
        <a:latin typeface="+mn-lt"/>
        <a:ea typeface="+mn-ea"/>
        <a:cs typeface="+mn-cs"/>
      </a:defRPr>
    </a:lvl5pPr>
    <a:lvl6pPr marL="9244584" algn="l" defTabSz="3697834" rtl="0" eaLnBrk="1" latinLnBrk="0" hangingPunct="1">
      <a:defRPr sz="4853" kern="1200">
        <a:solidFill>
          <a:schemeClr val="tx1"/>
        </a:solidFill>
        <a:latin typeface="+mn-lt"/>
        <a:ea typeface="+mn-ea"/>
        <a:cs typeface="+mn-cs"/>
      </a:defRPr>
    </a:lvl6pPr>
    <a:lvl7pPr marL="11093501" algn="l" defTabSz="3697834" rtl="0" eaLnBrk="1" latinLnBrk="0" hangingPunct="1">
      <a:defRPr sz="4853" kern="1200">
        <a:solidFill>
          <a:schemeClr val="tx1"/>
        </a:solidFill>
        <a:latin typeface="+mn-lt"/>
        <a:ea typeface="+mn-ea"/>
        <a:cs typeface="+mn-cs"/>
      </a:defRPr>
    </a:lvl7pPr>
    <a:lvl8pPr marL="12942418" algn="l" defTabSz="3697834" rtl="0" eaLnBrk="1" latinLnBrk="0" hangingPunct="1">
      <a:defRPr sz="4853" kern="1200">
        <a:solidFill>
          <a:schemeClr val="tx1"/>
        </a:solidFill>
        <a:latin typeface="+mn-lt"/>
        <a:ea typeface="+mn-ea"/>
        <a:cs typeface="+mn-cs"/>
      </a:defRPr>
    </a:lvl8pPr>
    <a:lvl9pPr marL="14791334" algn="l" defTabSz="3697834" rtl="0" eaLnBrk="1" latinLnBrk="0" hangingPunct="1">
      <a:defRPr sz="485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68CBF-A880-4310-8A84-E5327CAF107B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7560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3983" y="5420338"/>
            <a:ext cx="37331809" cy="11530671"/>
          </a:xfrm>
        </p:spPr>
        <p:txBody>
          <a:bodyPr anchor="b"/>
          <a:lstStyle>
            <a:lvl1pPr algn="ctr">
              <a:defRPr sz="288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9972" y="17395676"/>
            <a:ext cx="32939831" cy="7996334"/>
          </a:xfrm>
        </p:spPr>
        <p:txBody>
          <a:bodyPr/>
          <a:lstStyle>
            <a:lvl1pPr marL="0" indent="0" algn="ctr">
              <a:buNone/>
              <a:defRPr sz="11527"/>
            </a:lvl1pPr>
            <a:lvl2pPr marL="2195977" indent="0" algn="ctr">
              <a:buNone/>
              <a:defRPr sz="9606"/>
            </a:lvl2pPr>
            <a:lvl3pPr marL="4391955" indent="0" algn="ctr">
              <a:buNone/>
              <a:defRPr sz="8646"/>
            </a:lvl3pPr>
            <a:lvl4pPr marL="6587932" indent="0" algn="ctr">
              <a:buNone/>
              <a:defRPr sz="7685"/>
            </a:lvl4pPr>
            <a:lvl5pPr marL="8783909" indent="0" algn="ctr">
              <a:buNone/>
              <a:defRPr sz="7685"/>
            </a:lvl5pPr>
            <a:lvl6pPr marL="10979887" indent="0" algn="ctr">
              <a:buNone/>
              <a:defRPr sz="7685"/>
            </a:lvl6pPr>
            <a:lvl7pPr marL="13175864" indent="0" algn="ctr">
              <a:buNone/>
              <a:defRPr sz="7685"/>
            </a:lvl7pPr>
            <a:lvl8pPr marL="15371841" indent="0" algn="ctr">
              <a:buNone/>
              <a:defRPr sz="7685"/>
            </a:lvl8pPr>
            <a:lvl9pPr marL="17567819" indent="0" algn="ctr">
              <a:buNone/>
              <a:defRPr sz="768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1A524-8A6E-4FFA-8B29-0E71174B6AB8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F97E-9A10-46B7-9091-A26396D5D8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7318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1A524-8A6E-4FFA-8B29-0E71174B6AB8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F97E-9A10-46B7-9091-A26396D5D8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6781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30092" y="1763334"/>
            <a:ext cx="9470201" cy="280676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9487" y="1763334"/>
            <a:ext cx="27861607" cy="280676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1A524-8A6E-4FFA-8B29-0E71174B6AB8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F97E-9A10-46B7-9091-A26396D5D8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530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1A524-8A6E-4FFA-8B29-0E71174B6AB8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F97E-9A10-46B7-9091-A26396D5D8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8917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6612" y="8257013"/>
            <a:ext cx="37880806" cy="13777003"/>
          </a:xfrm>
        </p:spPr>
        <p:txBody>
          <a:bodyPr anchor="b"/>
          <a:lstStyle>
            <a:lvl1pPr>
              <a:defRPr sz="288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6612" y="22164352"/>
            <a:ext cx="37880806" cy="7245000"/>
          </a:xfrm>
        </p:spPr>
        <p:txBody>
          <a:bodyPr/>
          <a:lstStyle>
            <a:lvl1pPr marL="0" indent="0">
              <a:buNone/>
              <a:defRPr sz="11527">
                <a:solidFill>
                  <a:schemeClr val="tx1"/>
                </a:solidFill>
              </a:defRPr>
            </a:lvl1pPr>
            <a:lvl2pPr marL="2195977" indent="0">
              <a:buNone/>
              <a:defRPr sz="9606">
                <a:solidFill>
                  <a:schemeClr val="tx1">
                    <a:tint val="75000"/>
                  </a:schemeClr>
                </a:solidFill>
              </a:defRPr>
            </a:lvl2pPr>
            <a:lvl3pPr marL="4391955" indent="0">
              <a:buNone/>
              <a:defRPr sz="8646">
                <a:solidFill>
                  <a:schemeClr val="tx1">
                    <a:tint val="75000"/>
                  </a:schemeClr>
                </a:solidFill>
              </a:defRPr>
            </a:lvl3pPr>
            <a:lvl4pPr marL="6587932" indent="0">
              <a:buNone/>
              <a:defRPr sz="7685">
                <a:solidFill>
                  <a:schemeClr val="tx1">
                    <a:tint val="75000"/>
                  </a:schemeClr>
                </a:solidFill>
              </a:defRPr>
            </a:lvl4pPr>
            <a:lvl5pPr marL="8783909" indent="0">
              <a:buNone/>
              <a:defRPr sz="7685">
                <a:solidFill>
                  <a:schemeClr val="tx1">
                    <a:tint val="75000"/>
                  </a:schemeClr>
                </a:solidFill>
              </a:defRPr>
            </a:lvl5pPr>
            <a:lvl6pPr marL="10979887" indent="0">
              <a:buNone/>
              <a:defRPr sz="7685">
                <a:solidFill>
                  <a:schemeClr val="tx1">
                    <a:tint val="75000"/>
                  </a:schemeClr>
                </a:solidFill>
              </a:defRPr>
            </a:lvl6pPr>
            <a:lvl7pPr marL="13175864" indent="0">
              <a:buNone/>
              <a:defRPr sz="7685">
                <a:solidFill>
                  <a:schemeClr val="tx1">
                    <a:tint val="75000"/>
                  </a:schemeClr>
                </a:solidFill>
              </a:defRPr>
            </a:lvl7pPr>
            <a:lvl8pPr marL="15371841" indent="0">
              <a:buNone/>
              <a:defRPr sz="7685">
                <a:solidFill>
                  <a:schemeClr val="tx1">
                    <a:tint val="75000"/>
                  </a:schemeClr>
                </a:solidFill>
              </a:defRPr>
            </a:lvl8pPr>
            <a:lvl9pPr marL="17567819" indent="0">
              <a:buNone/>
              <a:defRPr sz="76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1A524-8A6E-4FFA-8B29-0E71174B6AB8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F97E-9A10-46B7-9091-A26396D5D8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567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9485" y="8816670"/>
            <a:ext cx="18665904" cy="210143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34386" y="8816670"/>
            <a:ext cx="18665904" cy="210143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1A524-8A6E-4FFA-8B29-0E71174B6AB8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F97E-9A10-46B7-9091-A26396D5D8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3500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5205" y="1763341"/>
            <a:ext cx="37880806" cy="6401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5210" y="8119006"/>
            <a:ext cx="18580121" cy="3978999"/>
          </a:xfrm>
        </p:spPr>
        <p:txBody>
          <a:bodyPr anchor="b"/>
          <a:lstStyle>
            <a:lvl1pPr marL="0" indent="0">
              <a:buNone/>
              <a:defRPr sz="11527" b="1"/>
            </a:lvl1pPr>
            <a:lvl2pPr marL="2195977" indent="0">
              <a:buNone/>
              <a:defRPr sz="9606" b="1"/>
            </a:lvl2pPr>
            <a:lvl3pPr marL="4391955" indent="0">
              <a:buNone/>
              <a:defRPr sz="8646" b="1"/>
            </a:lvl3pPr>
            <a:lvl4pPr marL="6587932" indent="0">
              <a:buNone/>
              <a:defRPr sz="7685" b="1"/>
            </a:lvl4pPr>
            <a:lvl5pPr marL="8783909" indent="0">
              <a:buNone/>
              <a:defRPr sz="7685" b="1"/>
            </a:lvl5pPr>
            <a:lvl6pPr marL="10979887" indent="0">
              <a:buNone/>
              <a:defRPr sz="7685" b="1"/>
            </a:lvl6pPr>
            <a:lvl7pPr marL="13175864" indent="0">
              <a:buNone/>
              <a:defRPr sz="7685" b="1"/>
            </a:lvl7pPr>
            <a:lvl8pPr marL="15371841" indent="0">
              <a:buNone/>
              <a:defRPr sz="7685" b="1"/>
            </a:lvl8pPr>
            <a:lvl9pPr marL="17567819" indent="0">
              <a:buNone/>
              <a:defRPr sz="768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5210" y="12098005"/>
            <a:ext cx="18580121" cy="177943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34388" y="8119006"/>
            <a:ext cx="18671625" cy="3978999"/>
          </a:xfrm>
        </p:spPr>
        <p:txBody>
          <a:bodyPr anchor="b"/>
          <a:lstStyle>
            <a:lvl1pPr marL="0" indent="0">
              <a:buNone/>
              <a:defRPr sz="11527" b="1"/>
            </a:lvl1pPr>
            <a:lvl2pPr marL="2195977" indent="0">
              <a:buNone/>
              <a:defRPr sz="9606" b="1"/>
            </a:lvl2pPr>
            <a:lvl3pPr marL="4391955" indent="0">
              <a:buNone/>
              <a:defRPr sz="8646" b="1"/>
            </a:lvl3pPr>
            <a:lvl4pPr marL="6587932" indent="0">
              <a:buNone/>
              <a:defRPr sz="7685" b="1"/>
            </a:lvl4pPr>
            <a:lvl5pPr marL="8783909" indent="0">
              <a:buNone/>
              <a:defRPr sz="7685" b="1"/>
            </a:lvl5pPr>
            <a:lvl6pPr marL="10979887" indent="0">
              <a:buNone/>
              <a:defRPr sz="7685" b="1"/>
            </a:lvl6pPr>
            <a:lvl7pPr marL="13175864" indent="0">
              <a:buNone/>
              <a:defRPr sz="7685" b="1"/>
            </a:lvl7pPr>
            <a:lvl8pPr marL="15371841" indent="0">
              <a:buNone/>
              <a:defRPr sz="7685" b="1"/>
            </a:lvl8pPr>
            <a:lvl9pPr marL="17567819" indent="0">
              <a:buNone/>
              <a:defRPr sz="768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34388" y="12098005"/>
            <a:ext cx="18671625" cy="177943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1A524-8A6E-4FFA-8B29-0E71174B6AB8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F97E-9A10-46B7-9091-A26396D5D8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617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1A524-8A6E-4FFA-8B29-0E71174B6AB8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F97E-9A10-46B7-9091-A26396D5D8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6795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1A524-8A6E-4FFA-8B29-0E71174B6AB8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F97E-9A10-46B7-9091-A26396D5D8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080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5205" y="2208001"/>
            <a:ext cx="14165271" cy="7728003"/>
          </a:xfrm>
        </p:spPr>
        <p:txBody>
          <a:bodyPr anchor="b"/>
          <a:lstStyle>
            <a:lvl1pPr>
              <a:defRPr sz="1537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71625" y="4768676"/>
            <a:ext cx="22234386" cy="23536676"/>
          </a:xfrm>
        </p:spPr>
        <p:txBody>
          <a:bodyPr/>
          <a:lstStyle>
            <a:lvl1pPr>
              <a:defRPr sz="15370"/>
            </a:lvl1pPr>
            <a:lvl2pPr>
              <a:defRPr sz="13449"/>
            </a:lvl2pPr>
            <a:lvl3pPr>
              <a:defRPr sz="11527"/>
            </a:lvl3pPr>
            <a:lvl4pPr>
              <a:defRPr sz="9606"/>
            </a:lvl4pPr>
            <a:lvl5pPr>
              <a:defRPr sz="9606"/>
            </a:lvl5pPr>
            <a:lvl6pPr>
              <a:defRPr sz="9606"/>
            </a:lvl6pPr>
            <a:lvl7pPr>
              <a:defRPr sz="9606"/>
            </a:lvl7pPr>
            <a:lvl8pPr>
              <a:defRPr sz="9606"/>
            </a:lvl8pPr>
            <a:lvl9pPr>
              <a:defRPr sz="960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5205" y="9936004"/>
            <a:ext cx="14165271" cy="18407676"/>
          </a:xfrm>
        </p:spPr>
        <p:txBody>
          <a:bodyPr/>
          <a:lstStyle>
            <a:lvl1pPr marL="0" indent="0">
              <a:buNone/>
              <a:defRPr sz="7685"/>
            </a:lvl1pPr>
            <a:lvl2pPr marL="2195977" indent="0">
              <a:buNone/>
              <a:defRPr sz="6724"/>
            </a:lvl2pPr>
            <a:lvl3pPr marL="4391955" indent="0">
              <a:buNone/>
              <a:defRPr sz="5764"/>
            </a:lvl3pPr>
            <a:lvl4pPr marL="6587932" indent="0">
              <a:buNone/>
              <a:defRPr sz="4803"/>
            </a:lvl4pPr>
            <a:lvl5pPr marL="8783909" indent="0">
              <a:buNone/>
              <a:defRPr sz="4803"/>
            </a:lvl5pPr>
            <a:lvl6pPr marL="10979887" indent="0">
              <a:buNone/>
              <a:defRPr sz="4803"/>
            </a:lvl6pPr>
            <a:lvl7pPr marL="13175864" indent="0">
              <a:buNone/>
              <a:defRPr sz="4803"/>
            </a:lvl7pPr>
            <a:lvl8pPr marL="15371841" indent="0">
              <a:buNone/>
              <a:defRPr sz="4803"/>
            </a:lvl8pPr>
            <a:lvl9pPr marL="17567819" indent="0">
              <a:buNone/>
              <a:defRPr sz="48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1A524-8A6E-4FFA-8B29-0E71174B6AB8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F97E-9A10-46B7-9091-A26396D5D8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8193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5205" y="2208001"/>
            <a:ext cx="14165271" cy="7728003"/>
          </a:xfrm>
        </p:spPr>
        <p:txBody>
          <a:bodyPr anchor="b"/>
          <a:lstStyle>
            <a:lvl1pPr>
              <a:defRPr sz="1537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71625" y="4768676"/>
            <a:ext cx="22234386" cy="23536676"/>
          </a:xfrm>
        </p:spPr>
        <p:txBody>
          <a:bodyPr anchor="t"/>
          <a:lstStyle>
            <a:lvl1pPr marL="0" indent="0">
              <a:buNone/>
              <a:defRPr sz="15370"/>
            </a:lvl1pPr>
            <a:lvl2pPr marL="2195977" indent="0">
              <a:buNone/>
              <a:defRPr sz="13449"/>
            </a:lvl2pPr>
            <a:lvl3pPr marL="4391955" indent="0">
              <a:buNone/>
              <a:defRPr sz="11527"/>
            </a:lvl3pPr>
            <a:lvl4pPr marL="6587932" indent="0">
              <a:buNone/>
              <a:defRPr sz="9606"/>
            </a:lvl4pPr>
            <a:lvl5pPr marL="8783909" indent="0">
              <a:buNone/>
              <a:defRPr sz="9606"/>
            </a:lvl5pPr>
            <a:lvl6pPr marL="10979887" indent="0">
              <a:buNone/>
              <a:defRPr sz="9606"/>
            </a:lvl6pPr>
            <a:lvl7pPr marL="13175864" indent="0">
              <a:buNone/>
              <a:defRPr sz="9606"/>
            </a:lvl7pPr>
            <a:lvl8pPr marL="15371841" indent="0">
              <a:buNone/>
              <a:defRPr sz="9606"/>
            </a:lvl8pPr>
            <a:lvl9pPr marL="17567819" indent="0">
              <a:buNone/>
              <a:defRPr sz="960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5205" y="9936004"/>
            <a:ext cx="14165271" cy="18407676"/>
          </a:xfrm>
        </p:spPr>
        <p:txBody>
          <a:bodyPr/>
          <a:lstStyle>
            <a:lvl1pPr marL="0" indent="0">
              <a:buNone/>
              <a:defRPr sz="7685"/>
            </a:lvl1pPr>
            <a:lvl2pPr marL="2195977" indent="0">
              <a:buNone/>
              <a:defRPr sz="6724"/>
            </a:lvl2pPr>
            <a:lvl3pPr marL="4391955" indent="0">
              <a:buNone/>
              <a:defRPr sz="5764"/>
            </a:lvl3pPr>
            <a:lvl4pPr marL="6587932" indent="0">
              <a:buNone/>
              <a:defRPr sz="4803"/>
            </a:lvl4pPr>
            <a:lvl5pPr marL="8783909" indent="0">
              <a:buNone/>
              <a:defRPr sz="4803"/>
            </a:lvl5pPr>
            <a:lvl6pPr marL="10979887" indent="0">
              <a:buNone/>
              <a:defRPr sz="4803"/>
            </a:lvl6pPr>
            <a:lvl7pPr marL="13175864" indent="0">
              <a:buNone/>
              <a:defRPr sz="4803"/>
            </a:lvl7pPr>
            <a:lvl8pPr marL="15371841" indent="0">
              <a:buNone/>
              <a:defRPr sz="4803"/>
            </a:lvl8pPr>
            <a:lvl9pPr marL="17567819" indent="0">
              <a:buNone/>
              <a:defRPr sz="48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1A524-8A6E-4FFA-8B29-0E71174B6AB8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F97E-9A10-46B7-9091-A26396D5D8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039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9485" y="1763341"/>
            <a:ext cx="37880806" cy="6401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9485" y="8816670"/>
            <a:ext cx="37880806" cy="21014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9485" y="30697353"/>
            <a:ext cx="9881949" cy="17633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1A524-8A6E-4FFA-8B29-0E71174B6AB8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48426" y="30697353"/>
            <a:ext cx="14822924" cy="17633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018341" y="30697353"/>
            <a:ext cx="9881949" cy="17633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EF97E-9A10-46B7-9091-A26396D5D8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628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91955" rtl="0" eaLnBrk="1" latinLnBrk="0" hangingPunct="1">
        <a:lnSpc>
          <a:spcPct val="90000"/>
        </a:lnSpc>
        <a:spcBef>
          <a:spcPct val="0"/>
        </a:spcBef>
        <a:buNone/>
        <a:defRPr sz="211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989" indent="-1097989" algn="l" defTabSz="4391955" rtl="0" eaLnBrk="1" latinLnBrk="0" hangingPunct="1">
        <a:lnSpc>
          <a:spcPct val="90000"/>
        </a:lnSpc>
        <a:spcBef>
          <a:spcPts val="4803"/>
        </a:spcBef>
        <a:buFont typeface="Arial" panose="020B0604020202020204" pitchFamily="34" charset="0"/>
        <a:buChar char="•"/>
        <a:defRPr sz="13449" kern="1200">
          <a:solidFill>
            <a:schemeClr val="tx1"/>
          </a:solidFill>
          <a:latin typeface="+mn-lt"/>
          <a:ea typeface="+mn-ea"/>
          <a:cs typeface="+mn-cs"/>
        </a:defRPr>
      </a:lvl1pPr>
      <a:lvl2pPr marL="3293966" indent="-1097989" algn="l" defTabSz="4391955" rtl="0" eaLnBrk="1" latinLnBrk="0" hangingPunct="1">
        <a:lnSpc>
          <a:spcPct val="90000"/>
        </a:lnSpc>
        <a:spcBef>
          <a:spcPts val="2402"/>
        </a:spcBef>
        <a:buFont typeface="Arial" panose="020B0604020202020204" pitchFamily="34" charset="0"/>
        <a:buChar char="•"/>
        <a:defRPr sz="11527" kern="1200">
          <a:solidFill>
            <a:schemeClr val="tx1"/>
          </a:solidFill>
          <a:latin typeface="+mn-lt"/>
          <a:ea typeface="+mn-ea"/>
          <a:cs typeface="+mn-cs"/>
        </a:defRPr>
      </a:lvl2pPr>
      <a:lvl3pPr marL="5489943" indent="-1097989" algn="l" defTabSz="4391955" rtl="0" eaLnBrk="1" latinLnBrk="0" hangingPunct="1">
        <a:lnSpc>
          <a:spcPct val="90000"/>
        </a:lnSpc>
        <a:spcBef>
          <a:spcPts val="2402"/>
        </a:spcBef>
        <a:buFont typeface="Arial" panose="020B0604020202020204" pitchFamily="34" charset="0"/>
        <a:buChar char="•"/>
        <a:defRPr sz="9606" kern="1200">
          <a:solidFill>
            <a:schemeClr val="tx1"/>
          </a:solidFill>
          <a:latin typeface="+mn-lt"/>
          <a:ea typeface="+mn-ea"/>
          <a:cs typeface="+mn-cs"/>
        </a:defRPr>
      </a:lvl3pPr>
      <a:lvl4pPr marL="7685921" indent="-1097989" algn="l" defTabSz="4391955" rtl="0" eaLnBrk="1" latinLnBrk="0" hangingPunct="1">
        <a:lnSpc>
          <a:spcPct val="90000"/>
        </a:lnSpc>
        <a:spcBef>
          <a:spcPts val="2402"/>
        </a:spcBef>
        <a:buFont typeface="Arial" panose="020B0604020202020204" pitchFamily="34" charset="0"/>
        <a:buChar char="•"/>
        <a:defRPr sz="8646" kern="1200">
          <a:solidFill>
            <a:schemeClr val="tx1"/>
          </a:solidFill>
          <a:latin typeface="+mn-lt"/>
          <a:ea typeface="+mn-ea"/>
          <a:cs typeface="+mn-cs"/>
        </a:defRPr>
      </a:lvl4pPr>
      <a:lvl5pPr marL="9881898" indent="-1097989" algn="l" defTabSz="4391955" rtl="0" eaLnBrk="1" latinLnBrk="0" hangingPunct="1">
        <a:lnSpc>
          <a:spcPct val="90000"/>
        </a:lnSpc>
        <a:spcBef>
          <a:spcPts val="2402"/>
        </a:spcBef>
        <a:buFont typeface="Arial" panose="020B0604020202020204" pitchFamily="34" charset="0"/>
        <a:buChar char="•"/>
        <a:defRPr sz="8646" kern="1200">
          <a:solidFill>
            <a:schemeClr val="tx1"/>
          </a:solidFill>
          <a:latin typeface="+mn-lt"/>
          <a:ea typeface="+mn-ea"/>
          <a:cs typeface="+mn-cs"/>
        </a:defRPr>
      </a:lvl5pPr>
      <a:lvl6pPr marL="12077875" indent="-1097989" algn="l" defTabSz="4391955" rtl="0" eaLnBrk="1" latinLnBrk="0" hangingPunct="1">
        <a:lnSpc>
          <a:spcPct val="90000"/>
        </a:lnSpc>
        <a:spcBef>
          <a:spcPts val="2402"/>
        </a:spcBef>
        <a:buFont typeface="Arial" panose="020B0604020202020204" pitchFamily="34" charset="0"/>
        <a:buChar char="•"/>
        <a:defRPr sz="8646" kern="1200">
          <a:solidFill>
            <a:schemeClr val="tx1"/>
          </a:solidFill>
          <a:latin typeface="+mn-lt"/>
          <a:ea typeface="+mn-ea"/>
          <a:cs typeface="+mn-cs"/>
        </a:defRPr>
      </a:lvl6pPr>
      <a:lvl7pPr marL="14273853" indent="-1097989" algn="l" defTabSz="4391955" rtl="0" eaLnBrk="1" latinLnBrk="0" hangingPunct="1">
        <a:lnSpc>
          <a:spcPct val="90000"/>
        </a:lnSpc>
        <a:spcBef>
          <a:spcPts val="2402"/>
        </a:spcBef>
        <a:buFont typeface="Arial" panose="020B0604020202020204" pitchFamily="34" charset="0"/>
        <a:buChar char="•"/>
        <a:defRPr sz="8646" kern="1200">
          <a:solidFill>
            <a:schemeClr val="tx1"/>
          </a:solidFill>
          <a:latin typeface="+mn-lt"/>
          <a:ea typeface="+mn-ea"/>
          <a:cs typeface="+mn-cs"/>
        </a:defRPr>
      </a:lvl7pPr>
      <a:lvl8pPr marL="16469830" indent="-1097989" algn="l" defTabSz="4391955" rtl="0" eaLnBrk="1" latinLnBrk="0" hangingPunct="1">
        <a:lnSpc>
          <a:spcPct val="90000"/>
        </a:lnSpc>
        <a:spcBef>
          <a:spcPts val="2402"/>
        </a:spcBef>
        <a:buFont typeface="Arial" panose="020B0604020202020204" pitchFamily="34" charset="0"/>
        <a:buChar char="•"/>
        <a:defRPr sz="8646" kern="1200">
          <a:solidFill>
            <a:schemeClr val="tx1"/>
          </a:solidFill>
          <a:latin typeface="+mn-lt"/>
          <a:ea typeface="+mn-ea"/>
          <a:cs typeface="+mn-cs"/>
        </a:defRPr>
      </a:lvl8pPr>
      <a:lvl9pPr marL="18665807" indent="-1097989" algn="l" defTabSz="4391955" rtl="0" eaLnBrk="1" latinLnBrk="0" hangingPunct="1">
        <a:lnSpc>
          <a:spcPct val="90000"/>
        </a:lnSpc>
        <a:spcBef>
          <a:spcPts val="2402"/>
        </a:spcBef>
        <a:buFont typeface="Arial" panose="020B0604020202020204" pitchFamily="34" charset="0"/>
        <a:buChar char="•"/>
        <a:defRPr sz="86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91955" rtl="0" eaLnBrk="1" latinLnBrk="0" hangingPunct="1">
        <a:defRPr sz="8646" kern="1200">
          <a:solidFill>
            <a:schemeClr val="tx1"/>
          </a:solidFill>
          <a:latin typeface="+mn-lt"/>
          <a:ea typeface="+mn-ea"/>
          <a:cs typeface="+mn-cs"/>
        </a:defRPr>
      </a:lvl1pPr>
      <a:lvl2pPr marL="2195977" algn="l" defTabSz="4391955" rtl="0" eaLnBrk="1" latinLnBrk="0" hangingPunct="1">
        <a:defRPr sz="8646" kern="1200">
          <a:solidFill>
            <a:schemeClr val="tx1"/>
          </a:solidFill>
          <a:latin typeface="+mn-lt"/>
          <a:ea typeface="+mn-ea"/>
          <a:cs typeface="+mn-cs"/>
        </a:defRPr>
      </a:lvl2pPr>
      <a:lvl3pPr marL="4391955" algn="l" defTabSz="4391955" rtl="0" eaLnBrk="1" latinLnBrk="0" hangingPunct="1">
        <a:defRPr sz="8646" kern="1200">
          <a:solidFill>
            <a:schemeClr val="tx1"/>
          </a:solidFill>
          <a:latin typeface="+mn-lt"/>
          <a:ea typeface="+mn-ea"/>
          <a:cs typeface="+mn-cs"/>
        </a:defRPr>
      </a:lvl3pPr>
      <a:lvl4pPr marL="6587932" algn="l" defTabSz="4391955" rtl="0" eaLnBrk="1" latinLnBrk="0" hangingPunct="1">
        <a:defRPr sz="8646" kern="1200">
          <a:solidFill>
            <a:schemeClr val="tx1"/>
          </a:solidFill>
          <a:latin typeface="+mn-lt"/>
          <a:ea typeface="+mn-ea"/>
          <a:cs typeface="+mn-cs"/>
        </a:defRPr>
      </a:lvl4pPr>
      <a:lvl5pPr marL="8783909" algn="l" defTabSz="4391955" rtl="0" eaLnBrk="1" latinLnBrk="0" hangingPunct="1">
        <a:defRPr sz="8646" kern="1200">
          <a:solidFill>
            <a:schemeClr val="tx1"/>
          </a:solidFill>
          <a:latin typeface="+mn-lt"/>
          <a:ea typeface="+mn-ea"/>
          <a:cs typeface="+mn-cs"/>
        </a:defRPr>
      </a:lvl5pPr>
      <a:lvl6pPr marL="10979887" algn="l" defTabSz="4391955" rtl="0" eaLnBrk="1" latinLnBrk="0" hangingPunct="1">
        <a:defRPr sz="8646" kern="1200">
          <a:solidFill>
            <a:schemeClr val="tx1"/>
          </a:solidFill>
          <a:latin typeface="+mn-lt"/>
          <a:ea typeface="+mn-ea"/>
          <a:cs typeface="+mn-cs"/>
        </a:defRPr>
      </a:lvl6pPr>
      <a:lvl7pPr marL="13175864" algn="l" defTabSz="4391955" rtl="0" eaLnBrk="1" latinLnBrk="0" hangingPunct="1">
        <a:defRPr sz="8646" kern="1200">
          <a:solidFill>
            <a:schemeClr val="tx1"/>
          </a:solidFill>
          <a:latin typeface="+mn-lt"/>
          <a:ea typeface="+mn-ea"/>
          <a:cs typeface="+mn-cs"/>
        </a:defRPr>
      </a:lvl7pPr>
      <a:lvl8pPr marL="15371841" algn="l" defTabSz="4391955" rtl="0" eaLnBrk="1" latinLnBrk="0" hangingPunct="1">
        <a:defRPr sz="8646" kern="1200">
          <a:solidFill>
            <a:schemeClr val="tx1"/>
          </a:solidFill>
          <a:latin typeface="+mn-lt"/>
          <a:ea typeface="+mn-ea"/>
          <a:cs typeface="+mn-cs"/>
        </a:defRPr>
      </a:lvl8pPr>
      <a:lvl9pPr marL="17567819" algn="l" defTabSz="4391955" rtl="0" eaLnBrk="1" latinLnBrk="0" hangingPunct="1">
        <a:defRPr sz="86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diagramLayout" Target="../diagrams/layout1.xml"/><Relationship Id="rId18" Type="http://schemas.openxmlformats.org/officeDocument/2006/relationships/image" Target="../media/image11.png"/><Relationship Id="rId26" Type="http://schemas.microsoft.com/office/2007/relationships/diagramDrawing" Target="../diagrams/drawing2.xml"/><Relationship Id="rId3" Type="http://schemas.openxmlformats.org/officeDocument/2006/relationships/image" Target="../media/image1.png"/><Relationship Id="rId21" Type="http://schemas.openxmlformats.org/officeDocument/2006/relationships/image" Target="../media/image14.png"/><Relationship Id="rId7" Type="http://schemas.openxmlformats.org/officeDocument/2006/relationships/image" Target="../media/image5.jpg"/><Relationship Id="rId12" Type="http://schemas.openxmlformats.org/officeDocument/2006/relationships/diagramData" Target="../diagrams/data1.xml"/><Relationship Id="rId17" Type="http://schemas.openxmlformats.org/officeDocument/2006/relationships/image" Target="../media/image10.png"/><Relationship Id="rId25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6" Type="http://schemas.microsoft.com/office/2007/relationships/diagramDrawing" Target="../diagrams/drawing1.xml"/><Relationship Id="rId20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24" Type="http://schemas.openxmlformats.org/officeDocument/2006/relationships/diagramQuickStyle" Target="../diagrams/quickStyle2.xml"/><Relationship Id="rId5" Type="http://schemas.openxmlformats.org/officeDocument/2006/relationships/image" Target="../media/image3.jpg"/><Relationship Id="rId15" Type="http://schemas.openxmlformats.org/officeDocument/2006/relationships/diagramColors" Target="../diagrams/colors1.xml"/><Relationship Id="rId23" Type="http://schemas.openxmlformats.org/officeDocument/2006/relationships/diagramLayout" Target="../diagrams/layout2.xml"/><Relationship Id="rId10" Type="http://schemas.openxmlformats.org/officeDocument/2006/relationships/image" Target="../media/image8.png"/><Relationship Id="rId19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7.jpg"/><Relationship Id="rId14" Type="http://schemas.openxmlformats.org/officeDocument/2006/relationships/diagramQuickStyle" Target="../diagrams/quickStyle1.xml"/><Relationship Id="rId22" Type="http://schemas.openxmlformats.org/officeDocument/2006/relationships/diagramData" Target="../diagrams/data2.xml"/><Relationship Id="rId27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 Box 388"/>
          <p:cNvSpPr txBox="1">
            <a:spLocks noChangeArrowheads="1"/>
          </p:cNvSpPr>
          <p:nvPr/>
        </p:nvSpPr>
        <p:spPr bwMode="auto">
          <a:xfrm>
            <a:off x="685800" y="20045457"/>
            <a:ext cx="9982200" cy="1631022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  <a:effectLst/>
        </p:spPr>
        <p:txBody>
          <a:bodyPr lIns="91267" tIns="45624" rIns="91267" bIns="45624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5000" b="1" dirty="0">
                <a:solidFill>
                  <a:srgbClr val="F8F8F8"/>
                </a:solidFill>
              </a:rPr>
              <a:t>INTAS PHARMACEUTICALS LTD., AHMEDABAD</a:t>
            </a:r>
          </a:p>
        </p:txBody>
      </p:sp>
      <p:sp>
        <p:nvSpPr>
          <p:cNvPr id="64" name="Text Box 405"/>
          <p:cNvSpPr txBox="1">
            <a:spLocks noChangeArrowheads="1"/>
          </p:cNvSpPr>
          <p:nvPr/>
        </p:nvSpPr>
        <p:spPr bwMode="auto">
          <a:xfrm>
            <a:off x="9541747" y="3632765"/>
            <a:ext cx="10604549" cy="861581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  <a:effectLst/>
        </p:spPr>
        <p:txBody>
          <a:bodyPr wrap="square" lIns="91267" tIns="45624" rIns="91267" bIns="45624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5000" b="1" dirty="0">
                <a:solidFill>
                  <a:srgbClr val="F8F8F8"/>
                </a:solidFill>
              </a:rPr>
              <a:t>VISION &amp; MISSION</a:t>
            </a:r>
          </a:p>
        </p:txBody>
      </p:sp>
      <p:sp>
        <p:nvSpPr>
          <p:cNvPr id="65" name="Text Box 410"/>
          <p:cNvSpPr txBox="1">
            <a:spLocks noChangeArrowheads="1"/>
          </p:cNvSpPr>
          <p:nvPr/>
        </p:nvSpPr>
        <p:spPr bwMode="auto">
          <a:xfrm>
            <a:off x="10275203" y="13156292"/>
            <a:ext cx="9982200" cy="861581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  <a:effectLst/>
        </p:spPr>
        <p:txBody>
          <a:bodyPr lIns="91267" tIns="45624" rIns="91267" bIns="45624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5000" b="1" dirty="0">
                <a:solidFill>
                  <a:srgbClr val="F8F8F8"/>
                </a:solidFill>
              </a:rPr>
              <a:t>ORGANIZATION STRUCTURE</a:t>
            </a:r>
          </a:p>
        </p:txBody>
      </p:sp>
      <p:sp>
        <p:nvSpPr>
          <p:cNvPr id="66" name="Text Box 417"/>
          <p:cNvSpPr txBox="1">
            <a:spLocks noChangeArrowheads="1"/>
          </p:cNvSpPr>
          <p:nvPr/>
        </p:nvSpPr>
        <p:spPr bwMode="auto">
          <a:xfrm>
            <a:off x="10275203" y="22548691"/>
            <a:ext cx="9982200" cy="861581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</p:spPr>
        <p:txBody>
          <a:bodyPr lIns="91267" tIns="45624" rIns="91267" bIns="45624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5000" b="1" dirty="0">
                <a:solidFill>
                  <a:srgbClr val="F8F8F8"/>
                </a:solidFill>
              </a:rPr>
              <a:t>IMPRES &amp; RIZE</a:t>
            </a:r>
          </a:p>
        </p:txBody>
      </p:sp>
      <p:sp>
        <p:nvSpPr>
          <p:cNvPr id="67" name="Text Box 424"/>
          <p:cNvSpPr txBox="1">
            <a:spLocks noChangeArrowheads="1"/>
          </p:cNvSpPr>
          <p:nvPr/>
        </p:nvSpPr>
        <p:spPr bwMode="auto">
          <a:xfrm>
            <a:off x="20913469" y="3570578"/>
            <a:ext cx="11847180" cy="861581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  <a:effectLst/>
        </p:spPr>
        <p:txBody>
          <a:bodyPr wrap="square" lIns="91267" tIns="45624" rIns="91267" bIns="45624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5000" b="1" dirty="0">
                <a:solidFill>
                  <a:srgbClr val="F8F8F8"/>
                </a:solidFill>
              </a:rPr>
              <a:t>PROJECTS	</a:t>
            </a:r>
          </a:p>
        </p:txBody>
      </p:sp>
      <p:sp>
        <p:nvSpPr>
          <p:cNvPr id="68" name="Text Box 437"/>
          <p:cNvSpPr txBox="1">
            <a:spLocks noChangeArrowheads="1"/>
          </p:cNvSpPr>
          <p:nvPr/>
        </p:nvSpPr>
        <p:spPr bwMode="auto">
          <a:xfrm>
            <a:off x="21099975" y="17319041"/>
            <a:ext cx="11384987" cy="861581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  <a:effectLst/>
        </p:spPr>
        <p:txBody>
          <a:bodyPr wrap="square" lIns="91267" tIns="45624" rIns="91267" bIns="45624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5000" b="1" dirty="0">
                <a:solidFill>
                  <a:srgbClr val="F8F8F8"/>
                </a:solidFill>
              </a:rPr>
              <a:t>NEED GAP ANALYSIS</a:t>
            </a:r>
          </a:p>
        </p:txBody>
      </p:sp>
      <p:sp>
        <p:nvSpPr>
          <p:cNvPr id="69" name="Text Box 461"/>
          <p:cNvSpPr txBox="1">
            <a:spLocks noChangeArrowheads="1"/>
          </p:cNvSpPr>
          <p:nvPr/>
        </p:nvSpPr>
        <p:spPr bwMode="auto">
          <a:xfrm>
            <a:off x="32984357" y="3686871"/>
            <a:ext cx="9982200" cy="861581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  <a:effectLst/>
        </p:spPr>
        <p:txBody>
          <a:bodyPr lIns="91267" tIns="45624" rIns="91267" bIns="45624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5000" b="1" dirty="0">
                <a:solidFill>
                  <a:srgbClr val="F8F8F8"/>
                </a:solidFill>
              </a:rPr>
              <a:t>USEFULNESS</a:t>
            </a:r>
          </a:p>
        </p:txBody>
      </p:sp>
      <p:sp>
        <p:nvSpPr>
          <p:cNvPr id="70" name="Text Box 462"/>
          <p:cNvSpPr txBox="1">
            <a:spLocks noChangeArrowheads="1"/>
          </p:cNvSpPr>
          <p:nvPr/>
        </p:nvSpPr>
        <p:spPr bwMode="auto">
          <a:xfrm>
            <a:off x="32602950" y="4063400"/>
            <a:ext cx="9982200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0" tIns="457200" rIns="457200" bIns="457200">
            <a:spAutoFit/>
          </a:bodyPr>
          <a:lstStyle>
            <a:lvl1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89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89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89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89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buFontTx/>
              <a:buChar char="-"/>
            </a:pPr>
            <a:r>
              <a:rPr lang="en-US" altLang="en-US" sz="3600" dirty="0">
                <a:latin typeface="Arial Narrow" panose="020B0606020202030204" pitchFamily="34" charset="0"/>
              </a:rPr>
              <a:t>Learned project management from end-to-end</a:t>
            </a:r>
          </a:p>
          <a:p>
            <a:pPr marL="457200" indent="-457200">
              <a:buFontTx/>
              <a:buChar char="-"/>
            </a:pPr>
            <a:r>
              <a:rPr lang="en-US" altLang="en-US" sz="3600" dirty="0">
                <a:latin typeface="Arial Narrow" panose="020B0606020202030204" pitchFamily="34" charset="0"/>
              </a:rPr>
              <a:t>Interpersonal skills- Improved by coordinating with Sales &amp; Marketing team of Intas</a:t>
            </a:r>
          </a:p>
          <a:p>
            <a:pPr marL="457200" indent="-457200">
              <a:buFontTx/>
              <a:buChar char="-"/>
            </a:pPr>
            <a:r>
              <a:rPr lang="en-US" altLang="en-US" sz="3600" dirty="0">
                <a:latin typeface="Arial Narrow" panose="020B0606020202030204" pitchFamily="34" charset="0"/>
              </a:rPr>
              <a:t>Improved Communication Skills- Task Force Training Participation</a:t>
            </a:r>
          </a:p>
        </p:txBody>
      </p:sp>
      <p:sp>
        <p:nvSpPr>
          <p:cNvPr id="72" name="Text Box 479"/>
          <p:cNvSpPr txBox="1">
            <a:spLocks noChangeArrowheads="1"/>
          </p:cNvSpPr>
          <p:nvPr/>
        </p:nvSpPr>
        <p:spPr bwMode="auto">
          <a:xfrm>
            <a:off x="32846605" y="17470595"/>
            <a:ext cx="10604549" cy="938525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  <a:effectLst/>
        </p:spPr>
        <p:txBody>
          <a:bodyPr wrap="square" lIns="91267" tIns="45624" rIns="91267" bIns="45624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5500" b="1" dirty="0">
                <a:solidFill>
                  <a:srgbClr val="F8F8F8"/>
                </a:solidFill>
              </a:rPr>
              <a:t>LEARNING OUTCOME</a:t>
            </a:r>
          </a:p>
        </p:txBody>
      </p:sp>
      <p:sp>
        <p:nvSpPr>
          <p:cNvPr id="73" name="Text Box 480"/>
          <p:cNvSpPr txBox="1">
            <a:spLocks noChangeArrowheads="1"/>
          </p:cNvSpPr>
          <p:nvPr/>
        </p:nvSpPr>
        <p:spPr bwMode="auto">
          <a:xfrm>
            <a:off x="32673566" y="26546302"/>
            <a:ext cx="10777588" cy="938525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267" tIns="45624" rIns="91267" bIns="45624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5500" b="1" dirty="0">
                <a:solidFill>
                  <a:srgbClr val="F8F8F8"/>
                </a:solidFill>
              </a:rPr>
              <a:t>CHALLENGES</a:t>
            </a:r>
          </a:p>
        </p:txBody>
      </p:sp>
      <p:sp>
        <p:nvSpPr>
          <p:cNvPr id="74" name="Text Box 481"/>
          <p:cNvSpPr txBox="1">
            <a:spLocks noChangeArrowheads="1"/>
          </p:cNvSpPr>
          <p:nvPr/>
        </p:nvSpPr>
        <p:spPr bwMode="auto">
          <a:xfrm>
            <a:off x="33078738" y="6170112"/>
            <a:ext cx="99822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0" tIns="457200" rIns="457200" bIns="457200">
            <a:spAutoFit/>
          </a:bodyPr>
          <a:lstStyle>
            <a:lvl1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7250" indent="-400050"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89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89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89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89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3000" dirty="0">
              <a:latin typeface="Arial Narrow" panose="020B0606020202030204" pitchFamily="34" charset="0"/>
            </a:endParaRPr>
          </a:p>
        </p:txBody>
      </p:sp>
      <p:sp>
        <p:nvSpPr>
          <p:cNvPr id="75" name="Text Box 482"/>
          <p:cNvSpPr txBox="1">
            <a:spLocks noChangeArrowheads="1"/>
          </p:cNvSpPr>
          <p:nvPr/>
        </p:nvSpPr>
        <p:spPr bwMode="auto">
          <a:xfrm>
            <a:off x="33078738" y="18464138"/>
            <a:ext cx="10372416" cy="738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0" tIns="457200" rIns="457200" bIns="457200">
            <a:spAutoFit/>
          </a:bodyPr>
          <a:lstStyle>
            <a:lvl1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89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89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89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89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buFontTx/>
              <a:buChar char="-"/>
            </a:pPr>
            <a:r>
              <a:rPr lang="en-US" altLang="en-US" sz="3500" dirty="0">
                <a:latin typeface="Arial Narrow" panose="020B0606020202030204" pitchFamily="34" charset="0"/>
              </a:rPr>
              <a:t>Understanding new product launch in the Pharma industry</a:t>
            </a:r>
          </a:p>
          <a:p>
            <a:pPr marL="457200" indent="-457200">
              <a:buFontTx/>
              <a:buChar char="-"/>
            </a:pPr>
            <a:r>
              <a:rPr lang="en-US" altLang="en-US" sz="3500" dirty="0">
                <a:latin typeface="Arial Narrow" panose="020B0606020202030204" pitchFamily="34" charset="0"/>
              </a:rPr>
              <a:t>Internal Sales team training</a:t>
            </a:r>
          </a:p>
          <a:p>
            <a:pPr marL="457200" indent="-457200">
              <a:buFontTx/>
              <a:buChar char="-"/>
            </a:pPr>
            <a:r>
              <a:rPr lang="en-US" altLang="en-US" sz="3500" dirty="0">
                <a:latin typeface="Arial Narrow" panose="020B0606020202030204" pitchFamily="34" charset="0"/>
              </a:rPr>
              <a:t>Customer (Doctor) preferences in prescribing a newly launched molecule</a:t>
            </a:r>
          </a:p>
          <a:p>
            <a:pPr marL="457200" indent="-457200">
              <a:buFontTx/>
              <a:buChar char="-"/>
            </a:pPr>
            <a:r>
              <a:rPr lang="en-US" altLang="en-US" sz="3500" dirty="0">
                <a:latin typeface="Arial Narrow" panose="020B0606020202030204" pitchFamily="34" charset="0"/>
              </a:rPr>
              <a:t>Customer opinions about the drug molecule</a:t>
            </a:r>
          </a:p>
          <a:p>
            <a:pPr marL="457200" indent="-457200">
              <a:buFontTx/>
              <a:buChar char="-"/>
            </a:pPr>
            <a:r>
              <a:rPr lang="en-US" altLang="en-US" sz="3500" dirty="0">
                <a:latin typeface="Arial Narrow" panose="020B0606020202030204" pitchFamily="34" charset="0"/>
              </a:rPr>
              <a:t>Preferences of the customer to prescribe drug for other mental disorders</a:t>
            </a:r>
          </a:p>
          <a:p>
            <a:pPr marL="457200" indent="-457200">
              <a:buFontTx/>
              <a:buChar char="-"/>
            </a:pPr>
            <a:r>
              <a:rPr lang="en-US" altLang="en-US" sz="3500" dirty="0">
                <a:latin typeface="Arial Narrow" panose="020B0606020202030204" pitchFamily="34" charset="0"/>
              </a:rPr>
              <a:t>Experience about the</a:t>
            </a:r>
          </a:p>
          <a:p>
            <a:r>
              <a:rPr lang="en-US" altLang="en-US" sz="3500" dirty="0">
                <a:latin typeface="Arial Narrow" panose="020B0606020202030204" pitchFamily="34" charset="0"/>
              </a:rPr>
              <a:t>     molecule</a:t>
            </a:r>
          </a:p>
          <a:p>
            <a:pPr marL="457200" indent="-457200">
              <a:buFontTx/>
              <a:buChar char="-"/>
            </a:pPr>
            <a:r>
              <a:rPr lang="en-US" altLang="en-US" sz="3500" dirty="0">
                <a:latin typeface="Arial Narrow" panose="020B0606020202030204" pitchFamily="34" charset="0"/>
              </a:rPr>
              <a:t>Right Positioning of </a:t>
            </a:r>
          </a:p>
          <a:p>
            <a:r>
              <a:rPr lang="en-US" altLang="en-US" sz="3500" dirty="0">
                <a:latin typeface="Arial Narrow" panose="020B0606020202030204" pitchFamily="34" charset="0"/>
              </a:rPr>
              <a:t>     the brand</a:t>
            </a:r>
          </a:p>
        </p:txBody>
      </p:sp>
      <p:sp>
        <p:nvSpPr>
          <p:cNvPr id="91" name="Rectangle 90"/>
          <p:cNvSpPr/>
          <p:nvPr/>
        </p:nvSpPr>
        <p:spPr>
          <a:xfrm>
            <a:off x="21591473" y="5978601"/>
            <a:ext cx="10299033" cy="509370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en-US" altLang="ko-KR" sz="3500" b="1" dirty="0"/>
              <a:t>Series of Digital Questionnaires</a:t>
            </a:r>
            <a:endParaRPr lang="ko-KR" altLang="en-US" sz="3500" b="1" dirty="0"/>
          </a:p>
          <a:p>
            <a:r>
              <a:rPr lang="en-US" altLang="ko-K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Questionnaires to capture psychiatrist practice patterns in acute and maintenance setting of Bipolar I Disorder </a:t>
            </a:r>
          </a:p>
          <a:p>
            <a:r>
              <a:rPr lang="en-US" altLang="ko-KR" sz="3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Endoxifen preference</a:t>
            </a:r>
            <a:endParaRPr lang="ko-KR" altLang="en-US" sz="35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Capturing Endoxifen preference in acute and maintenance setting from 200 psychiatrists</a:t>
            </a:r>
            <a:r>
              <a:rPr lang="en-US" altLang="ko-KR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ko-KR" altLang="en-US" sz="3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3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Analysis</a:t>
            </a:r>
            <a:endParaRPr lang="ko-KR" altLang="en-US" sz="35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Building consensus review article from the data collected. </a:t>
            </a:r>
            <a:endParaRPr lang="ko-KR" altLang="en-U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3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Publication</a:t>
            </a:r>
            <a:endParaRPr lang="ko-KR" altLang="en-US" sz="35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Publication in reputed journals like Indian Psychiatry journal </a:t>
            </a:r>
            <a:endParaRPr lang="ko-KR" altLang="en-U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20878749" y="4493794"/>
            <a:ext cx="11606213" cy="132343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IMPRES</a:t>
            </a: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sz="4000" b="1" cap="none" spc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ndian </a:t>
            </a:r>
            <a:r>
              <a:rPr lang="en-US" sz="4000" b="1" cap="none" spc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</a:t>
            </a: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ood disorder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ractice in </a:t>
            </a:r>
            <a:r>
              <a:rPr lang="en-US" sz="40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alworld </a:t>
            </a:r>
            <a:r>
              <a:rPr lang="en-US" sz="40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etting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95" name="Straight Connector 94"/>
          <p:cNvCxnSpPr/>
          <p:nvPr/>
        </p:nvCxnSpPr>
        <p:spPr bwMode="auto">
          <a:xfrm flipH="1">
            <a:off x="21709461" y="6565819"/>
            <a:ext cx="6265025" cy="58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" name="Donut 59">
            <a:extLst>
              <a:ext uri="{FF2B5EF4-FFF2-40B4-BE49-F238E27FC236}">
                <a16:creationId xmlns:a16="http://schemas.microsoft.com/office/drawing/2014/main" id="{3ED28122-46FE-4EB2-B5FE-FBEE270E5EE9}"/>
              </a:ext>
            </a:extLst>
          </p:cNvPr>
          <p:cNvSpPr/>
          <p:nvPr/>
        </p:nvSpPr>
        <p:spPr>
          <a:xfrm>
            <a:off x="27996833" y="5855331"/>
            <a:ext cx="700543" cy="840374"/>
          </a:xfrm>
          <a:prstGeom prst="donut">
            <a:avLst>
              <a:gd name="adj" fmla="val 8736"/>
            </a:avLst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7" name="Frame 17">
            <a:extLst>
              <a:ext uri="{FF2B5EF4-FFF2-40B4-BE49-F238E27FC236}">
                <a16:creationId xmlns:a16="http://schemas.microsoft.com/office/drawing/2014/main" id="{7F0956CC-BD9B-4F13-8F34-4E82714180CC}"/>
              </a:ext>
            </a:extLst>
          </p:cNvPr>
          <p:cNvSpPr/>
          <p:nvPr/>
        </p:nvSpPr>
        <p:spPr>
          <a:xfrm>
            <a:off x="28180385" y="6086761"/>
            <a:ext cx="333438" cy="45881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98" name="Straight Connector 97"/>
          <p:cNvCxnSpPr/>
          <p:nvPr/>
        </p:nvCxnSpPr>
        <p:spPr bwMode="auto">
          <a:xfrm flipH="1" flipV="1">
            <a:off x="21612550" y="8013244"/>
            <a:ext cx="8570067" cy="12597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" name="Donut 61">
            <a:extLst>
              <a:ext uri="{FF2B5EF4-FFF2-40B4-BE49-F238E27FC236}">
                <a16:creationId xmlns:a16="http://schemas.microsoft.com/office/drawing/2014/main" id="{A3B2D537-3472-45B4-90EE-DA54CB4DA273}"/>
              </a:ext>
            </a:extLst>
          </p:cNvPr>
          <p:cNvSpPr/>
          <p:nvPr/>
        </p:nvSpPr>
        <p:spPr>
          <a:xfrm>
            <a:off x="30148631" y="7256216"/>
            <a:ext cx="933544" cy="889616"/>
          </a:xfrm>
          <a:prstGeom prst="donut">
            <a:avLst>
              <a:gd name="adj" fmla="val 8736"/>
            </a:avLst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01" name="Straight Connector 100"/>
          <p:cNvCxnSpPr/>
          <p:nvPr/>
        </p:nvCxnSpPr>
        <p:spPr bwMode="auto">
          <a:xfrm flipH="1">
            <a:off x="21715087" y="9540414"/>
            <a:ext cx="5630778" cy="1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 bwMode="auto">
          <a:xfrm flipH="1" flipV="1">
            <a:off x="21709461" y="10519331"/>
            <a:ext cx="7963928" cy="1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3" name="Donut 66">
            <a:extLst>
              <a:ext uri="{FF2B5EF4-FFF2-40B4-BE49-F238E27FC236}">
                <a16:creationId xmlns:a16="http://schemas.microsoft.com/office/drawing/2014/main" id="{85427544-8537-4D9E-9950-6455BCDB1525}"/>
              </a:ext>
            </a:extLst>
          </p:cNvPr>
          <p:cNvSpPr/>
          <p:nvPr/>
        </p:nvSpPr>
        <p:spPr>
          <a:xfrm>
            <a:off x="27345865" y="8832575"/>
            <a:ext cx="963330" cy="699022"/>
          </a:xfrm>
          <a:prstGeom prst="donut">
            <a:avLst>
              <a:gd name="adj" fmla="val 8736"/>
            </a:avLst>
          </a:prstGeom>
          <a:solidFill>
            <a:schemeClr val="accent3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4" name="Donut 39">
            <a:extLst>
              <a:ext uri="{FF2B5EF4-FFF2-40B4-BE49-F238E27FC236}">
                <a16:creationId xmlns:a16="http://schemas.microsoft.com/office/drawing/2014/main" id="{5485B6F7-F1DA-421F-9F14-06CF2748DDA6}"/>
              </a:ext>
            </a:extLst>
          </p:cNvPr>
          <p:cNvSpPr/>
          <p:nvPr/>
        </p:nvSpPr>
        <p:spPr>
          <a:xfrm>
            <a:off x="27500057" y="8975820"/>
            <a:ext cx="551375" cy="42838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5" name="Donut 60">
            <a:extLst>
              <a:ext uri="{FF2B5EF4-FFF2-40B4-BE49-F238E27FC236}">
                <a16:creationId xmlns:a16="http://schemas.microsoft.com/office/drawing/2014/main" id="{351A289C-9BE5-4D9C-BD8B-390D9C3FA89B}"/>
              </a:ext>
            </a:extLst>
          </p:cNvPr>
          <p:cNvSpPr/>
          <p:nvPr/>
        </p:nvSpPr>
        <p:spPr>
          <a:xfrm>
            <a:off x="29781792" y="10041782"/>
            <a:ext cx="942555" cy="610078"/>
          </a:xfrm>
          <a:prstGeom prst="donut">
            <a:avLst>
              <a:gd name="adj" fmla="val 873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6" name="Isosceles Triangle 8">
            <a:extLst>
              <a:ext uri="{FF2B5EF4-FFF2-40B4-BE49-F238E27FC236}">
                <a16:creationId xmlns:a16="http://schemas.microsoft.com/office/drawing/2014/main" id="{B132C0B8-82EC-49CB-86F7-38201BB41D92}"/>
              </a:ext>
            </a:extLst>
          </p:cNvPr>
          <p:cNvSpPr/>
          <p:nvPr/>
        </p:nvSpPr>
        <p:spPr>
          <a:xfrm rot="16200000">
            <a:off x="30090465" y="10091452"/>
            <a:ext cx="252943" cy="46592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107" name="Picture 1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00383" y="11478538"/>
            <a:ext cx="4081913" cy="5728256"/>
          </a:xfrm>
          <a:prstGeom prst="rect">
            <a:avLst/>
          </a:prstGeom>
        </p:spPr>
      </p:pic>
      <p:sp>
        <p:nvSpPr>
          <p:cNvPr id="108" name="TextBox 107"/>
          <p:cNvSpPr txBox="1"/>
          <p:nvPr/>
        </p:nvSpPr>
        <p:spPr>
          <a:xfrm>
            <a:off x="26149025" y="12463697"/>
            <a:ext cx="6412834" cy="49398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500" b="1" dirty="0"/>
              <a:t>OBJECTIVE:</a:t>
            </a:r>
          </a:p>
          <a:p>
            <a:pPr algn="r"/>
            <a:r>
              <a:rPr lang="en-IN" sz="3500" dirty="0"/>
              <a:t>Capture important data points related to demographic &amp; clinical profile of Bipolar I Disorder patients</a:t>
            </a:r>
          </a:p>
          <a:p>
            <a:pPr algn="r"/>
            <a:r>
              <a:rPr lang="en-IN" sz="3500" dirty="0"/>
              <a:t>User experience of Endoxifen &amp; its analysis</a:t>
            </a:r>
          </a:p>
          <a:p>
            <a:pPr algn="r"/>
            <a:r>
              <a:rPr lang="en-IN" sz="3500" dirty="0"/>
              <a:t>Present practice patterns in Bipolar I disorder</a:t>
            </a:r>
          </a:p>
        </p:txBody>
      </p:sp>
      <p:sp>
        <p:nvSpPr>
          <p:cNvPr id="113" name="Text Box 2"/>
          <p:cNvSpPr txBox="1">
            <a:spLocks noChangeArrowheads="1"/>
          </p:cNvSpPr>
          <p:nvPr/>
        </p:nvSpPr>
        <p:spPr bwMode="auto">
          <a:xfrm>
            <a:off x="11119753" y="23827714"/>
            <a:ext cx="8293100" cy="94456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5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SWOT </a:t>
            </a:r>
            <a:r>
              <a:rPr kumimoji="0" lang="en-US" altLang="en-US" sz="55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ANALYSIS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" name="Rectangle 30">
            <a:extLst>
              <a:ext uri="{FF2B5EF4-FFF2-40B4-BE49-F238E27FC236}">
                <a16:creationId xmlns:a16="http://schemas.microsoft.com/office/drawing/2014/main" id="{A9E00ACC-8E2C-4817-91CF-12D1963965DD}"/>
              </a:ext>
            </a:extLst>
          </p:cNvPr>
          <p:cNvSpPr/>
          <p:nvPr/>
        </p:nvSpPr>
        <p:spPr>
          <a:xfrm>
            <a:off x="30449899" y="7492127"/>
            <a:ext cx="372419" cy="42082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120" name="Picture 1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1001" y="27711712"/>
            <a:ext cx="6099938" cy="2866667"/>
          </a:xfrm>
          <a:prstGeom prst="rect">
            <a:avLst/>
          </a:prstGeom>
        </p:spPr>
      </p:pic>
      <p:graphicFrame>
        <p:nvGraphicFramePr>
          <p:cNvPr id="122" name="Group 513"/>
          <p:cNvGraphicFramePr>
            <a:graphicFrameLocks noGrp="1"/>
          </p:cNvGraphicFramePr>
          <p:nvPr/>
        </p:nvGraphicFramePr>
        <p:xfrm>
          <a:off x="33078738" y="27381931"/>
          <a:ext cx="9982200" cy="10157516"/>
        </p:xfrm>
        <a:graphic>
          <a:graphicData uri="http://schemas.openxmlformats.org/drawingml/2006/table">
            <a:tbl>
              <a:tblPr/>
              <a:tblGrid>
                <a:gridCol w="9982200">
                  <a:extLst>
                    <a:ext uri="{9D8B030D-6E8A-4147-A177-3AD203B41FA5}">
                      <a16:colId xmlns:a16="http://schemas.microsoft.com/office/drawing/2014/main" val="2073198784"/>
                    </a:ext>
                  </a:extLst>
                </a:gridCol>
              </a:tblGrid>
              <a:tr h="5078758">
                <a:tc>
                  <a:txBody>
                    <a:bodyPr/>
                    <a:lstStyle>
                      <a:lvl1pPr defTabSz="652463">
                        <a:spcBef>
                          <a:spcPct val="20000"/>
                        </a:spcBef>
                        <a:defRPr sz="2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27025" defTabSz="652463">
                        <a:spcBef>
                          <a:spcPct val="20000"/>
                        </a:spcBef>
                        <a:defRPr sz="2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52463" defTabSz="652463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79488" defTabSz="652463">
                        <a:spcBef>
                          <a:spcPct val="20000"/>
                        </a:spcBef>
                        <a:defRPr sz="1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06513" defTabSz="652463">
                        <a:spcBef>
                          <a:spcPct val="20000"/>
                        </a:spcBef>
                        <a:defRPr sz="1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63713" defTabSz="652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20913" defTabSz="652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78113" defTabSz="652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35313" defTabSz="652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6524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                              </a:t>
                      </a:r>
                    </a:p>
                    <a:p>
                      <a:pPr marL="0" marR="0" lvl="0" indent="0" algn="l" defTabSz="6524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l" defTabSz="6524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l" defTabSz="6524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l" defTabSz="6524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652463" marR="0" lvl="2" indent="0" algn="r" defTabSz="6524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 -Ensuring Plan Vs Execution</a:t>
                      </a:r>
                    </a:p>
                    <a:p>
                      <a:pPr marL="652463" marR="0" lvl="2" indent="0" algn="r" defTabSz="6524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           -Attention to Detail</a:t>
                      </a:r>
                    </a:p>
                  </a:txBody>
                  <a:tcPr marL="457200" marR="274320" marT="274320" marB="27432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90850"/>
                  </a:ext>
                </a:extLst>
              </a:tr>
              <a:tr h="5078758">
                <a:tc>
                  <a:txBody>
                    <a:bodyPr/>
                    <a:lstStyle/>
                    <a:p>
                      <a:pPr marL="0" marR="0" lvl="0" indent="0" algn="l" defTabSz="6524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457200" marR="274320" marT="274320" marB="27432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336669"/>
                  </a:ext>
                </a:extLst>
              </a:tr>
            </a:tbl>
          </a:graphicData>
        </a:graphic>
      </p:graphicFrame>
      <p:pic>
        <p:nvPicPr>
          <p:cNvPr id="126" name="Picture 1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3117" y="30305744"/>
            <a:ext cx="3859939" cy="2592076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4357" y="27655203"/>
            <a:ext cx="4048699" cy="2154825"/>
          </a:xfrm>
          <a:prstGeom prst="rect">
            <a:avLst/>
          </a:prstGeom>
        </p:spPr>
      </p:pic>
      <p:pic>
        <p:nvPicPr>
          <p:cNvPr id="131" name="Picture 1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1950" y="22748583"/>
            <a:ext cx="5088988" cy="2862556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0565" y="7185772"/>
            <a:ext cx="4631385" cy="3322444"/>
          </a:xfrm>
          <a:prstGeom prst="rect">
            <a:avLst/>
          </a:prstGeom>
        </p:spPr>
      </p:pic>
      <p:pic>
        <p:nvPicPr>
          <p:cNvPr id="133" name="Picture 1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4092" y="7215269"/>
            <a:ext cx="4692913" cy="3127386"/>
          </a:xfrm>
          <a:prstGeom prst="rect">
            <a:avLst/>
          </a:prstGeom>
        </p:spPr>
      </p:pic>
      <p:pic>
        <p:nvPicPr>
          <p:cNvPr id="135" name="Picture 13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42" y="208888"/>
            <a:ext cx="5269832" cy="3233377"/>
          </a:xfrm>
          <a:prstGeom prst="rect">
            <a:avLst/>
          </a:prstGeom>
        </p:spPr>
      </p:pic>
      <p:cxnSp>
        <p:nvCxnSpPr>
          <p:cNvPr id="139" name="Straight Connector 138"/>
          <p:cNvCxnSpPr/>
          <p:nvPr/>
        </p:nvCxnSpPr>
        <p:spPr>
          <a:xfrm flipH="1">
            <a:off x="26212996" y="15167306"/>
            <a:ext cx="628489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 flipH="1">
            <a:off x="27890029" y="13009078"/>
            <a:ext cx="4533875" cy="852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42" name="Picture 14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5991" y="6337937"/>
            <a:ext cx="5040000" cy="5040000"/>
          </a:xfrm>
          <a:prstGeom prst="rect">
            <a:avLst/>
          </a:prstGeom>
        </p:spPr>
      </p:pic>
      <p:sp>
        <p:nvSpPr>
          <p:cNvPr id="143" name="Rectangle 142"/>
          <p:cNvSpPr/>
          <p:nvPr/>
        </p:nvSpPr>
        <p:spPr>
          <a:xfrm>
            <a:off x="9767571" y="6838679"/>
            <a:ext cx="3733088" cy="4677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3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Contributing towards better healthcare through innovation. Maximizing value for our stakeholders and customers.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11316825" y="4549959"/>
            <a:ext cx="9058319" cy="1795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3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continually set new benchmarks in global healthcare with power of human expertise, innovative research and advanced technology. 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17561309" y="9105991"/>
            <a:ext cx="4430671" cy="3934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N" sz="3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Innovation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N" sz="3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Customer Delight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N" sz="3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Ownership &amp; Collaboration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N" sz="3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Performance Focus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N" sz="3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Care for Society</a:t>
            </a:r>
          </a:p>
        </p:txBody>
      </p:sp>
      <p:graphicFrame>
        <p:nvGraphicFramePr>
          <p:cNvPr id="146" name="Diagram 145"/>
          <p:cNvGraphicFramePr/>
          <p:nvPr/>
        </p:nvGraphicFramePr>
        <p:xfrm>
          <a:off x="21144284" y="19097892"/>
          <a:ext cx="11279620" cy="4975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48" name="Rectangle 147"/>
          <p:cNvSpPr/>
          <p:nvPr/>
        </p:nvSpPr>
        <p:spPr>
          <a:xfrm>
            <a:off x="21466841" y="18229464"/>
            <a:ext cx="10740438" cy="90035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500" b="1" dirty="0">
                <a:solidFill>
                  <a:schemeClr val="tx1"/>
                </a:solidFill>
              </a:rPr>
              <a:t>1.Limitations of current treatment Options</a:t>
            </a:r>
            <a:endParaRPr lang="en-IN" sz="3500" b="1" dirty="0">
              <a:solidFill>
                <a:schemeClr val="tx1"/>
              </a:solidFill>
            </a:endParaRPr>
          </a:p>
        </p:txBody>
      </p:sp>
      <p:sp>
        <p:nvSpPr>
          <p:cNvPr id="151" name="Rectangle 150"/>
          <p:cNvSpPr/>
          <p:nvPr/>
        </p:nvSpPr>
        <p:spPr>
          <a:xfrm>
            <a:off x="21466841" y="25737446"/>
            <a:ext cx="10740438" cy="10243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b="1" dirty="0">
              <a:solidFill>
                <a:schemeClr val="tx1"/>
              </a:solidFill>
            </a:endParaRPr>
          </a:p>
          <a:p>
            <a:r>
              <a:rPr lang="en-US" sz="3500" b="1" dirty="0">
                <a:solidFill>
                  <a:schemeClr val="tx1"/>
                </a:solidFill>
              </a:rPr>
              <a:t>3. Time taking efforts involved in research and development of new drugs</a:t>
            </a:r>
            <a:endParaRPr lang="en-IN" sz="3500" b="1" dirty="0">
              <a:solidFill>
                <a:schemeClr val="tx1"/>
              </a:solidFill>
            </a:endParaRPr>
          </a:p>
          <a:p>
            <a:r>
              <a:rPr lang="en-US" sz="3500" b="1" dirty="0">
                <a:solidFill>
                  <a:schemeClr val="tx1"/>
                </a:solidFill>
              </a:rPr>
              <a:t> </a:t>
            </a:r>
            <a:endParaRPr lang="en-IN" sz="3500" b="1" dirty="0">
              <a:solidFill>
                <a:schemeClr val="tx1"/>
              </a:solidFill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219E9EDC-CB1C-3720-359D-980488FA860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912" y="3435200"/>
            <a:ext cx="6011589" cy="4598865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AC9D1083-AA3A-C76A-79A1-0C529FFDD3C5}"/>
              </a:ext>
            </a:extLst>
          </p:cNvPr>
          <p:cNvSpPr txBox="1"/>
          <p:nvPr/>
        </p:nvSpPr>
        <p:spPr>
          <a:xfrm>
            <a:off x="540712" y="7896302"/>
            <a:ext cx="9353205" cy="11726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Ranks 3</a:t>
            </a:r>
            <a:r>
              <a:rPr lang="en-IN" sz="4200" baseline="30000" dirty="0"/>
              <a:t>rd</a:t>
            </a:r>
            <a:r>
              <a:rPr lang="en-IN" sz="4200" dirty="0"/>
              <a:t> in pharmaceutical production by volume &amp; 14</a:t>
            </a:r>
            <a:r>
              <a:rPr lang="en-IN" sz="4200" baseline="30000" dirty="0"/>
              <a:t>th</a:t>
            </a:r>
            <a:r>
              <a:rPr lang="en-IN" sz="4200" dirty="0"/>
              <a:t> by value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Total pharma export- </a:t>
            </a:r>
            <a:r>
              <a:rPr lang="en-IN" sz="4200" dirty="0">
                <a:solidFill>
                  <a:srgbClr val="0070C0"/>
                </a:solidFill>
              </a:rPr>
              <a:t>USD 24.35 Bn &amp; </a:t>
            </a:r>
            <a:r>
              <a:rPr lang="en-IN" sz="4200" dirty="0"/>
              <a:t>Total pharma import- </a:t>
            </a:r>
            <a:r>
              <a:rPr lang="en-IN" sz="4200" dirty="0">
                <a:solidFill>
                  <a:srgbClr val="0070C0"/>
                </a:solidFill>
              </a:rPr>
              <a:t>USD 6.66 Bn   </a:t>
            </a:r>
            <a:r>
              <a:rPr lang="en-IN" sz="4200" dirty="0"/>
              <a:t>(2020-21)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Major segments- generics, OTC, bulk drugs, vaccines, Contract research &amp; manufacturing, biosimilars &amp; biologics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Highest number of USFDA compliant Pharma plants outside USA- 74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Growth rate of 9.77% in 2020-21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India provides generic drugs to more than 200 countries with 8 of 20 global generic companies in India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Over 55% exports to Highly Regulated Markets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4200" dirty="0"/>
              <a:t>3</a:t>
            </a:r>
            <a:r>
              <a:rPr lang="en-IN" sz="4200" baseline="30000" dirty="0"/>
              <a:t>rd</a:t>
            </a:r>
            <a:r>
              <a:rPr lang="en-IN" sz="4200" dirty="0"/>
              <a:t> Largest market for APIs globally with contribution of around 8%, globally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41AD394-CBFB-F416-D990-E69C3ACAFB18}"/>
              </a:ext>
            </a:extLst>
          </p:cNvPr>
          <p:cNvSpPr/>
          <p:nvPr/>
        </p:nvSpPr>
        <p:spPr>
          <a:xfrm>
            <a:off x="21466841" y="24737852"/>
            <a:ext cx="10740437" cy="956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b="1" dirty="0">
              <a:solidFill>
                <a:schemeClr val="tx1"/>
              </a:solidFill>
            </a:endParaRPr>
          </a:p>
          <a:p>
            <a:r>
              <a:rPr lang="en-US" sz="3500" b="1" dirty="0">
                <a:solidFill>
                  <a:schemeClr val="tx1"/>
                </a:solidFill>
              </a:rPr>
              <a:t>2. Co-morbidities such as weight gain, Dyslipidemia, thyroid disease are on the rise </a:t>
            </a:r>
            <a:endParaRPr lang="en-IN" sz="3500" b="1" dirty="0">
              <a:solidFill>
                <a:schemeClr val="tx1"/>
              </a:solidFill>
            </a:endParaRPr>
          </a:p>
          <a:p>
            <a:r>
              <a:rPr lang="en-US" sz="3500" b="1" dirty="0">
                <a:solidFill>
                  <a:schemeClr val="tx1"/>
                </a:solidFill>
              </a:rPr>
              <a:t> </a:t>
            </a:r>
            <a:endParaRPr lang="en-IN" sz="35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6378" y="21881579"/>
            <a:ext cx="9496926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Market share of 2.9%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Revenue of </a:t>
            </a:r>
            <a:r>
              <a:rPr lang="en-IN" sz="4200" dirty="0">
                <a:solidFill>
                  <a:srgbClr val="0070C0"/>
                </a:solidFill>
              </a:rPr>
              <a:t>USD 1.88 Bn </a:t>
            </a:r>
            <a:r>
              <a:rPr lang="en-IN" sz="4200" dirty="0"/>
              <a:t>(FY2021)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Currently present in more than 80 countries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Employs over 8000+ employees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Operates in over 19 manufacturing facilities worldwide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Largest commercialised portfolio of Biosimilar in India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First to launch a Biosimilar in EU (2005)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Employs a multi-divisional model, with 35+ marketing divisions catering to various therapeutic segments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Granted 27 International Patents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N" sz="4200" dirty="0"/>
              <a:t>Owns a subsidiary- </a:t>
            </a:r>
            <a:r>
              <a:rPr lang="en-IN" sz="4200" b="1" dirty="0">
                <a:solidFill>
                  <a:srgbClr val="0070C0"/>
                </a:solidFill>
              </a:rPr>
              <a:t>ACCORD HEALTHCARE</a:t>
            </a:r>
            <a:r>
              <a:rPr lang="en-IN" sz="4200" dirty="0">
                <a:solidFill>
                  <a:srgbClr val="0070C0"/>
                </a:solidFill>
              </a:rPr>
              <a:t> </a:t>
            </a:r>
            <a:r>
              <a:rPr lang="en-IN" sz="4200" dirty="0"/>
              <a:t>(London)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212996" y="11247309"/>
            <a:ext cx="6284891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 wrap="square" rtlCol="0">
            <a:spAutoFit/>
          </a:bodyPr>
          <a:lstStyle/>
          <a:p>
            <a:r>
              <a:rPr lang="en-IN" sz="4000" b="1" dirty="0">
                <a:solidFill>
                  <a:schemeClr val="accent2"/>
                </a:solidFill>
              </a:rPr>
              <a:t>R</a:t>
            </a:r>
            <a:r>
              <a:rPr lang="en-IN" sz="3500" b="1" dirty="0"/>
              <a:t>etrospective </a:t>
            </a:r>
            <a:r>
              <a:rPr lang="en-IN" sz="4000" b="1" dirty="0">
                <a:solidFill>
                  <a:schemeClr val="accent2"/>
                </a:solidFill>
              </a:rPr>
              <a:t>I</a:t>
            </a:r>
            <a:r>
              <a:rPr lang="en-IN" sz="3500" b="1" dirty="0"/>
              <a:t>nferences from </a:t>
            </a:r>
            <a:r>
              <a:rPr lang="en-IN" sz="4000" b="1" dirty="0">
                <a:solidFill>
                  <a:schemeClr val="accent2"/>
                </a:solidFill>
              </a:rPr>
              <a:t>Z</a:t>
            </a:r>
            <a:r>
              <a:rPr lang="en-IN" sz="3500" b="1" dirty="0"/>
              <a:t>onalta (Endoxifen) </a:t>
            </a:r>
            <a:r>
              <a:rPr lang="en-IN" sz="4000" b="1" dirty="0">
                <a:solidFill>
                  <a:schemeClr val="accent2"/>
                </a:solidFill>
              </a:rPr>
              <a:t>E</a:t>
            </a:r>
            <a:r>
              <a:rPr lang="en-IN" sz="3500" b="1" dirty="0"/>
              <a:t>xperience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21288297" y="26805268"/>
            <a:ext cx="11273562" cy="1023378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7049" tIns="123524" rIns="247049" bIns="12352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</a:rPr>
              <a:t>BRIDGING THE GAP</a:t>
            </a:r>
            <a:endParaRPr lang="en-IN" sz="5000" b="1" dirty="0">
              <a:solidFill>
                <a:schemeClr val="bg1"/>
              </a:solidFill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22333454" y="29247846"/>
            <a:ext cx="4717227" cy="1661827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7049" tIns="123524" rIns="247049" bIns="12352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3200" dirty="0">
              <a:solidFill>
                <a:schemeClr val="tx1"/>
              </a:solidFill>
            </a:endParaRPr>
          </a:p>
          <a:p>
            <a:pPr lvl="0" algn="ctr"/>
            <a:endParaRPr lang="en-IN" sz="3200" dirty="0">
              <a:solidFill>
                <a:schemeClr val="tx1"/>
              </a:solidFill>
            </a:endParaRPr>
          </a:p>
        </p:txBody>
      </p:sp>
      <p:pic>
        <p:nvPicPr>
          <p:cNvPr id="152" name="Picture 151"/>
          <p:cNvPicPr>
            <a:picLocks noChangeAspect="1"/>
          </p:cNvPicPr>
          <p:nvPr/>
        </p:nvPicPr>
        <p:blipFill rotWithShape="1">
          <a:blip r:embed="rId18"/>
          <a:srcRect t="55480" r="-1014"/>
          <a:stretch/>
        </p:blipFill>
        <p:spPr>
          <a:xfrm>
            <a:off x="22418517" y="29407852"/>
            <a:ext cx="4632164" cy="1106244"/>
          </a:xfrm>
          <a:prstGeom prst="rect">
            <a:avLst/>
          </a:prstGeom>
        </p:spPr>
      </p:pic>
      <p:sp>
        <p:nvSpPr>
          <p:cNvPr id="153" name="Rectangle 152"/>
          <p:cNvSpPr/>
          <p:nvPr/>
        </p:nvSpPr>
        <p:spPr>
          <a:xfrm>
            <a:off x="27768939" y="29202526"/>
            <a:ext cx="4904628" cy="1661833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7049" tIns="123524" rIns="247049" bIns="12352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3200" dirty="0">
              <a:solidFill>
                <a:schemeClr val="tx1"/>
              </a:solidFill>
            </a:endParaRPr>
          </a:p>
        </p:txBody>
      </p:sp>
      <p:pic>
        <p:nvPicPr>
          <p:cNvPr id="154" name="Picture 153"/>
          <p:cNvPicPr>
            <a:picLocks noChangeAspect="1"/>
          </p:cNvPicPr>
          <p:nvPr/>
        </p:nvPicPr>
        <p:blipFill rotWithShape="1">
          <a:blip r:embed="rId19"/>
          <a:srcRect l="7515" t="33067" r="6399" b="36128"/>
          <a:stretch/>
        </p:blipFill>
        <p:spPr>
          <a:xfrm>
            <a:off x="27768939" y="29684318"/>
            <a:ext cx="4904627" cy="861989"/>
          </a:xfrm>
          <a:prstGeom prst="rect">
            <a:avLst/>
          </a:prstGeom>
        </p:spPr>
      </p:pic>
      <p:sp>
        <p:nvSpPr>
          <p:cNvPr id="155" name="Rectangle 154"/>
          <p:cNvSpPr/>
          <p:nvPr/>
        </p:nvSpPr>
        <p:spPr>
          <a:xfrm>
            <a:off x="23751589" y="31202220"/>
            <a:ext cx="5528976" cy="1731819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7049" tIns="123524" rIns="247049" bIns="12352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3200" dirty="0">
              <a:solidFill>
                <a:schemeClr val="tx1"/>
              </a:solidFill>
            </a:endParaRPr>
          </a:p>
        </p:txBody>
      </p:sp>
      <p:pic>
        <p:nvPicPr>
          <p:cNvPr id="156" name="Picture 155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" t="8490" r="31000" b="31132"/>
          <a:stretch/>
        </p:blipFill>
        <p:spPr>
          <a:xfrm>
            <a:off x="24365028" y="31628778"/>
            <a:ext cx="4332348" cy="8281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7" name="TextBox 156"/>
          <p:cNvSpPr txBox="1"/>
          <p:nvPr/>
        </p:nvSpPr>
        <p:spPr>
          <a:xfrm>
            <a:off x="13687012" y="14265965"/>
            <a:ext cx="2623930" cy="7848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4500" b="1" dirty="0">
                <a:solidFill>
                  <a:schemeClr val="tx1"/>
                </a:solidFill>
              </a:rPr>
              <a:t>SBU HEAD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11897966" y="15345671"/>
            <a:ext cx="5960177" cy="7848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4500" b="1" dirty="0">
                <a:solidFill>
                  <a:schemeClr val="tx1"/>
                </a:solidFill>
              </a:rPr>
              <a:t>DIVISIONAL HEAD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10228193" y="16452574"/>
            <a:ext cx="4838001" cy="7848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4500" b="1" dirty="0">
                <a:solidFill>
                  <a:schemeClr val="tx1"/>
                </a:solidFill>
              </a:rPr>
              <a:t>MARKETING HEAD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16378859" y="16490674"/>
            <a:ext cx="3061253" cy="7848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4500" b="1" dirty="0">
                <a:solidFill>
                  <a:schemeClr val="tx1"/>
                </a:solidFill>
              </a:rPr>
              <a:t>SALES HEAD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11897966" y="17939858"/>
            <a:ext cx="2146852" cy="7848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4500" b="1" dirty="0">
                <a:solidFill>
                  <a:schemeClr val="tx1"/>
                </a:solidFill>
              </a:rPr>
              <a:t>PMT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17145525" y="17742220"/>
            <a:ext cx="1550503" cy="7848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4500" b="1" dirty="0">
                <a:solidFill>
                  <a:schemeClr val="tx1"/>
                </a:solidFill>
              </a:rPr>
              <a:t>NSM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17216230" y="20211773"/>
            <a:ext cx="1550503" cy="7848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4500" b="1" dirty="0">
                <a:solidFill>
                  <a:schemeClr val="tx1"/>
                </a:solidFill>
              </a:rPr>
              <a:t>ABM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17216231" y="18982915"/>
            <a:ext cx="1550503" cy="7848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4500" b="1" dirty="0">
                <a:solidFill>
                  <a:schemeClr val="tx1"/>
                </a:solidFill>
              </a:rPr>
              <a:t>RBM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17210791" y="21364431"/>
            <a:ext cx="1561380" cy="7848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4500" b="1" dirty="0">
                <a:solidFill>
                  <a:schemeClr val="tx1"/>
                </a:solidFill>
              </a:rPr>
              <a:t>BE</a:t>
            </a:r>
          </a:p>
        </p:txBody>
      </p:sp>
      <p:cxnSp>
        <p:nvCxnSpPr>
          <p:cNvPr id="166" name="Straight Arrow Connector 165"/>
          <p:cNvCxnSpPr/>
          <p:nvPr/>
        </p:nvCxnSpPr>
        <p:spPr>
          <a:xfrm>
            <a:off x="14988209" y="15031001"/>
            <a:ext cx="0" cy="365540"/>
          </a:xfrm>
          <a:prstGeom prst="straightConnector1">
            <a:avLst/>
          </a:prstGeom>
          <a:ln w="508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166"/>
          <p:cNvCxnSpPr/>
          <p:nvPr/>
        </p:nvCxnSpPr>
        <p:spPr>
          <a:xfrm>
            <a:off x="17505660" y="16095247"/>
            <a:ext cx="0" cy="365540"/>
          </a:xfrm>
          <a:prstGeom prst="straightConnector1">
            <a:avLst/>
          </a:prstGeom>
          <a:ln w="508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Arrow Connector 167"/>
          <p:cNvCxnSpPr/>
          <p:nvPr/>
        </p:nvCxnSpPr>
        <p:spPr>
          <a:xfrm>
            <a:off x="13507709" y="16130501"/>
            <a:ext cx="0" cy="365540"/>
          </a:xfrm>
          <a:prstGeom prst="straightConnector1">
            <a:avLst/>
          </a:prstGeom>
          <a:ln w="508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Arrow Connector 168"/>
          <p:cNvCxnSpPr/>
          <p:nvPr/>
        </p:nvCxnSpPr>
        <p:spPr>
          <a:xfrm flipH="1">
            <a:off x="12971392" y="17280731"/>
            <a:ext cx="14399" cy="678177"/>
          </a:xfrm>
          <a:prstGeom prst="straightConnector1">
            <a:avLst/>
          </a:prstGeom>
          <a:ln w="635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Arrow Connector 169"/>
          <p:cNvCxnSpPr/>
          <p:nvPr/>
        </p:nvCxnSpPr>
        <p:spPr>
          <a:xfrm>
            <a:off x="17834338" y="18599330"/>
            <a:ext cx="0" cy="365540"/>
          </a:xfrm>
          <a:prstGeom prst="straightConnector1">
            <a:avLst/>
          </a:prstGeom>
          <a:ln w="508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Arrow Connector 170"/>
          <p:cNvCxnSpPr/>
          <p:nvPr/>
        </p:nvCxnSpPr>
        <p:spPr>
          <a:xfrm>
            <a:off x="17893762" y="19821092"/>
            <a:ext cx="0" cy="365540"/>
          </a:xfrm>
          <a:prstGeom prst="straightConnector1">
            <a:avLst/>
          </a:prstGeom>
          <a:ln w="508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Arrow Connector 171"/>
          <p:cNvCxnSpPr/>
          <p:nvPr/>
        </p:nvCxnSpPr>
        <p:spPr>
          <a:xfrm>
            <a:off x="17896036" y="21021241"/>
            <a:ext cx="0" cy="365540"/>
          </a:xfrm>
          <a:prstGeom prst="straightConnector1">
            <a:avLst/>
          </a:prstGeom>
          <a:ln w="508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Arrow Connector 172"/>
          <p:cNvCxnSpPr/>
          <p:nvPr/>
        </p:nvCxnSpPr>
        <p:spPr>
          <a:xfrm flipH="1">
            <a:off x="17832398" y="17217610"/>
            <a:ext cx="10186" cy="551246"/>
          </a:xfrm>
          <a:prstGeom prst="straightConnector1">
            <a:avLst/>
          </a:prstGeom>
          <a:ln w="508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74" name="Picture 17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8031" y="193014"/>
            <a:ext cx="5061744" cy="2608262"/>
          </a:xfrm>
          <a:prstGeom prst="rect">
            <a:avLst/>
          </a:prstGeom>
        </p:spPr>
      </p:pic>
      <p:sp>
        <p:nvSpPr>
          <p:cNvPr id="89" name="Text Box 424"/>
          <p:cNvSpPr txBox="1">
            <a:spLocks noChangeArrowheads="1"/>
          </p:cNvSpPr>
          <p:nvPr/>
        </p:nvSpPr>
        <p:spPr bwMode="auto">
          <a:xfrm>
            <a:off x="20913469" y="27906633"/>
            <a:ext cx="11847180" cy="86158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square" lIns="91267" tIns="45624" rIns="91267" bIns="45624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</a:rPr>
              <a:t>PATIENT BENEFITS WITH ENDOXIFEN</a:t>
            </a:r>
            <a:endParaRPr lang="en-IN" sz="5000" b="1" dirty="0">
              <a:solidFill>
                <a:schemeClr val="bg1"/>
              </a:solidFill>
            </a:endParaRPr>
          </a:p>
        </p:txBody>
      </p:sp>
      <p:graphicFrame>
        <p:nvGraphicFramePr>
          <p:cNvPr id="90" name="Diagram 89">
            <a:extLst>
              <a:ext uri="{FF2B5EF4-FFF2-40B4-BE49-F238E27FC236}">
                <a16:creationId xmlns:a16="http://schemas.microsoft.com/office/drawing/2014/main" id="{0814C989-F826-0432-FD53-A003DAFC6648}"/>
              </a:ext>
            </a:extLst>
          </p:cNvPr>
          <p:cNvGraphicFramePr/>
          <p:nvPr/>
        </p:nvGraphicFramePr>
        <p:xfrm>
          <a:off x="10363201" y="25260300"/>
          <a:ext cx="10408217" cy="763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pic>
        <p:nvPicPr>
          <p:cNvPr id="92" name="Picture 91">
            <a:extLst>
              <a:ext uri="{FF2B5EF4-FFF2-40B4-BE49-F238E27FC236}">
                <a16:creationId xmlns:a16="http://schemas.microsoft.com/office/drawing/2014/main" id="{7D011EE1-676A-B13B-6B2A-78B2C40EFF8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5739" y="10707448"/>
            <a:ext cx="6352421" cy="3325095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3A9376FF-6BFF-441A-0770-28FED015FA34}"/>
              </a:ext>
            </a:extLst>
          </p:cNvPr>
          <p:cNvSpPr txBox="1"/>
          <p:nvPr/>
        </p:nvSpPr>
        <p:spPr>
          <a:xfrm>
            <a:off x="33173117" y="14459170"/>
            <a:ext cx="10278037" cy="30162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3800" dirty="0"/>
              <a:t>Intellectual Understanding vs True Understanding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IN" sz="3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3800" dirty="0"/>
              <a:t>Broad vs Customized &amp; moulded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IN" sz="3800" dirty="0"/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E92B605E-4497-AD24-BF47-8100F6466BD8}"/>
              </a:ext>
            </a:extLst>
          </p:cNvPr>
          <p:cNvCxnSpPr/>
          <p:nvPr/>
        </p:nvCxnSpPr>
        <p:spPr>
          <a:xfrm>
            <a:off x="33078738" y="16016813"/>
            <a:ext cx="933890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39A22E6B-8FA4-D781-D8CD-CFC3D6FABD02}"/>
              </a:ext>
            </a:extLst>
          </p:cNvPr>
          <p:cNvCxnSpPr/>
          <p:nvPr/>
        </p:nvCxnSpPr>
        <p:spPr>
          <a:xfrm flipH="1">
            <a:off x="26335899" y="16234104"/>
            <a:ext cx="628489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A6C4E9A-AD13-9B12-F6EB-CA586FCEA280}"/>
              </a:ext>
            </a:extLst>
          </p:cNvPr>
          <p:cNvSpPr txBox="1"/>
          <p:nvPr/>
        </p:nvSpPr>
        <p:spPr>
          <a:xfrm>
            <a:off x="5676900" y="-3769"/>
            <a:ext cx="33181131" cy="1323439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pPr lvl="1" algn="ctr">
              <a:spcBef>
                <a:spcPct val="50000"/>
              </a:spcBef>
            </a:pPr>
            <a:r>
              <a:rPr lang="en-US" altLang="en-US" sz="8000" b="1" dirty="0">
                <a:solidFill>
                  <a:schemeClr val="bg1"/>
                </a:solidFill>
                <a:latin typeface="Arial" panose="020B0604020202020204" pitchFamily="34" charset="0"/>
              </a:rPr>
              <a:t>BRAND MANAGEMENT &amp; MARKET ANALYSIS OF ZONALTA	                                                                  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8327E9-C47D-19D6-776C-5687EC93E8C5}"/>
              </a:ext>
            </a:extLst>
          </p:cNvPr>
          <p:cNvSpPr txBox="1"/>
          <p:nvPr/>
        </p:nvSpPr>
        <p:spPr>
          <a:xfrm>
            <a:off x="5943601" y="1397751"/>
            <a:ext cx="33413700" cy="22211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1">
              <a:spcBef>
                <a:spcPts val="2000"/>
              </a:spcBef>
            </a:pPr>
            <a:r>
              <a:rPr lang="en-US" altLang="en-US" sz="3500" dirty="0">
                <a:latin typeface="Arial" panose="020B0604020202020204" pitchFamily="34" charset="0"/>
              </a:rPr>
              <a:t> NAME: </a:t>
            </a:r>
            <a:r>
              <a:rPr lang="en-US" altLang="en-US" sz="3500" b="1" dirty="0">
                <a:latin typeface="Arial" panose="020B0604020202020204" pitchFamily="34" charset="0"/>
              </a:rPr>
              <a:t>TANVI MUKESH SHAH                                                                      </a:t>
            </a:r>
            <a:r>
              <a:rPr lang="en-US" altLang="en-US" sz="3500" dirty="0">
                <a:latin typeface="Arial" panose="020B0604020202020204" pitchFamily="34" charset="0"/>
              </a:rPr>
              <a:t>FACULTY MENTOR</a:t>
            </a:r>
            <a:r>
              <a:rPr lang="en-US" altLang="en-US" sz="3500" b="1" dirty="0">
                <a:latin typeface="Arial" panose="020B0604020202020204" pitchFamily="34" charset="0"/>
              </a:rPr>
              <a:t>- DR. ASHOK PEEPLIWAL </a:t>
            </a:r>
          </a:p>
          <a:p>
            <a:pPr lvl="1">
              <a:spcBef>
                <a:spcPts val="2000"/>
              </a:spcBef>
            </a:pPr>
            <a:r>
              <a:rPr lang="en-US" altLang="en-US" sz="3500" b="1" dirty="0">
                <a:latin typeface="Arial" panose="020B0604020202020204" pitchFamily="34" charset="0"/>
              </a:rPr>
              <a:t> MBA PHARMACEUTICAL MANAGEMENT (ROLL NO. 0352)	              </a:t>
            </a:r>
            <a:r>
              <a:rPr lang="en-US" altLang="en-US" sz="3500" dirty="0">
                <a:latin typeface="Arial" panose="020B0604020202020204" pitchFamily="34" charset="0"/>
              </a:rPr>
              <a:t>   ORGANISATION NAME</a:t>
            </a:r>
            <a:r>
              <a:rPr lang="en-US" altLang="en-US" sz="3500" b="1" dirty="0">
                <a:latin typeface="Arial" panose="020B0604020202020204" pitchFamily="34" charset="0"/>
              </a:rPr>
              <a:t>- INTAS PHARMACEUTICALS LTD, AHMEDABAD</a:t>
            </a:r>
          </a:p>
          <a:p>
            <a:pPr lvl="1">
              <a:spcBef>
                <a:spcPts val="2000"/>
              </a:spcBef>
            </a:pPr>
            <a:r>
              <a:rPr lang="en-US" altLang="en-US" sz="3500" b="1" dirty="0">
                <a:latin typeface="Arial" panose="020B0604020202020204" pitchFamily="34" charset="0"/>
              </a:rPr>
              <a:t> BATCH- 13</a:t>
            </a:r>
            <a:r>
              <a:rPr lang="en-US" altLang="en-US" sz="3500" dirty="0">
                <a:latin typeface="Arial" panose="020B0604020202020204" pitchFamily="34" charset="0"/>
              </a:rPr>
              <a:t>                                                                                                      INDUSTRY MENTOR</a:t>
            </a:r>
            <a:r>
              <a:rPr lang="en-US" altLang="en-US" sz="3500" b="1" dirty="0">
                <a:latin typeface="Arial" panose="020B0604020202020204" pitchFamily="34" charset="0"/>
              </a:rPr>
              <a:t>- Ms. HAINDAVI KETHAVARAPU</a:t>
            </a:r>
            <a:endParaRPr lang="en-IN" sz="3500" dirty="0"/>
          </a:p>
        </p:txBody>
      </p:sp>
    </p:spTree>
    <p:extLst>
      <p:ext uri="{BB962C8B-B14F-4D97-AF65-F5344CB8AC3E}">
        <p14:creationId xmlns:p14="http://schemas.microsoft.com/office/powerpoint/2010/main" val="3520624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680</Words>
  <Application>Microsoft Office PowerPoint</Application>
  <PresentationFormat>Custom</PresentationFormat>
  <Paragraphs>118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Tanvi Mukesh Shah</dc:creator>
  <cp:lastModifiedBy>Tanvi Mukesh Shah</cp:lastModifiedBy>
  <cp:revision>8</cp:revision>
  <dcterms:created xsi:type="dcterms:W3CDTF">2022-06-10T09:50:24Z</dcterms:created>
  <dcterms:modified xsi:type="dcterms:W3CDTF">2022-06-10T11:36:41Z</dcterms:modified>
</cp:coreProperties>
</file>