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35798125"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98" autoAdjust="0"/>
    <p:restoredTop sz="94660"/>
  </p:normalViewPr>
  <p:slideViewPr>
    <p:cSldViewPr snapToGrid="0">
      <p:cViewPr>
        <p:scale>
          <a:sx n="30" d="100"/>
          <a:sy n="30" d="100"/>
        </p:scale>
        <p:origin x="564" y="-51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PREVALENCE OF RHEUMATOID ARTHRITIS IN LMIC </a:t>
            </a:r>
          </a:p>
        </c:rich>
      </c:tx>
      <c:layout>
        <c:manualLayout>
          <c:xMode val="edge"/>
          <c:yMode val="edge"/>
          <c:x val="0.18580851828408046"/>
          <c:y val="3.3333333333333333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1564515511729617"/>
          <c:y val="0.17187283419372082"/>
          <c:w val="0.86867494892555064"/>
          <c:h val="0.77048546348926472"/>
        </c:manualLayout>
      </c:layout>
      <c:barChart>
        <c:barDir val="bar"/>
        <c:grouping val="clustered"/>
        <c:varyColors val="0"/>
        <c:ser>
          <c:idx val="0"/>
          <c:order val="0"/>
          <c:tx>
            <c:strRef>
              <c:f>Sheet1!$B$1</c:f>
              <c:strCache>
                <c:ptCount val="1"/>
                <c:pt idx="0">
                  <c:v>Column3</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Sheet1!$A$2:$A$6</c:f>
              <c:strCache>
                <c:ptCount val="4"/>
                <c:pt idx="0">
                  <c:v>SOUTH EAST ASIA</c:v>
                </c:pt>
                <c:pt idx="1">
                  <c:v>EAST MEDITERRANEAN</c:v>
                </c:pt>
                <c:pt idx="2">
                  <c:v>EUROPEAN</c:v>
                </c:pt>
                <c:pt idx="3">
                  <c:v>AMERICAN</c:v>
                </c:pt>
              </c:strCache>
            </c:strRef>
          </c:cat>
          <c:val>
            <c:numRef>
              <c:f>Sheet1!$B$2:$B$6</c:f>
              <c:numCache>
                <c:formatCode>0.00%</c:formatCode>
                <c:ptCount val="5"/>
                <c:pt idx="0">
                  <c:v>4.0000000000000001E-3</c:v>
                </c:pt>
                <c:pt idx="1">
                  <c:v>3.7000000000000002E-3</c:v>
                </c:pt>
                <c:pt idx="2">
                  <c:v>6.1999999999999998E-3</c:v>
                </c:pt>
                <c:pt idx="3">
                  <c:v>1.2500000000000001E-2</c:v>
                </c:pt>
              </c:numCache>
            </c:numRef>
          </c:val>
          <c:extLst>
            <c:ext xmlns:c16="http://schemas.microsoft.com/office/drawing/2014/chart" uri="{C3380CC4-5D6E-409C-BE32-E72D297353CC}">
              <c16:uniqueId val="{00000000-F6D5-4BCB-BCFE-84F2D44D554B}"/>
            </c:ext>
          </c:extLst>
        </c:ser>
        <c:ser>
          <c:idx val="1"/>
          <c:order val="1"/>
          <c:tx>
            <c:strRef>
              <c:f>Sheet1!$C$1</c:f>
              <c:strCache>
                <c:ptCount val="1"/>
                <c:pt idx="0">
                  <c:v>Column2</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Sheet1!$A$2:$A$6</c:f>
              <c:strCache>
                <c:ptCount val="4"/>
                <c:pt idx="0">
                  <c:v>SOUTH EAST ASIA</c:v>
                </c:pt>
                <c:pt idx="1">
                  <c:v>EAST MEDITERRANEAN</c:v>
                </c:pt>
                <c:pt idx="2">
                  <c:v>EUROPEAN</c:v>
                </c:pt>
                <c:pt idx="3">
                  <c:v>AMERICAN</c:v>
                </c:pt>
              </c:strCache>
            </c:strRef>
          </c:cat>
          <c:val>
            <c:numRef>
              <c:f>Sheet1!$C$2:$C$6</c:f>
              <c:numCache>
                <c:formatCode>General</c:formatCode>
                <c:ptCount val="5"/>
              </c:numCache>
            </c:numRef>
          </c:val>
          <c:extLst>
            <c:ext xmlns:c16="http://schemas.microsoft.com/office/drawing/2014/chart" uri="{C3380CC4-5D6E-409C-BE32-E72D297353CC}">
              <c16:uniqueId val="{00000001-F6D5-4BCB-BCFE-84F2D44D554B}"/>
            </c:ext>
          </c:extLst>
        </c:ser>
        <c:ser>
          <c:idx val="2"/>
          <c:order val="2"/>
          <c:tx>
            <c:strRef>
              <c:f>Sheet1!$D$1</c:f>
              <c:strCache>
                <c:ptCount val="1"/>
                <c:pt idx="0">
                  <c:v>Column1</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Sheet1!$A$2:$A$6</c:f>
              <c:strCache>
                <c:ptCount val="4"/>
                <c:pt idx="0">
                  <c:v>SOUTH EAST ASIA</c:v>
                </c:pt>
                <c:pt idx="1">
                  <c:v>EAST MEDITERRANEAN</c:v>
                </c:pt>
                <c:pt idx="2">
                  <c:v>EUROPEAN</c:v>
                </c:pt>
                <c:pt idx="3">
                  <c:v>AMERICAN</c:v>
                </c:pt>
              </c:strCache>
            </c:strRef>
          </c:cat>
          <c:val>
            <c:numRef>
              <c:f>Sheet1!$D$2:$D$6</c:f>
              <c:numCache>
                <c:formatCode>General</c:formatCode>
                <c:ptCount val="5"/>
              </c:numCache>
            </c:numRef>
          </c:val>
          <c:extLst>
            <c:ext xmlns:c16="http://schemas.microsoft.com/office/drawing/2014/chart" uri="{C3380CC4-5D6E-409C-BE32-E72D297353CC}">
              <c16:uniqueId val="{00000002-F6D5-4BCB-BCFE-84F2D44D554B}"/>
            </c:ext>
          </c:extLst>
        </c:ser>
        <c:dLbls>
          <c:dLblPos val="inEnd"/>
          <c:showLegendKey val="0"/>
          <c:showVal val="1"/>
          <c:showCatName val="0"/>
          <c:showSerName val="0"/>
          <c:showPercent val="0"/>
          <c:showBubbleSize val="0"/>
        </c:dLbls>
        <c:gapWidth val="65"/>
        <c:axId val="599877256"/>
        <c:axId val="599879880"/>
      </c:barChart>
      <c:catAx>
        <c:axId val="5998772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599879880"/>
        <c:crosses val="autoZero"/>
        <c:auto val="1"/>
        <c:lblAlgn val="ctr"/>
        <c:lblOffset val="100"/>
        <c:noMultiLvlLbl val="0"/>
      </c:catAx>
      <c:valAx>
        <c:axId val="59987988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599877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0T20:30:23.970"/>
    </inkml:context>
    <inkml:brush xml:id="br0">
      <inkml:brushProperty name="width" value="0.05" units="cm"/>
      <inkml:brushProperty name="height" value="0.05" units="cm"/>
    </inkml:brush>
  </inkml:definitions>
  <inkml:trace contextRef="#ctx0" brushRef="#br0">0 1 2944,'0'0'0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0T20:51:23.857"/>
    </inkml:context>
    <inkml:brush xml:id="br0">
      <inkml:brushProperty name="width" value="0.05" units="cm"/>
      <inkml:brushProperty name="height" value="0.05" units="cm"/>
    </inkml:brush>
  </inkml:definitions>
  <inkml:trace contextRef="#ctx0" brushRef="#br0">1 816 6400,'0'0'0,"0"-816"-768,0 1632-512,47-703 1152,30 70 0,-23 117 0,5 96 128,-59 247 0,-30 189-256,-23 142 0,-6 0-1792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0T20:51:24.222"/>
    </inkml:context>
    <inkml:brush xml:id="br0">
      <inkml:brushProperty name="width" value="0.05" units="cm"/>
      <inkml:brushProperty name="height" value="0.05" units="cm"/>
    </inkml:brush>
  </inkml:definitions>
  <inkml:trace contextRef="#ctx0" brushRef="#br0">1642 5129 896,'-36'260'0</inkml:trace>
  <inkml:trace contextRef="#ctx0" brushRef="#br0" timeOffset="1">362 9284 1792,'-17'-77'0,"-25"-53"0,-11-17 0,-36-36 0,36-124 128,-7-83-128,31-271 0,11-206 0,36-83 128,41-113-128,36-17 0,35-29-128,89-54 128,0 7-1024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0T20:51:24.629"/>
    </inkml:context>
    <inkml:brush xml:id="br0">
      <inkml:brushProperty name="width" value="0.05" units="cm"/>
      <inkml:brushProperty name="height" value="0.05" units="cm"/>
    </inkml:brush>
  </inkml:definitions>
  <inkml:trace contextRef="#ctx0" brushRef="#br0">0 0 128,'143'0'0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4860" y="7183123"/>
            <a:ext cx="30428406" cy="15280640"/>
          </a:xfrm>
        </p:spPr>
        <p:txBody>
          <a:bodyPr anchor="b"/>
          <a:lstStyle>
            <a:lvl1pPr algn="ctr">
              <a:defRPr sz="23489"/>
            </a:lvl1pPr>
          </a:lstStyle>
          <a:p>
            <a:r>
              <a:rPr lang="en-US"/>
              <a:t>Click to edit Master title style</a:t>
            </a:r>
            <a:endParaRPr lang="en-US" dirty="0"/>
          </a:p>
        </p:txBody>
      </p:sp>
      <p:sp>
        <p:nvSpPr>
          <p:cNvPr id="3" name="Subtitle 2"/>
          <p:cNvSpPr>
            <a:spLocks noGrp="1"/>
          </p:cNvSpPr>
          <p:nvPr>
            <p:ph type="subTitle" idx="1"/>
          </p:nvPr>
        </p:nvSpPr>
        <p:spPr>
          <a:xfrm>
            <a:off x="4474766" y="23053043"/>
            <a:ext cx="26848594" cy="10596877"/>
          </a:xfrm>
        </p:spPr>
        <p:txBody>
          <a:bodyPr/>
          <a:lstStyle>
            <a:lvl1pPr marL="0" indent="0" algn="ctr">
              <a:buNone/>
              <a:defRPr sz="9396"/>
            </a:lvl1pPr>
            <a:lvl2pPr marL="1789892" indent="0" algn="ctr">
              <a:buNone/>
              <a:defRPr sz="7830"/>
            </a:lvl2pPr>
            <a:lvl3pPr marL="3579785" indent="0" algn="ctr">
              <a:buNone/>
              <a:defRPr sz="7047"/>
            </a:lvl3pPr>
            <a:lvl4pPr marL="5369677" indent="0" algn="ctr">
              <a:buNone/>
              <a:defRPr sz="6264"/>
            </a:lvl4pPr>
            <a:lvl5pPr marL="7159569" indent="0" algn="ctr">
              <a:buNone/>
              <a:defRPr sz="6264"/>
            </a:lvl5pPr>
            <a:lvl6pPr marL="8949461" indent="0" algn="ctr">
              <a:buNone/>
              <a:defRPr sz="6264"/>
            </a:lvl6pPr>
            <a:lvl7pPr marL="10739354" indent="0" algn="ctr">
              <a:buNone/>
              <a:defRPr sz="6264"/>
            </a:lvl7pPr>
            <a:lvl8pPr marL="12529246" indent="0" algn="ctr">
              <a:buNone/>
              <a:defRPr sz="6264"/>
            </a:lvl8pPr>
            <a:lvl9pPr marL="14319138" indent="0" algn="ctr">
              <a:buNone/>
              <a:defRPr sz="62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72217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262563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618035" y="2336800"/>
            <a:ext cx="7718971"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61123" y="2336800"/>
            <a:ext cx="22709436"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517909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8735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42478" y="10942333"/>
            <a:ext cx="30875883" cy="18257517"/>
          </a:xfrm>
        </p:spPr>
        <p:txBody>
          <a:bodyPr anchor="b"/>
          <a:lstStyle>
            <a:lvl1pPr>
              <a:defRPr sz="23489"/>
            </a:lvl1pPr>
          </a:lstStyle>
          <a:p>
            <a:r>
              <a:rPr lang="en-US"/>
              <a:t>Click to edit Master title style</a:t>
            </a:r>
            <a:endParaRPr lang="en-US" dirty="0"/>
          </a:p>
        </p:txBody>
      </p:sp>
      <p:sp>
        <p:nvSpPr>
          <p:cNvPr id="3" name="Text Placeholder 2"/>
          <p:cNvSpPr>
            <a:spLocks noGrp="1"/>
          </p:cNvSpPr>
          <p:nvPr>
            <p:ph type="body" idx="1"/>
          </p:nvPr>
        </p:nvSpPr>
        <p:spPr>
          <a:xfrm>
            <a:off x="2442478" y="29372573"/>
            <a:ext cx="30875883" cy="9601197"/>
          </a:xfrm>
        </p:spPr>
        <p:txBody>
          <a:bodyPr/>
          <a:lstStyle>
            <a:lvl1pPr marL="0" indent="0">
              <a:buNone/>
              <a:defRPr sz="9396">
                <a:solidFill>
                  <a:schemeClr val="tx1"/>
                </a:solidFill>
              </a:defRPr>
            </a:lvl1pPr>
            <a:lvl2pPr marL="1789892" indent="0">
              <a:buNone/>
              <a:defRPr sz="7830">
                <a:solidFill>
                  <a:schemeClr val="tx1">
                    <a:tint val="75000"/>
                  </a:schemeClr>
                </a:solidFill>
              </a:defRPr>
            </a:lvl2pPr>
            <a:lvl3pPr marL="3579785" indent="0">
              <a:buNone/>
              <a:defRPr sz="7047">
                <a:solidFill>
                  <a:schemeClr val="tx1">
                    <a:tint val="75000"/>
                  </a:schemeClr>
                </a:solidFill>
              </a:defRPr>
            </a:lvl3pPr>
            <a:lvl4pPr marL="5369677" indent="0">
              <a:buNone/>
              <a:defRPr sz="6264">
                <a:solidFill>
                  <a:schemeClr val="tx1">
                    <a:tint val="75000"/>
                  </a:schemeClr>
                </a:solidFill>
              </a:defRPr>
            </a:lvl4pPr>
            <a:lvl5pPr marL="7159569" indent="0">
              <a:buNone/>
              <a:defRPr sz="6264">
                <a:solidFill>
                  <a:schemeClr val="tx1">
                    <a:tint val="75000"/>
                  </a:schemeClr>
                </a:solidFill>
              </a:defRPr>
            </a:lvl5pPr>
            <a:lvl6pPr marL="8949461" indent="0">
              <a:buNone/>
              <a:defRPr sz="6264">
                <a:solidFill>
                  <a:schemeClr val="tx1">
                    <a:tint val="75000"/>
                  </a:schemeClr>
                </a:solidFill>
              </a:defRPr>
            </a:lvl6pPr>
            <a:lvl7pPr marL="10739354" indent="0">
              <a:buNone/>
              <a:defRPr sz="6264">
                <a:solidFill>
                  <a:schemeClr val="tx1">
                    <a:tint val="75000"/>
                  </a:schemeClr>
                </a:solidFill>
              </a:defRPr>
            </a:lvl7pPr>
            <a:lvl8pPr marL="12529246" indent="0">
              <a:buNone/>
              <a:defRPr sz="6264">
                <a:solidFill>
                  <a:schemeClr val="tx1">
                    <a:tint val="75000"/>
                  </a:schemeClr>
                </a:solidFill>
              </a:defRPr>
            </a:lvl8pPr>
            <a:lvl9pPr marL="14319138" indent="0">
              <a:buNone/>
              <a:defRPr sz="62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2800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6112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12280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90392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336810"/>
            <a:ext cx="30875883"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65788" y="10759443"/>
            <a:ext cx="15144282"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4" name="Content Placeholder 3"/>
          <p:cNvSpPr>
            <a:spLocks noGrp="1"/>
          </p:cNvSpPr>
          <p:nvPr>
            <p:ph sz="half" idx="2"/>
          </p:nvPr>
        </p:nvSpPr>
        <p:spPr>
          <a:xfrm>
            <a:off x="2465788" y="16032480"/>
            <a:ext cx="1514428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122803" y="10759443"/>
            <a:ext cx="15218866"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6" name="Content Placeholder 5"/>
          <p:cNvSpPr>
            <a:spLocks noGrp="1"/>
          </p:cNvSpPr>
          <p:nvPr>
            <p:ph sz="quarter" idx="4"/>
          </p:nvPr>
        </p:nvSpPr>
        <p:spPr>
          <a:xfrm>
            <a:off x="18122803" y="16032480"/>
            <a:ext cx="15218866"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9BBC26-43C5-48D5-B741-767485848946}"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7098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9BBC26-43C5-48D5-B741-767485848946}"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2471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BBC26-43C5-48D5-B741-767485848946}"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480082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Content Placeholder 2"/>
          <p:cNvSpPr>
            <a:spLocks noGrp="1"/>
          </p:cNvSpPr>
          <p:nvPr>
            <p:ph idx="1"/>
          </p:nvPr>
        </p:nvSpPr>
        <p:spPr>
          <a:xfrm>
            <a:off x="15218866" y="6319530"/>
            <a:ext cx="18122801" cy="31191200"/>
          </a:xfrm>
        </p:spPr>
        <p:txBody>
          <a:bodyPr/>
          <a:lstStyle>
            <a:lvl1pPr>
              <a:defRPr sz="12528"/>
            </a:lvl1pPr>
            <a:lvl2pPr>
              <a:defRPr sz="10962"/>
            </a:lvl2pPr>
            <a:lvl3pPr>
              <a:defRPr sz="9396"/>
            </a:lvl3pPr>
            <a:lvl4pPr>
              <a:defRPr sz="7830"/>
            </a:lvl4pPr>
            <a:lvl5pPr>
              <a:defRPr sz="7830"/>
            </a:lvl5pPr>
            <a:lvl6pPr>
              <a:defRPr sz="7830"/>
            </a:lvl6pPr>
            <a:lvl7pPr>
              <a:defRPr sz="7830"/>
            </a:lvl7pPr>
            <a:lvl8pPr>
              <a:defRPr sz="7830"/>
            </a:lvl8pPr>
            <a:lvl9pPr>
              <a:defRPr sz="78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6794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Picture Placeholder 2"/>
          <p:cNvSpPr>
            <a:spLocks noGrp="1" noChangeAspect="1"/>
          </p:cNvSpPr>
          <p:nvPr>
            <p:ph type="pic" idx="1"/>
          </p:nvPr>
        </p:nvSpPr>
        <p:spPr>
          <a:xfrm>
            <a:off x="15218866" y="6319530"/>
            <a:ext cx="18122801" cy="31191200"/>
          </a:xfrm>
        </p:spPr>
        <p:txBody>
          <a:bodyPr anchor="t"/>
          <a:lstStyle>
            <a:lvl1pPr marL="0" indent="0">
              <a:buNone/>
              <a:defRPr sz="12528"/>
            </a:lvl1pPr>
            <a:lvl2pPr marL="1789892" indent="0">
              <a:buNone/>
              <a:defRPr sz="10962"/>
            </a:lvl2pPr>
            <a:lvl3pPr marL="3579785" indent="0">
              <a:buNone/>
              <a:defRPr sz="9396"/>
            </a:lvl3pPr>
            <a:lvl4pPr marL="5369677" indent="0">
              <a:buNone/>
              <a:defRPr sz="7830"/>
            </a:lvl4pPr>
            <a:lvl5pPr marL="7159569" indent="0">
              <a:buNone/>
              <a:defRPr sz="7830"/>
            </a:lvl5pPr>
            <a:lvl6pPr marL="8949461" indent="0">
              <a:buNone/>
              <a:defRPr sz="7830"/>
            </a:lvl6pPr>
            <a:lvl7pPr marL="10739354" indent="0">
              <a:buNone/>
              <a:defRPr sz="7830"/>
            </a:lvl7pPr>
            <a:lvl8pPr marL="12529246" indent="0">
              <a:buNone/>
              <a:defRPr sz="7830"/>
            </a:lvl8pPr>
            <a:lvl9pPr marL="14319138" indent="0">
              <a:buNone/>
              <a:defRPr sz="7830"/>
            </a:lvl9pPr>
          </a:lstStyle>
          <a:p>
            <a:r>
              <a:rPr lang="en-US"/>
              <a:t>Click icon to add picture</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096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61121" y="2336810"/>
            <a:ext cx="30875883"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61121" y="11684000"/>
            <a:ext cx="30875883"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61121" y="40680650"/>
            <a:ext cx="8054578" cy="2336800"/>
          </a:xfrm>
          <a:prstGeom prst="rect">
            <a:avLst/>
          </a:prstGeom>
        </p:spPr>
        <p:txBody>
          <a:bodyPr vert="horz" lIns="91440" tIns="45720" rIns="91440" bIns="45720" rtlCol="0" anchor="ctr"/>
          <a:lstStyle>
            <a:lvl1pPr algn="l">
              <a:defRPr sz="4698">
                <a:solidFill>
                  <a:schemeClr val="tx1">
                    <a:tint val="75000"/>
                  </a:schemeClr>
                </a:solidFill>
              </a:defRPr>
            </a:lvl1pPr>
          </a:lstStyle>
          <a:p>
            <a:fld id="{C19BBC26-43C5-48D5-B741-767485848946}" type="datetimeFigureOut">
              <a:rPr lang="en-IN" smtClean="0"/>
              <a:t>11-06-2022</a:t>
            </a:fld>
            <a:endParaRPr lang="en-IN"/>
          </a:p>
        </p:txBody>
      </p:sp>
      <p:sp>
        <p:nvSpPr>
          <p:cNvPr id="5" name="Footer Placeholder 4"/>
          <p:cNvSpPr>
            <a:spLocks noGrp="1"/>
          </p:cNvSpPr>
          <p:nvPr>
            <p:ph type="ftr" sz="quarter" idx="3"/>
          </p:nvPr>
        </p:nvSpPr>
        <p:spPr>
          <a:xfrm>
            <a:off x="11858129" y="40680650"/>
            <a:ext cx="12081867" cy="2336800"/>
          </a:xfrm>
          <a:prstGeom prst="rect">
            <a:avLst/>
          </a:prstGeom>
        </p:spPr>
        <p:txBody>
          <a:bodyPr vert="horz" lIns="91440" tIns="45720" rIns="91440" bIns="45720" rtlCol="0" anchor="ctr"/>
          <a:lstStyle>
            <a:lvl1pPr algn="ctr">
              <a:defRPr sz="469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5282426" y="40680650"/>
            <a:ext cx="8054578" cy="2336800"/>
          </a:xfrm>
          <a:prstGeom prst="rect">
            <a:avLst/>
          </a:prstGeom>
        </p:spPr>
        <p:txBody>
          <a:bodyPr vert="horz" lIns="91440" tIns="45720" rIns="91440" bIns="45720" rtlCol="0" anchor="ctr"/>
          <a:lstStyle>
            <a:lvl1pPr algn="r">
              <a:defRPr sz="4698">
                <a:solidFill>
                  <a:schemeClr val="tx1">
                    <a:tint val="75000"/>
                  </a:schemeClr>
                </a:solidFill>
              </a:defRPr>
            </a:lvl1pPr>
          </a:lstStyle>
          <a:p>
            <a:fld id="{B0BF42AB-09EB-4932-98EA-EE92B92796E8}" type="slidenum">
              <a:rPr lang="en-IN" smtClean="0"/>
              <a:t>‹#›</a:t>
            </a:fld>
            <a:endParaRPr lang="en-IN"/>
          </a:p>
        </p:txBody>
      </p:sp>
    </p:spTree>
    <p:extLst>
      <p:ext uri="{BB962C8B-B14F-4D97-AF65-F5344CB8AC3E}">
        <p14:creationId xmlns:p14="http://schemas.microsoft.com/office/powerpoint/2010/main" val="348520009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579785" rtl="0" eaLnBrk="1" latinLnBrk="0" hangingPunct="1">
        <a:lnSpc>
          <a:spcPct val="90000"/>
        </a:lnSpc>
        <a:spcBef>
          <a:spcPct val="0"/>
        </a:spcBef>
        <a:buNone/>
        <a:defRPr sz="17226" kern="1200">
          <a:solidFill>
            <a:schemeClr val="tx1"/>
          </a:solidFill>
          <a:latin typeface="+mj-lt"/>
          <a:ea typeface="+mj-ea"/>
          <a:cs typeface="+mj-cs"/>
        </a:defRPr>
      </a:lvl1pPr>
    </p:titleStyle>
    <p:bodyStyle>
      <a:lvl1pPr marL="894946" indent="-894946" algn="l" defTabSz="3579785" rtl="0" eaLnBrk="1" latinLnBrk="0" hangingPunct="1">
        <a:lnSpc>
          <a:spcPct val="90000"/>
        </a:lnSpc>
        <a:spcBef>
          <a:spcPts val="3915"/>
        </a:spcBef>
        <a:buFont typeface="Arial" panose="020B0604020202020204" pitchFamily="34" charset="0"/>
        <a:buChar char="•"/>
        <a:defRPr sz="10962" kern="1200">
          <a:solidFill>
            <a:schemeClr val="tx1"/>
          </a:solidFill>
          <a:latin typeface="+mn-lt"/>
          <a:ea typeface="+mn-ea"/>
          <a:cs typeface="+mn-cs"/>
        </a:defRPr>
      </a:lvl1pPr>
      <a:lvl2pPr marL="2684838" indent="-894946" algn="l" defTabSz="3579785" rtl="0" eaLnBrk="1" latinLnBrk="0" hangingPunct="1">
        <a:lnSpc>
          <a:spcPct val="90000"/>
        </a:lnSpc>
        <a:spcBef>
          <a:spcPts val="1957"/>
        </a:spcBef>
        <a:buFont typeface="Arial" panose="020B0604020202020204" pitchFamily="34" charset="0"/>
        <a:buChar char="•"/>
        <a:defRPr sz="9396" kern="1200">
          <a:solidFill>
            <a:schemeClr val="tx1"/>
          </a:solidFill>
          <a:latin typeface="+mn-lt"/>
          <a:ea typeface="+mn-ea"/>
          <a:cs typeface="+mn-cs"/>
        </a:defRPr>
      </a:lvl2pPr>
      <a:lvl3pPr marL="4474731" indent="-894946" algn="l" defTabSz="3579785" rtl="0" eaLnBrk="1" latinLnBrk="0" hangingPunct="1">
        <a:lnSpc>
          <a:spcPct val="90000"/>
        </a:lnSpc>
        <a:spcBef>
          <a:spcPts val="1957"/>
        </a:spcBef>
        <a:buFont typeface="Arial" panose="020B0604020202020204" pitchFamily="34" charset="0"/>
        <a:buChar char="•"/>
        <a:defRPr sz="7830" kern="1200">
          <a:solidFill>
            <a:schemeClr val="tx1"/>
          </a:solidFill>
          <a:latin typeface="+mn-lt"/>
          <a:ea typeface="+mn-ea"/>
          <a:cs typeface="+mn-cs"/>
        </a:defRPr>
      </a:lvl3pPr>
      <a:lvl4pPr marL="6264623"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4pPr>
      <a:lvl5pPr marL="8054515"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5pPr>
      <a:lvl6pPr marL="9844408"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6pPr>
      <a:lvl7pPr marL="11634300"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7pPr>
      <a:lvl8pPr marL="13424192"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8pPr>
      <a:lvl9pPr marL="15214084"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9pPr>
    </p:bodyStyle>
    <p:otherStyle>
      <a:defPPr>
        <a:defRPr lang="en-US"/>
      </a:defPPr>
      <a:lvl1pPr marL="0" algn="l" defTabSz="3579785" rtl="0" eaLnBrk="1" latinLnBrk="0" hangingPunct="1">
        <a:defRPr sz="7047" kern="1200">
          <a:solidFill>
            <a:schemeClr val="tx1"/>
          </a:solidFill>
          <a:latin typeface="+mn-lt"/>
          <a:ea typeface="+mn-ea"/>
          <a:cs typeface="+mn-cs"/>
        </a:defRPr>
      </a:lvl1pPr>
      <a:lvl2pPr marL="1789892" algn="l" defTabSz="3579785" rtl="0" eaLnBrk="1" latinLnBrk="0" hangingPunct="1">
        <a:defRPr sz="7047" kern="1200">
          <a:solidFill>
            <a:schemeClr val="tx1"/>
          </a:solidFill>
          <a:latin typeface="+mn-lt"/>
          <a:ea typeface="+mn-ea"/>
          <a:cs typeface="+mn-cs"/>
        </a:defRPr>
      </a:lvl2pPr>
      <a:lvl3pPr marL="3579785" algn="l" defTabSz="3579785" rtl="0" eaLnBrk="1" latinLnBrk="0" hangingPunct="1">
        <a:defRPr sz="7047" kern="1200">
          <a:solidFill>
            <a:schemeClr val="tx1"/>
          </a:solidFill>
          <a:latin typeface="+mn-lt"/>
          <a:ea typeface="+mn-ea"/>
          <a:cs typeface="+mn-cs"/>
        </a:defRPr>
      </a:lvl3pPr>
      <a:lvl4pPr marL="5369677" algn="l" defTabSz="3579785" rtl="0" eaLnBrk="1" latinLnBrk="0" hangingPunct="1">
        <a:defRPr sz="7047" kern="1200">
          <a:solidFill>
            <a:schemeClr val="tx1"/>
          </a:solidFill>
          <a:latin typeface="+mn-lt"/>
          <a:ea typeface="+mn-ea"/>
          <a:cs typeface="+mn-cs"/>
        </a:defRPr>
      </a:lvl4pPr>
      <a:lvl5pPr marL="7159569" algn="l" defTabSz="3579785" rtl="0" eaLnBrk="1" latinLnBrk="0" hangingPunct="1">
        <a:defRPr sz="7047" kern="1200">
          <a:solidFill>
            <a:schemeClr val="tx1"/>
          </a:solidFill>
          <a:latin typeface="+mn-lt"/>
          <a:ea typeface="+mn-ea"/>
          <a:cs typeface="+mn-cs"/>
        </a:defRPr>
      </a:lvl5pPr>
      <a:lvl6pPr marL="8949461" algn="l" defTabSz="3579785" rtl="0" eaLnBrk="1" latinLnBrk="0" hangingPunct="1">
        <a:defRPr sz="7047" kern="1200">
          <a:solidFill>
            <a:schemeClr val="tx1"/>
          </a:solidFill>
          <a:latin typeface="+mn-lt"/>
          <a:ea typeface="+mn-ea"/>
          <a:cs typeface="+mn-cs"/>
        </a:defRPr>
      </a:lvl6pPr>
      <a:lvl7pPr marL="10739354" algn="l" defTabSz="3579785" rtl="0" eaLnBrk="1" latinLnBrk="0" hangingPunct="1">
        <a:defRPr sz="7047" kern="1200">
          <a:solidFill>
            <a:schemeClr val="tx1"/>
          </a:solidFill>
          <a:latin typeface="+mn-lt"/>
          <a:ea typeface="+mn-ea"/>
          <a:cs typeface="+mn-cs"/>
        </a:defRPr>
      </a:lvl7pPr>
      <a:lvl8pPr marL="12529246" algn="l" defTabSz="3579785" rtl="0" eaLnBrk="1" latinLnBrk="0" hangingPunct="1">
        <a:defRPr sz="7047" kern="1200">
          <a:solidFill>
            <a:schemeClr val="tx1"/>
          </a:solidFill>
          <a:latin typeface="+mn-lt"/>
          <a:ea typeface="+mn-ea"/>
          <a:cs typeface="+mn-cs"/>
        </a:defRPr>
      </a:lvl8pPr>
      <a:lvl9pPr marL="14319138" algn="l" defTabSz="3579785" rtl="0" eaLnBrk="1" latinLnBrk="0" hangingPunct="1">
        <a:defRPr sz="7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customXml" Target="../ink/ink3.xml"/><Relationship Id="rId18" Type="http://schemas.openxmlformats.org/officeDocument/2006/relationships/image" Target="../media/image11.svg"/><Relationship Id="rId3" Type="http://schemas.openxmlformats.org/officeDocument/2006/relationships/image" Target="../media/image2.png"/><Relationship Id="rId7" Type="http://schemas.microsoft.com/office/2007/relationships/hdphoto" Target="../media/hdphoto1.wdp"/><Relationship Id="rId12" Type="http://schemas.openxmlformats.org/officeDocument/2006/relationships/image" Target="../media/image7.png"/><Relationship Id="rId17"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3.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customXml" Target="../ink/ink2.xml"/><Relationship Id="rId5" Type="http://schemas.openxmlformats.org/officeDocument/2006/relationships/image" Target="../media/image3.png"/><Relationship Id="rId15" Type="http://schemas.openxmlformats.org/officeDocument/2006/relationships/customXml" Target="../ink/ink4.xml"/><Relationship Id="rId10" Type="http://schemas.openxmlformats.org/officeDocument/2006/relationships/image" Target="../media/image6.png"/><Relationship Id="rId19" Type="http://schemas.openxmlformats.org/officeDocument/2006/relationships/image" Target="../media/image12.png"/><Relationship Id="rId4" Type="http://schemas.openxmlformats.org/officeDocument/2006/relationships/chart" Target="../charts/chart1.xml"/><Relationship Id="rId9" Type="http://schemas.openxmlformats.org/officeDocument/2006/relationships/image" Target="../media/image5.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40AF1A5-DCDB-BF07-055C-04B79E8FBA39}"/>
              </a:ext>
            </a:extLst>
          </p:cNvPr>
          <p:cNvSpPr/>
          <p:nvPr/>
        </p:nvSpPr>
        <p:spPr>
          <a:xfrm>
            <a:off x="28665377" y="3018010"/>
            <a:ext cx="6792087" cy="544747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1462D95-BB8B-9EA2-7DBC-074FF3F2EA9F}"/>
              </a:ext>
            </a:extLst>
          </p:cNvPr>
          <p:cNvSpPr txBox="1"/>
          <p:nvPr/>
        </p:nvSpPr>
        <p:spPr>
          <a:xfrm>
            <a:off x="-90861" y="-6010"/>
            <a:ext cx="35798125" cy="2215991"/>
          </a:xfrm>
          <a:prstGeom prst="rect">
            <a:avLst/>
          </a:prstGeom>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sz="8200" b="1" dirty="0">
                <a:solidFill>
                  <a:schemeClr val="tx1"/>
                </a:solidFill>
                <a:latin typeface="Times New Roman" panose="02020603050405020304" pitchFamily="18" charset="0"/>
                <a:cs typeface="Times New Roman" panose="02020603050405020304" pitchFamily="18" charset="0"/>
              </a:rPr>
              <a:t>BRAND PLAN OF Tofacitinib-5mg</a:t>
            </a:r>
          </a:p>
          <a:p>
            <a:pPr algn="ctr"/>
            <a:r>
              <a:rPr lang="en-US" sz="4000" b="1" dirty="0">
                <a:solidFill>
                  <a:schemeClr val="tx1"/>
                </a:solidFill>
                <a:latin typeface="Times New Roman" panose="02020603050405020304" pitchFamily="18" charset="0"/>
                <a:cs typeface="Times New Roman" panose="02020603050405020304" pitchFamily="18" charset="0"/>
              </a:rPr>
              <a:t>                              </a:t>
            </a:r>
            <a:r>
              <a:rPr lang="en-US" sz="2800" b="1" dirty="0">
                <a:solidFill>
                  <a:schemeClr val="tx1"/>
                </a:solidFill>
                <a:latin typeface="Times New Roman" panose="02020603050405020304" pitchFamily="18" charset="0"/>
                <a:cs typeface="Times New Roman" panose="02020603050405020304" pitchFamily="18" charset="0"/>
              </a:rPr>
              <a:t>Presented by: Venkata Naga Sai Sudeepti Guntupalli/ 0354/MBA PM-13/ SPM        Faculty Mentor: Dr. Sudhinder Singh Chowhan      Industry Mentor: Tavinder Jit Singh Vasudeva</a:t>
            </a:r>
          </a:p>
          <a:p>
            <a:pPr algn="ctr"/>
            <a:endParaRPr lang="en-US" sz="1600" b="1" dirty="0">
              <a:solidFill>
                <a:schemeClr val="accent1">
                  <a:lumMod val="50000"/>
                </a:schemeClr>
              </a:solidFill>
            </a:endParaRPr>
          </a:p>
        </p:txBody>
      </p:sp>
      <p:sp>
        <p:nvSpPr>
          <p:cNvPr id="15" name="TextBox 14">
            <a:extLst>
              <a:ext uri="{FF2B5EF4-FFF2-40B4-BE49-F238E27FC236}">
                <a16:creationId xmlns:a16="http://schemas.microsoft.com/office/drawing/2014/main" id="{EDC5CBFD-F006-6AD2-867B-E8492644003A}"/>
              </a:ext>
            </a:extLst>
          </p:cNvPr>
          <p:cNvSpPr txBox="1"/>
          <p:nvPr/>
        </p:nvSpPr>
        <p:spPr>
          <a:xfrm>
            <a:off x="340660" y="2577616"/>
            <a:ext cx="27666023" cy="6401753"/>
          </a:xfrm>
          <a:prstGeom prst="rect">
            <a:avLst/>
          </a:prstGeom>
          <a:solidFill>
            <a:schemeClr val="accent6">
              <a:lumMod val="20000"/>
              <a:lumOff val="80000"/>
            </a:schemeClr>
          </a:solidFill>
          <a:ln>
            <a:solidFill>
              <a:schemeClr val="accent6">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5400" b="1" dirty="0">
                <a:solidFill>
                  <a:schemeClr val="accent1">
                    <a:lumMod val="50000"/>
                  </a:schemeClr>
                </a:solidFill>
                <a:latin typeface="Times New Roman" panose="02020603050405020304" pitchFamily="18" charset="0"/>
                <a:cs typeface="Times New Roman" panose="02020603050405020304" pitchFamily="18" charset="0"/>
              </a:rPr>
              <a:t>MICRO LABS Ltd</a:t>
            </a:r>
          </a:p>
          <a:p>
            <a:pPr algn="just"/>
            <a:r>
              <a:rPr lang="en-US" sz="4100" b="1" dirty="0">
                <a:solidFill>
                  <a:schemeClr val="accent1">
                    <a:lumMod val="50000"/>
                  </a:schemeClr>
                </a:solidFill>
                <a:latin typeface="Times New Roman" panose="02020603050405020304" pitchFamily="18" charset="0"/>
                <a:cs typeface="Times New Roman" panose="02020603050405020304" pitchFamily="18" charset="0"/>
              </a:rPr>
              <a:t>Micro Labs </a:t>
            </a:r>
            <a:r>
              <a:rPr lang="en-IN" sz="4100" dirty="0">
                <a:solidFill>
                  <a:schemeClr val="accent1">
                    <a:lumMod val="50000"/>
                  </a:schemeClr>
                </a:solidFill>
                <a:latin typeface="Times New Roman" panose="02020603050405020304" pitchFamily="18" charset="0"/>
                <a:cs typeface="Times New Roman" panose="02020603050405020304" pitchFamily="18" charset="0"/>
              </a:rPr>
              <a:t>is a multifaceted healthcare organization with a proficient marketing team whose major products are Dolo-650, Amlong, Lubrex, Diapride, Vildapride, Olmat, Avas, Tripride, Bactoclav, Tenepride-M &amp; Arbitel. </a:t>
            </a:r>
            <a:r>
              <a:rPr lang="en-US" sz="4100" dirty="0">
                <a:solidFill>
                  <a:schemeClr val="accent1">
                    <a:lumMod val="50000"/>
                  </a:schemeClr>
                </a:solidFill>
                <a:latin typeface="Times New Roman" panose="02020603050405020304" pitchFamily="18" charset="0"/>
                <a:cs typeface="Times New Roman" panose="02020603050405020304" pitchFamily="18" charset="0"/>
              </a:rPr>
              <a:t>Micro Labs is supported by 14 world-class manufacturing facilities approved by USFDA, UK-MHRA, Health Canada, WHO, TGA Australia, MCC-South Africa &amp; Medsafe New Zealand, and 3 R &amp; D centers in Bangalore and Mumbai with over 400 experienced scientists.</a:t>
            </a:r>
            <a:endParaRPr lang="en-US" sz="4100" b="1"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4100" b="1" dirty="0">
                <a:solidFill>
                  <a:schemeClr val="accent1">
                    <a:lumMod val="50000"/>
                  </a:schemeClr>
                </a:solidFill>
                <a:latin typeface="Times New Roman" panose="02020603050405020304" pitchFamily="18" charset="0"/>
                <a:cs typeface="Times New Roman" panose="02020603050405020304" pitchFamily="18" charset="0"/>
              </a:rPr>
              <a:t>VISION</a:t>
            </a:r>
            <a:r>
              <a:rPr lang="en-US" sz="4100" dirty="0">
                <a:solidFill>
                  <a:schemeClr val="accent1">
                    <a:lumMod val="50000"/>
                  </a:schemeClr>
                </a:solidFill>
                <a:latin typeface="Times New Roman" panose="02020603050405020304" pitchFamily="18" charset="0"/>
                <a:cs typeface="Times New Roman" panose="02020603050405020304" pitchFamily="18" charset="0"/>
              </a:rPr>
              <a:t>: Micro Labs vision is to built around a desire to not just be the best, but a leader in the development, manufacture, and sales of premium pharmaceutical products. We wish to raise the flag of Micro Labs in India as well as abroad.</a:t>
            </a:r>
          </a:p>
          <a:p>
            <a:pPr algn="just"/>
            <a:r>
              <a:rPr lang="en-US" sz="4100" b="1" dirty="0">
                <a:solidFill>
                  <a:schemeClr val="accent1">
                    <a:lumMod val="50000"/>
                  </a:schemeClr>
                </a:solidFill>
                <a:latin typeface="Times New Roman" panose="02020603050405020304" pitchFamily="18" charset="0"/>
                <a:cs typeface="Times New Roman" panose="02020603050405020304" pitchFamily="18" charset="0"/>
              </a:rPr>
              <a:t>ASPIRATION: </a:t>
            </a:r>
            <a:r>
              <a:rPr lang="en-US" sz="4100" dirty="0">
                <a:solidFill>
                  <a:schemeClr val="accent1">
                    <a:lumMod val="50000"/>
                  </a:schemeClr>
                </a:solidFill>
                <a:latin typeface="Times New Roman" panose="02020603050405020304" pitchFamily="18" charset="0"/>
                <a:cs typeface="Times New Roman" panose="02020603050405020304" pitchFamily="18" charset="0"/>
              </a:rPr>
              <a:t>Micro labs aspires to deliver value through high-quality pharmaceutical products and to build brands across the therapeutic segments.</a:t>
            </a:r>
          </a:p>
          <a:p>
            <a:pPr algn="just"/>
            <a:endParaRPr lang="en-US" sz="16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70" name="TextBox 69">
            <a:extLst>
              <a:ext uri="{FF2B5EF4-FFF2-40B4-BE49-F238E27FC236}">
                <a16:creationId xmlns:a16="http://schemas.microsoft.com/office/drawing/2014/main" id="{7ED4AE37-8748-92DC-9F2C-29C8AB786D80}"/>
              </a:ext>
            </a:extLst>
          </p:cNvPr>
          <p:cNvSpPr txBox="1"/>
          <p:nvPr/>
        </p:nvSpPr>
        <p:spPr>
          <a:xfrm>
            <a:off x="24971713" y="9150805"/>
            <a:ext cx="10475361" cy="7940635"/>
          </a:xfrm>
          <a:prstGeom prst="rect">
            <a:avLst/>
          </a:prstGeom>
          <a:solidFill>
            <a:schemeClr val="tx1"/>
          </a:solidFill>
          <a:ln>
            <a:solidFill>
              <a:schemeClr val="accent1"/>
            </a:solidFill>
          </a:ln>
          <a:effectLst>
            <a:softEdge rad="0"/>
          </a:effectLst>
        </p:spPr>
        <p:txBody>
          <a:bodyPr wrap="square" rtlCol="0">
            <a:spAutoFit/>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PESTEL OF TOFACITINIB-5mg</a:t>
            </a:r>
          </a:p>
          <a:p>
            <a:pPr algn="ctr"/>
            <a:endParaRPr lang="en-US" sz="3600" b="1" dirty="0">
              <a:solidFill>
                <a:schemeClr val="accent1">
                  <a:lumMod val="50000"/>
                </a:schemeClr>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Political </a:t>
            </a:r>
            <a:r>
              <a:rPr lang="en-US" sz="2800" dirty="0">
                <a:solidFill>
                  <a:schemeClr val="accent1">
                    <a:lumMod val="50000"/>
                  </a:schemeClr>
                </a:solidFill>
                <a:latin typeface="Times New Roman" panose="02020603050405020304" pitchFamily="18" charset="0"/>
                <a:cs typeface="Times New Roman" panose="02020603050405020304" pitchFamily="18" charset="0"/>
              </a:rPr>
              <a:t>– There is a tight competition for Tofacitinib in generic market</a:t>
            </a: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Economica</a:t>
            </a:r>
            <a:r>
              <a:rPr lang="en-US" sz="2800" dirty="0">
                <a:solidFill>
                  <a:schemeClr val="accent1">
                    <a:lumMod val="50000"/>
                  </a:schemeClr>
                </a:solidFill>
                <a:latin typeface="Times New Roman" panose="02020603050405020304" pitchFamily="18" charset="0"/>
                <a:cs typeface="Times New Roman" panose="02020603050405020304" pitchFamily="18" charset="0"/>
              </a:rPr>
              <a:t>l – the market of Rheumatoid Arthritis is known to be growing at the rate of 2.8% CAGR till 2027</a:t>
            </a: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Social </a:t>
            </a:r>
            <a:r>
              <a:rPr lang="en-US" sz="2800" dirty="0">
                <a:solidFill>
                  <a:schemeClr val="accent1">
                    <a:lumMod val="50000"/>
                  </a:schemeClr>
                </a:solidFill>
                <a:latin typeface="Times New Roman" panose="02020603050405020304" pitchFamily="18" charset="0"/>
                <a:cs typeface="Times New Roman" panose="02020603050405020304" pitchFamily="18" charset="0"/>
              </a:rPr>
              <a:t>– It improves the lifestyle of patients and promotes better healthcare</a:t>
            </a: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Technological</a:t>
            </a:r>
            <a:r>
              <a:rPr lang="en-US" sz="2800" dirty="0">
                <a:solidFill>
                  <a:schemeClr val="accent1">
                    <a:lumMod val="50000"/>
                  </a:schemeClr>
                </a:solidFill>
                <a:latin typeface="Times New Roman" panose="02020603050405020304" pitchFamily="18" charset="0"/>
                <a:cs typeface="Times New Roman" panose="02020603050405020304" pitchFamily="18" charset="0"/>
              </a:rPr>
              <a:t> – using potential software's to reduce Supply chain disruptions helps to track the potential problems</a:t>
            </a: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Environmental </a:t>
            </a:r>
            <a:r>
              <a:rPr lang="en-US" sz="2800" dirty="0">
                <a:solidFill>
                  <a:schemeClr val="accent1">
                    <a:lumMod val="50000"/>
                  </a:schemeClr>
                </a:solidFill>
                <a:latin typeface="Times New Roman" panose="02020603050405020304" pitchFamily="18" charset="0"/>
                <a:cs typeface="Times New Roman" panose="02020603050405020304" pitchFamily="18" charset="0"/>
              </a:rPr>
              <a:t>– there are studies stating that the interaction between dioxin(pollutant from vehicles) and the HLA gene variant activates events known to be associated with rheumatoid arthritis.</a:t>
            </a:r>
          </a:p>
          <a:p>
            <a:pPr marL="457200" indent="-457200" algn="just">
              <a:buFont typeface="Arial" panose="020B0604020202020204" pitchFamily="34" charset="0"/>
              <a:buChar char="•"/>
            </a:pPr>
            <a:r>
              <a:rPr lang="en-US" sz="2800" b="1" dirty="0">
                <a:solidFill>
                  <a:schemeClr val="accent1">
                    <a:lumMod val="50000"/>
                  </a:schemeClr>
                </a:solidFill>
                <a:latin typeface="Times New Roman" panose="02020603050405020304" pitchFamily="18" charset="0"/>
                <a:cs typeface="Times New Roman" panose="02020603050405020304" pitchFamily="18" charset="0"/>
              </a:rPr>
              <a:t>Leg</a:t>
            </a:r>
            <a:r>
              <a:rPr lang="en-US" sz="2800" dirty="0">
                <a:solidFill>
                  <a:schemeClr val="accent1">
                    <a:lumMod val="50000"/>
                  </a:schemeClr>
                </a:solidFill>
                <a:latin typeface="Times New Roman" panose="02020603050405020304" pitchFamily="18" charset="0"/>
                <a:cs typeface="Times New Roman" panose="02020603050405020304" pitchFamily="18" charset="0"/>
              </a:rPr>
              <a:t>al – some pharmaceutical industries use highly sophisticated techniques to influence physician behavior and do not necessarily have the best interests of the patients in mind which is making therapy out of pocket for lower income population</a:t>
            </a:r>
            <a:endParaRPr lang="en-US" sz="32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dirty="0"/>
          </a:p>
        </p:txBody>
      </p:sp>
      <p:sp>
        <p:nvSpPr>
          <p:cNvPr id="71" name="TextBox 70">
            <a:extLst>
              <a:ext uri="{FF2B5EF4-FFF2-40B4-BE49-F238E27FC236}">
                <a16:creationId xmlns:a16="http://schemas.microsoft.com/office/drawing/2014/main" id="{5438C7F5-ADC7-6F23-80DA-74A5BA7D42B2}"/>
              </a:ext>
            </a:extLst>
          </p:cNvPr>
          <p:cNvSpPr txBox="1"/>
          <p:nvPr/>
        </p:nvSpPr>
        <p:spPr>
          <a:xfrm>
            <a:off x="429523" y="28322655"/>
            <a:ext cx="12663012" cy="8217634"/>
          </a:xfrm>
          <a:prstGeom prst="rect">
            <a:avLst/>
          </a:prstGeom>
          <a:solidFill>
            <a:schemeClr val="tx1"/>
          </a:solidFill>
          <a:ln>
            <a:solidFill>
              <a:schemeClr val="accent1"/>
            </a:solidFill>
          </a:ln>
        </p:spPr>
        <p:txBody>
          <a:bodyPr wrap="square" rtlCol="0">
            <a:spAutoFit/>
          </a:bodyPr>
          <a:lstStyle/>
          <a:p>
            <a:pPr algn="ctr"/>
            <a:r>
              <a:rPr lang="en-US" sz="6000" b="1" dirty="0">
                <a:solidFill>
                  <a:schemeClr val="accent1">
                    <a:lumMod val="50000"/>
                  </a:schemeClr>
                </a:solidFill>
                <a:latin typeface="Times New Roman" panose="02020603050405020304" pitchFamily="18" charset="0"/>
                <a:cs typeface="Times New Roman" panose="02020603050405020304" pitchFamily="18" charset="0"/>
              </a:rPr>
              <a:t>SWOT</a:t>
            </a:r>
            <a:endParaRPr lang="en-US" sz="5400" b="1"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p:txBody>
      </p:sp>
      <p:sp>
        <p:nvSpPr>
          <p:cNvPr id="73" name="TextBox 72">
            <a:extLst>
              <a:ext uri="{FF2B5EF4-FFF2-40B4-BE49-F238E27FC236}">
                <a16:creationId xmlns:a16="http://schemas.microsoft.com/office/drawing/2014/main" id="{D045895E-8AF0-3E65-8B27-192902F3E4BC}"/>
              </a:ext>
            </a:extLst>
          </p:cNvPr>
          <p:cNvSpPr txBox="1"/>
          <p:nvPr/>
        </p:nvSpPr>
        <p:spPr>
          <a:xfrm>
            <a:off x="468228" y="13828895"/>
            <a:ext cx="12673403" cy="6432530"/>
          </a:xfrm>
          <a:prstGeom prst="rect">
            <a:avLst/>
          </a:prstGeom>
          <a:solidFill>
            <a:schemeClr val="tx1"/>
          </a:solidFill>
          <a:ln>
            <a:solidFill>
              <a:schemeClr val="accent1"/>
            </a:solidFill>
          </a:ln>
        </p:spPr>
        <p:txBody>
          <a:bodyPr wrap="square" rtlCol="0">
            <a:spAutoFit/>
          </a:bodyPr>
          <a:lstStyle/>
          <a:p>
            <a:pPr algn="ctr"/>
            <a:r>
              <a:rPr lang="en-US" sz="4800" b="1" dirty="0">
                <a:solidFill>
                  <a:schemeClr val="accent1">
                    <a:lumMod val="50000"/>
                  </a:schemeClr>
                </a:solidFill>
                <a:latin typeface="Times New Roman" panose="02020603050405020304" pitchFamily="18" charset="0"/>
                <a:cs typeface="Times New Roman" panose="02020603050405020304" pitchFamily="18" charset="0"/>
              </a:rPr>
              <a:t>BRAND PLAN</a:t>
            </a:r>
          </a:p>
          <a:p>
            <a:pPr algn="ctr"/>
            <a:endParaRPr lang="en-US" sz="4400" b="1" dirty="0">
              <a:solidFill>
                <a:schemeClr val="accent1">
                  <a:lumMod val="50000"/>
                </a:schemeClr>
              </a:solidFill>
              <a:latin typeface="Times New Roman" panose="02020603050405020304" pitchFamily="18" charset="0"/>
              <a:cs typeface="Times New Roman" panose="02020603050405020304" pitchFamily="18" charset="0"/>
            </a:endParaRPr>
          </a:p>
          <a:p>
            <a:pPr algn="ctr"/>
            <a:r>
              <a:rPr lang="en-US" sz="3200" b="1" i="1" dirty="0">
                <a:solidFill>
                  <a:srgbClr val="C00000"/>
                </a:solidFill>
                <a:latin typeface="Times New Roman" panose="02020603050405020304" pitchFamily="18" charset="0"/>
                <a:cs typeface="Times New Roman" panose="02020603050405020304" pitchFamily="18" charset="0"/>
              </a:rPr>
              <a:t>“A road map to achieve activities”</a:t>
            </a:r>
            <a:endParaRPr lang="en-US" sz="4800" b="1" i="1" dirty="0">
              <a:solidFill>
                <a:srgbClr val="C00000"/>
              </a:solidFill>
              <a:latin typeface="Times New Roman" panose="02020603050405020304" pitchFamily="18" charset="0"/>
              <a:cs typeface="Times New Roman" panose="02020603050405020304" pitchFamily="18" charset="0"/>
            </a:endParaRPr>
          </a:p>
          <a:p>
            <a:r>
              <a:rPr lang="en-US" sz="2800" dirty="0">
                <a:solidFill>
                  <a:schemeClr val="accent1">
                    <a:lumMod val="50000"/>
                  </a:schemeClr>
                </a:solidFill>
                <a:latin typeface="Times New Roman" panose="02020603050405020304" pitchFamily="18" charset="0"/>
                <a:cs typeface="Times New Roman" panose="02020603050405020304" pitchFamily="18" charset="0"/>
              </a:rPr>
              <a:t>The market value of Rheumatoid Arthritis Drugs market in 2020 is $52,048.8 million</a:t>
            </a:r>
          </a:p>
          <a:p>
            <a:r>
              <a:rPr lang="en-US" sz="3200" b="1" dirty="0">
                <a:solidFill>
                  <a:schemeClr val="accent1">
                    <a:lumMod val="50000"/>
                  </a:schemeClr>
                </a:solidFill>
                <a:latin typeface="Times New Roman" panose="02020603050405020304" pitchFamily="18" charset="0"/>
                <a:cs typeface="Times New Roman" panose="02020603050405020304" pitchFamily="18" charset="0"/>
              </a:rPr>
              <a:t>PATIENT FUNNELING</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Almost 1.3 Cr people in India suffer from RA</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Out of 1,00,000 people 71 are diagnosed with RA every year in US.</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Women are 2 to 3 times more likely to get RA than men </a:t>
            </a:r>
          </a:p>
          <a:p>
            <a:r>
              <a:rPr lang="en-US" sz="3200" b="1" dirty="0">
                <a:solidFill>
                  <a:schemeClr val="accent1">
                    <a:lumMod val="50000"/>
                  </a:schemeClr>
                </a:solidFill>
                <a:latin typeface="Times New Roman" panose="02020603050405020304" pitchFamily="18" charset="0"/>
                <a:cs typeface="Times New Roman" panose="02020603050405020304" pitchFamily="18" charset="0"/>
              </a:rPr>
              <a:t>FACTS AND STATISTICS</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60% of people with inadequately treated RA are unable to work after 10 years of onset</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RA may damage joints within 3-6 months of onset and the risk of Heart attack increases 60% after diagnosis</a:t>
            </a:r>
          </a:p>
        </p:txBody>
      </p:sp>
      <p:sp>
        <p:nvSpPr>
          <p:cNvPr id="2" name="TextBox 1">
            <a:extLst>
              <a:ext uri="{FF2B5EF4-FFF2-40B4-BE49-F238E27FC236}">
                <a16:creationId xmlns:a16="http://schemas.microsoft.com/office/drawing/2014/main" id="{EEAEB8A1-DA54-FDB6-ED68-E0D17B015072}"/>
              </a:ext>
            </a:extLst>
          </p:cNvPr>
          <p:cNvSpPr txBox="1"/>
          <p:nvPr/>
        </p:nvSpPr>
        <p:spPr>
          <a:xfrm>
            <a:off x="455590" y="20961803"/>
            <a:ext cx="12673402" cy="6370975"/>
          </a:xfrm>
          <a:prstGeom prst="rect">
            <a:avLst/>
          </a:prstGeom>
          <a:solidFill>
            <a:schemeClr val="tx1"/>
          </a:solidFill>
          <a:ln>
            <a:solidFill>
              <a:schemeClr val="accent1"/>
            </a:solidFill>
          </a:ln>
        </p:spPr>
        <p:txBody>
          <a:bodyPr wrap="square" rtlCol="0">
            <a:spAutoFit/>
          </a:bodyPr>
          <a:lstStyle/>
          <a:p>
            <a:pPr algn="ctr"/>
            <a:r>
              <a:rPr lang="en-US" sz="4000" b="1" dirty="0">
                <a:solidFill>
                  <a:schemeClr val="accent1">
                    <a:lumMod val="50000"/>
                  </a:schemeClr>
                </a:solidFill>
                <a:latin typeface="Times New Roman" panose="02020603050405020304" pitchFamily="18" charset="0"/>
                <a:cs typeface="Times New Roman" panose="02020603050405020304" pitchFamily="18" charset="0"/>
              </a:rPr>
              <a:t>PRODUCT PROFILE</a:t>
            </a:r>
          </a:p>
          <a:p>
            <a:r>
              <a:rPr lang="en-US" sz="3200" b="1" dirty="0">
                <a:solidFill>
                  <a:schemeClr val="accent1">
                    <a:lumMod val="50000"/>
                  </a:schemeClr>
                </a:solidFill>
                <a:latin typeface="Times New Roman" panose="02020603050405020304" pitchFamily="18" charset="0"/>
                <a:cs typeface="Times New Roman" panose="02020603050405020304" pitchFamily="18" charset="0"/>
              </a:rPr>
              <a:t>UNDERSTANDING Tofacitinib -</a:t>
            </a:r>
          </a:p>
          <a:p>
            <a:r>
              <a:rPr lang="en-US" sz="2800" dirty="0">
                <a:solidFill>
                  <a:schemeClr val="accent1">
                    <a:lumMod val="50000"/>
                  </a:schemeClr>
                </a:solidFill>
                <a:latin typeface="Times New Roman" panose="02020603050405020304" pitchFamily="18" charset="0"/>
                <a:cs typeface="Times New Roman" panose="02020603050405020304" pitchFamily="18" charset="0"/>
              </a:rPr>
              <a:t>It is an Immuno modulator used for severe cases of Rheumatoid Arthritis who are not responding to Methotrexate, which is an immune suppressant</a:t>
            </a:r>
            <a:r>
              <a:rPr lang="en-US" sz="3600" dirty="0">
                <a:solidFill>
                  <a:schemeClr val="accent1">
                    <a:lumMod val="50000"/>
                  </a:schemeClr>
                </a:solidFill>
                <a:latin typeface="Times New Roman" panose="02020603050405020304" pitchFamily="18" charset="0"/>
                <a:cs typeface="Times New Roman" panose="02020603050405020304" pitchFamily="18" charset="0"/>
              </a:rPr>
              <a:t>.</a:t>
            </a:r>
          </a:p>
          <a:p>
            <a:r>
              <a:rPr lang="en-US" sz="3200" b="1" dirty="0">
                <a:solidFill>
                  <a:schemeClr val="accent1">
                    <a:lumMod val="50000"/>
                  </a:schemeClr>
                </a:solidFill>
                <a:latin typeface="Times New Roman" panose="02020603050405020304" pitchFamily="18" charset="0"/>
                <a:cs typeface="Times New Roman" panose="02020603050405020304" pitchFamily="18" charset="0"/>
              </a:rPr>
              <a:t>THERAPY:</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Used in the treatment of  certain types of Arthritis like active psoriatic arthritis (PsA), Rheumatoid Arthritis, Ulcerative Colitis, Ankylosing Spondylitis etc.</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First Janus Kinase Inhibitor, used twice a day (BID)</a:t>
            </a:r>
          </a:p>
          <a:p>
            <a:r>
              <a:rPr lang="en-US" sz="3200" b="1" dirty="0">
                <a:solidFill>
                  <a:schemeClr val="accent1">
                    <a:lumMod val="50000"/>
                  </a:schemeClr>
                </a:solidFill>
                <a:latin typeface="Times New Roman" panose="02020603050405020304" pitchFamily="18" charset="0"/>
                <a:cs typeface="Times New Roman" panose="02020603050405020304" pitchFamily="18" charset="0"/>
              </a:rPr>
              <a:t>MOA:</a:t>
            </a:r>
            <a:r>
              <a:rPr lang="en-US" sz="3600" b="1" dirty="0">
                <a:solidFill>
                  <a:schemeClr val="accent1">
                    <a:lumMod val="50000"/>
                  </a:schemeClr>
                </a:solidFill>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Inhibits JAK-1, JAK-3 and influences DNA transcription</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Rapidly  improves disease by inhibiting the production of inflammatory mediators and suppressing STAT1-dependent genes in joint tissue. </a:t>
            </a:r>
          </a:p>
          <a:p>
            <a:endParaRPr lang="en-US" sz="3600" b="1" dirty="0">
              <a:solidFill>
                <a:schemeClr val="accent1">
                  <a:lumMod val="50000"/>
                </a:schemeClr>
              </a:solidFill>
            </a:endParaRPr>
          </a:p>
        </p:txBody>
      </p:sp>
      <p:sp>
        <p:nvSpPr>
          <p:cNvPr id="3" name="TextBox 2">
            <a:extLst>
              <a:ext uri="{FF2B5EF4-FFF2-40B4-BE49-F238E27FC236}">
                <a16:creationId xmlns:a16="http://schemas.microsoft.com/office/drawing/2014/main" id="{5C119068-A9F1-EA01-7872-1660C046E010}"/>
              </a:ext>
            </a:extLst>
          </p:cNvPr>
          <p:cNvSpPr txBox="1"/>
          <p:nvPr/>
        </p:nvSpPr>
        <p:spPr>
          <a:xfrm>
            <a:off x="25049245" y="17637731"/>
            <a:ext cx="10397827" cy="5078313"/>
          </a:xfrm>
          <a:prstGeom prst="rect">
            <a:avLst/>
          </a:prstGeom>
          <a:solidFill>
            <a:schemeClr val="tx1"/>
          </a:solidFill>
          <a:ln>
            <a:solidFill>
              <a:schemeClr val="accent1"/>
            </a:solidFill>
          </a:ln>
        </p:spPr>
        <p:txBody>
          <a:bodyPr wrap="square" rtlCol="0">
            <a:spAutoFit/>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MARKET SURVEY – COMPETITORS</a:t>
            </a:r>
          </a:p>
          <a:p>
            <a:pPr marL="0" rtl="0" eaLnBrk="1" fontAlgn="ctr" latinLnBrk="0" hangingPunct="1">
              <a:spcBef>
                <a:spcPts val="0"/>
              </a:spcBef>
              <a:spcAft>
                <a:spcPts val="0"/>
              </a:spcAft>
            </a:pPr>
            <a:endPar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ZYRIK 100</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Cipla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Febutax 40,80 mg </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Leeford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TOFANTA NEW</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Ajanta Pharma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Defcort 6 Tablet</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Macleods Pharmaceuticals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TOSANIB 5</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Eris Lifesciences Ltd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INTAJAC 5</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Intas Pharmaceuticals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TOFAJAK 60’s</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Cipla Ltd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pPr marL="457200" indent="-457200" rtl="0" eaLnBrk="1" fontAlgn="ctr" latinLnBrk="0" hangingPunct="1">
              <a:spcBef>
                <a:spcPts val="0"/>
              </a:spcBef>
              <a:spcAft>
                <a:spcPts val="0"/>
              </a:spcAft>
              <a:buFont typeface="Arial" panose="020B0604020202020204" pitchFamily="34" charset="0"/>
              <a:buChar char="•"/>
            </a:pP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TOFADOZ 5</a:t>
            </a:r>
            <a:r>
              <a:rPr lang="en-US" sz="2800" dirty="0">
                <a:solidFill>
                  <a:schemeClr val="accent1">
                    <a:lumMod val="50000"/>
                  </a:schemeClr>
                </a:solidFill>
                <a:latin typeface="Times New Roman" panose="02020603050405020304" pitchFamily="18" charset="0"/>
                <a:cs typeface="Times New Roman" panose="02020603050405020304" pitchFamily="18" charset="0"/>
              </a:rPr>
              <a:t> - </a:t>
            </a:r>
            <a:r>
              <a:rPr lang="en-US" sz="2800" b="0" i="0" u="none" strike="noStrike" kern="1200" dirty="0">
                <a:solidFill>
                  <a:schemeClr val="accent1">
                    <a:lumMod val="50000"/>
                  </a:schemeClr>
                </a:solidFill>
                <a:effectLst/>
                <a:latin typeface="Times New Roman" panose="02020603050405020304" pitchFamily="18" charset="0"/>
                <a:cs typeface="Times New Roman" panose="02020603050405020304" pitchFamily="18" charset="0"/>
              </a:rPr>
              <a:t>MSN laboratories </a:t>
            </a:r>
            <a:endParaRPr lang="en-US" sz="2800" b="0" i="0" u="none" strike="noStrike" dirty="0">
              <a:solidFill>
                <a:schemeClr val="accent1">
                  <a:lumMod val="50000"/>
                </a:schemeClr>
              </a:solidFill>
              <a:effectLst/>
              <a:latin typeface="Times New Roman" panose="02020603050405020304" pitchFamily="18" charset="0"/>
              <a:cs typeface="Times New Roman" panose="02020603050405020304" pitchFamily="18" charset="0"/>
            </a:endParaRPr>
          </a:p>
          <a:p>
            <a:endParaRPr lang="en-US" sz="3600" b="1" dirty="0">
              <a:solidFill>
                <a:schemeClr val="accent1">
                  <a:lumMod val="50000"/>
                </a:schemeClr>
              </a:solidFill>
            </a:endParaRPr>
          </a:p>
        </p:txBody>
      </p:sp>
      <p:pic>
        <p:nvPicPr>
          <p:cNvPr id="4" name="Picture 3">
            <a:extLst>
              <a:ext uri="{FF2B5EF4-FFF2-40B4-BE49-F238E27FC236}">
                <a16:creationId xmlns:a16="http://schemas.microsoft.com/office/drawing/2014/main" id="{C0E1DAE9-2AFF-73CC-363F-53ABD384FBD5}"/>
              </a:ext>
            </a:extLst>
          </p:cNvPr>
          <p:cNvPicPr>
            <a:picLocks noChangeAspect="1"/>
          </p:cNvPicPr>
          <p:nvPr/>
        </p:nvPicPr>
        <p:blipFill>
          <a:blip r:embed="rId2"/>
          <a:stretch>
            <a:fillRect/>
          </a:stretch>
        </p:blipFill>
        <p:spPr>
          <a:xfrm>
            <a:off x="-181722" y="-76217"/>
            <a:ext cx="6030097" cy="2286198"/>
          </a:xfrm>
          <a:prstGeom prst="rect">
            <a:avLst/>
          </a:prstGeom>
          <a:effectLst/>
        </p:spPr>
      </p:pic>
      <p:pic>
        <p:nvPicPr>
          <p:cNvPr id="5" name="Picture 4">
            <a:extLst>
              <a:ext uri="{FF2B5EF4-FFF2-40B4-BE49-F238E27FC236}">
                <a16:creationId xmlns:a16="http://schemas.microsoft.com/office/drawing/2014/main" id="{37DBF433-CBAA-A04B-9379-559361B5FED1}"/>
              </a:ext>
            </a:extLst>
          </p:cNvPr>
          <p:cNvPicPr>
            <a:picLocks noChangeAspect="1"/>
          </p:cNvPicPr>
          <p:nvPr/>
        </p:nvPicPr>
        <p:blipFill rotWithShape="1">
          <a:blip r:embed="rId3"/>
          <a:srcRect l="27070" r="28188" b="-1435"/>
          <a:stretch/>
        </p:blipFill>
        <p:spPr>
          <a:xfrm>
            <a:off x="33795556" y="33735"/>
            <a:ext cx="2002569" cy="2073021"/>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B2F1D81D-EC4B-45F0-2B04-9429452AE217}"/>
              </a:ext>
            </a:extLst>
          </p:cNvPr>
          <p:cNvSpPr txBox="1"/>
          <p:nvPr/>
        </p:nvSpPr>
        <p:spPr>
          <a:xfrm>
            <a:off x="13760403" y="17523943"/>
            <a:ext cx="10475361" cy="8802410"/>
          </a:xfrm>
          <a:prstGeom prst="rect">
            <a:avLst/>
          </a:prstGeom>
          <a:solidFill>
            <a:schemeClr val="tx1"/>
          </a:solidFill>
          <a:ln>
            <a:solidFill>
              <a:schemeClr val="accent1"/>
            </a:solidFill>
          </a:ln>
        </p:spPr>
        <p:txBody>
          <a:bodyPr wrap="square" rtlCol="0">
            <a:spAutoFit/>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DISEASE PREVALENCE OF RA </a:t>
            </a:r>
          </a:p>
          <a:p>
            <a:pPr algn="ctr"/>
            <a:endParaRPr lang="en-US" sz="3600" b="1" dirty="0">
              <a:solidFill>
                <a:schemeClr val="accent1">
                  <a:lumMod val="50000"/>
                </a:schemeClr>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In India is 1% of total population, which is almost 1.38 crore of total Indian population	</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The global rheumatoid arthritis drugs market size  is projected to reach $62,935 million by 2027, registering a CAGR of 2.8% from 2020 to 2027. 			</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By sales forecasting we can predict the  number of units to be sold in next quarter or year	,the formulas used are:	</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Value = units x price			</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Units= sales/month *12	</a:t>
            </a:r>
          </a:p>
          <a:p>
            <a:pPr marL="457200" indent="-457200">
              <a:buFont typeface="Arial" panose="020B0604020202020204" pitchFamily="34" charset="0"/>
              <a:buChar char="•"/>
            </a:pPr>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endParaRPr lang="en-US" sz="2800" dirty="0">
              <a:solidFill>
                <a:schemeClr val="accent1">
                  <a:lumMod val="50000"/>
                </a:schemeClr>
              </a:solidFill>
            </a:endParaRPr>
          </a:p>
          <a:p>
            <a:pPr marL="457200" indent="-457200">
              <a:buFont typeface="Arial" panose="020B0604020202020204" pitchFamily="34" charset="0"/>
              <a:buChar char="•"/>
            </a:pPr>
            <a:endParaRPr lang="en-US" dirty="0">
              <a:solidFill>
                <a:schemeClr val="accent1">
                  <a:lumMod val="50000"/>
                </a:schemeClr>
              </a:solidFill>
            </a:endParaRPr>
          </a:p>
        </p:txBody>
      </p:sp>
      <p:graphicFrame>
        <p:nvGraphicFramePr>
          <p:cNvPr id="17" name="Content Placeholder 6">
            <a:extLst>
              <a:ext uri="{FF2B5EF4-FFF2-40B4-BE49-F238E27FC236}">
                <a16:creationId xmlns:a16="http://schemas.microsoft.com/office/drawing/2014/main" id="{CD29FE47-42CF-EAD6-1039-47F1C211BED3}"/>
              </a:ext>
            </a:extLst>
          </p:cNvPr>
          <p:cNvGraphicFramePr>
            <a:graphicFrameLocks/>
          </p:cNvGraphicFramePr>
          <p:nvPr>
            <p:extLst>
              <p:ext uri="{D42A27DB-BD31-4B8C-83A1-F6EECF244321}">
                <p14:modId xmlns:p14="http://schemas.microsoft.com/office/powerpoint/2010/main" val="275366501"/>
              </p:ext>
            </p:extLst>
          </p:nvPr>
        </p:nvGraphicFramePr>
        <p:xfrm>
          <a:off x="15105404" y="22792293"/>
          <a:ext cx="7481328" cy="3067159"/>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2441FFE-EAA3-AB68-FFCB-6D78C84D24A8}"/>
              </a:ext>
            </a:extLst>
          </p:cNvPr>
          <p:cNvSpPr txBox="1"/>
          <p:nvPr/>
        </p:nvSpPr>
        <p:spPr>
          <a:xfrm>
            <a:off x="340660" y="9486867"/>
            <a:ext cx="12673403" cy="3724096"/>
          </a:xfrm>
          <a:prstGeom prst="rect">
            <a:avLst/>
          </a:prstGeom>
          <a:solidFill>
            <a:schemeClr val="tx1"/>
          </a:solidFill>
          <a:ln>
            <a:solidFill>
              <a:schemeClr val="accent1"/>
            </a:solidFill>
          </a:ln>
        </p:spPr>
        <p:txBody>
          <a:bodyPr wrap="square" rtlCol="0">
            <a:spAutoFit/>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INDIAN PHARMACEUTICAL MARKET</a:t>
            </a:r>
          </a:p>
          <a:p>
            <a:endParaRPr lang="en-US" sz="3200" b="1" dirty="0">
              <a:solidFill>
                <a:schemeClr val="accent1">
                  <a:lumMod val="50000"/>
                </a:schemeClr>
              </a:solidFill>
              <a:latin typeface="Times New Roman" panose="02020603050405020304" pitchFamily="18" charset="0"/>
              <a:cs typeface="Times New Roman" panose="02020603050405020304" pitchFamily="18" charset="0"/>
            </a:endParaRPr>
          </a:p>
          <a:p>
            <a:r>
              <a:rPr lang="en-US" sz="2800" dirty="0">
                <a:solidFill>
                  <a:schemeClr val="accent1">
                    <a:lumMod val="50000"/>
                  </a:schemeClr>
                </a:solidFill>
                <a:latin typeface="Times New Roman" panose="02020603050405020304" pitchFamily="18" charset="0"/>
                <a:cs typeface="Times New Roman" panose="02020603050405020304" pitchFamily="18" charset="0"/>
              </a:rPr>
              <a:t>India’s domestic Pharmaceutical Market was US$ 42 billion in 2021 and likely to reach US$ 65 billion by 2024</a:t>
            </a:r>
            <a:endParaRPr lang="en-US" sz="2800" b="1" dirty="0">
              <a:solidFill>
                <a:schemeClr val="accent1">
                  <a:lumMod val="50000"/>
                </a:schemeClr>
              </a:solidFill>
              <a:latin typeface="Times New Roman" panose="02020603050405020304" pitchFamily="18" charset="0"/>
              <a:cs typeface="Times New Roman" panose="02020603050405020304" pitchFamily="18" charset="0"/>
            </a:endParaRPr>
          </a:p>
          <a:p>
            <a:r>
              <a:rPr lang="en-US" sz="2800" dirty="0">
                <a:solidFill>
                  <a:schemeClr val="accent1">
                    <a:lumMod val="50000"/>
                  </a:schemeClr>
                </a:solidFill>
                <a:latin typeface="Times New Roman" panose="02020603050405020304" pitchFamily="18" charset="0"/>
                <a:cs typeface="Times New Roman" panose="02020603050405020304" pitchFamily="18" charset="0"/>
              </a:rPr>
              <a:t>Top 10 Pharma Industry Trends:</a:t>
            </a:r>
          </a:p>
          <a:p>
            <a:r>
              <a:rPr lang="en-US" sz="2800" dirty="0">
                <a:solidFill>
                  <a:schemeClr val="accent1">
                    <a:lumMod val="50000"/>
                  </a:schemeClr>
                </a:solidFill>
                <a:latin typeface="Times New Roman" panose="02020603050405020304" pitchFamily="18" charset="0"/>
                <a:cs typeface="Times New Roman" panose="02020603050405020304" pitchFamily="18" charset="0"/>
              </a:rPr>
              <a:t> • Artificial Intelligence • Big Data &amp; Analytics • Flexible Production • Precision Medicine • Additive Manufacturing • Blockchain • Extended Reality • Real World Data • Digital Therapeutics • Curative Therapies</a:t>
            </a:r>
            <a:endParaRPr lang="en-US" sz="28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4242A71-74F6-7580-6AE4-638C45F8F33B}"/>
              </a:ext>
            </a:extLst>
          </p:cNvPr>
          <p:cNvSpPr txBox="1"/>
          <p:nvPr/>
        </p:nvSpPr>
        <p:spPr>
          <a:xfrm>
            <a:off x="25049244" y="33706408"/>
            <a:ext cx="10397827" cy="4431983"/>
          </a:xfrm>
          <a:prstGeom prst="rect">
            <a:avLst/>
          </a:prstGeom>
          <a:solidFill>
            <a:schemeClr val="tx1"/>
          </a:solidFill>
          <a:ln>
            <a:solidFill>
              <a:schemeClr val="accent1"/>
            </a:solidFill>
          </a:ln>
        </p:spPr>
        <p:txBody>
          <a:bodyPr wrap="square" rtlCol="0">
            <a:spAutoFit/>
          </a:bodyPr>
          <a:lstStyle/>
          <a:p>
            <a:pPr algn="ctr"/>
            <a:r>
              <a:rPr lang="en-US" sz="4000" b="1" dirty="0">
                <a:solidFill>
                  <a:schemeClr val="accent1">
                    <a:lumMod val="50000"/>
                  </a:schemeClr>
                </a:solidFill>
                <a:latin typeface="Times New Roman" panose="02020603050405020304" pitchFamily="18" charset="0"/>
                <a:cs typeface="Times New Roman" panose="02020603050405020304" pitchFamily="18" charset="0"/>
              </a:rPr>
              <a:t>CHALLENGES FACED</a:t>
            </a:r>
            <a:r>
              <a:rPr lang="en-US" sz="4000" dirty="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The most difficult challenge was Market Survey, where the pharmacies denied to share the information required about the sales and prices of the products.</a:t>
            </a:r>
          </a:p>
          <a:p>
            <a:pPr marL="457200" indent="-457200" algn="just">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The molecule was not well known in the retail pharmacies which made it difficult to describe the product each time during Market Survey.</a:t>
            </a:r>
          </a:p>
          <a:p>
            <a:pPr marL="457200" indent="-457200" algn="just">
              <a:buFont typeface="Arial" panose="020B0604020202020204" pitchFamily="34" charset="0"/>
              <a:buChar char="•"/>
            </a:pPr>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endParaRPr lang="en-US"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C033987-19DB-4294-99D4-1A6FEB8834C3}"/>
              </a:ext>
            </a:extLst>
          </p:cNvPr>
          <p:cNvSpPr txBox="1"/>
          <p:nvPr/>
        </p:nvSpPr>
        <p:spPr>
          <a:xfrm>
            <a:off x="13833231" y="40115489"/>
            <a:ext cx="10475360" cy="3416320"/>
          </a:xfrm>
          <a:prstGeom prst="rect">
            <a:avLst/>
          </a:prstGeom>
          <a:solidFill>
            <a:schemeClr val="tx1"/>
          </a:solidFill>
          <a:ln>
            <a:solidFill>
              <a:schemeClr val="accent1"/>
            </a:solidFill>
          </a:ln>
        </p:spPr>
        <p:txBody>
          <a:bodyPr wrap="square" rtlCol="0">
            <a:spAutoFit/>
          </a:bodyPr>
          <a:lstStyle/>
          <a:p>
            <a:pPr algn="ctr"/>
            <a:r>
              <a:rPr lang="en-US" sz="4000" b="1" dirty="0">
                <a:solidFill>
                  <a:schemeClr val="accent1">
                    <a:lumMod val="50000"/>
                  </a:schemeClr>
                </a:solidFill>
                <a:latin typeface="Times New Roman" panose="02020603050405020304" pitchFamily="18" charset="0"/>
                <a:cs typeface="Times New Roman" panose="02020603050405020304" pitchFamily="18" charset="0"/>
              </a:rPr>
              <a:t>USEFULNESS OF INTERNSHIP</a:t>
            </a:r>
          </a:p>
          <a:p>
            <a:endParaRPr lang="en-US" sz="3200" b="1"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2800" dirty="0">
                <a:solidFill>
                  <a:schemeClr val="accent1">
                    <a:lumMod val="50000"/>
                  </a:schemeClr>
                </a:solidFill>
                <a:latin typeface="Times New Roman" panose="02020603050405020304" pitchFamily="18" charset="0"/>
                <a:cs typeface="Times New Roman" panose="02020603050405020304" pitchFamily="18" charset="0"/>
              </a:rPr>
              <a:t>Working as an Intern made me learn about the vital aspects of Branding, Marketing, Business Development which I’ve always wanted to learn, and I have also got to know about the importance of Etiquettes which could be applied in organizations.</a:t>
            </a:r>
          </a:p>
          <a:p>
            <a:pPr algn="just"/>
            <a:endParaRPr lang="en-US" sz="32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CF2970C3-7561-E7DC-D0B6-2A7954EE8A47}"/>
              </a:ext>
            </a:extLst>
          </p:cNvPr>
          <p:cNvSpPr txBox="1"/>
          <p:nvPr/>
        </p:nvSpPr>
        <p:spPr>
          <a:xfrm>
            <a:off x="13760403" y="9150104"/>
            <a:ext cx="10475361" cy="7848302"/>
          </a:xfrm>
          <a:prstGeom prst="rect">
            <a:avLst/>
          </a:prstGeom>
          <a:solidFill>
            <a:schemeClr val="tx1"/>
          </a:solidFill>
          <a:ln>
            <a:solidFill>
              <a:schemeClr val="accent1"/>
            </a:solidFill>
          </a:ln>
        </p:spPr>
        <p:txBody>
          <a:bodyPr wrap="square" rtlCol="0">
            <a:spAutoFit/>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MARKET SURVEY – COMPETITORS</a:t>
            </a: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a:p>
            <a:endParaRPr lang="en-US" sz="3600" b="1" dirty="0">
              <a:solidFill>
                <a:schemeClr val="accent1">
                  <a:lumMod val="50000"/>
                </a:schemeClr>
              </a:solidFill>
            </a:endParaRPr>
          </a:p>
        </p:txBody>
      </p:sp>
      <p:sp>
        <p:nvSpPr>
          <p:cNvPr id="28" name="TextBox 27">
            <a:extLst>
              <a:ext uri="{FF2B5EF4-FFF2-40B4-BE49-F238E27FC236}">
                <a16:creationId xmlns:a16="http://schemas.microsoft.com/office/drawing/2014/main" id="{77EF52B0-FFAF-158A-CFC5-1023C91DE4BE}"/>
              </a:ext>
            </a:extLst>
          </p:cNvPr>
          <p:cNvSpPr txBox="1"/>
          <p:nvPr/>
        </p:nvSpPr>
        <p:spPr>
          <a:xfrm>
            <a:off x="25049244" y="23224235"/>
            <a:ext cx="10397827" cy="9294852"/>
          </a:xfrm>
          <a:prstGeom prst="rect">
            <a:avLst/>
          </a:prstGeom>
          <a:solidFill>
            <a:schemeClr val="tx1"/>
          </a:solidFill>
          <a:ln>
            <a:solidFill>
              <a:schemeClr val="accent1"/>
            </a:solidFill>
          </a:ln>
        </p:spPr>
        <p:txBody>
          <a:bodyPr wrap="square" rtlCol="0">
            <a:spAutoFit/>
          </a:bodyPr>
          <a:lstStyle/>
          <a:p>
            <a:pPr algn="ctr"/>
            <a:r>
              <a:rPr lang="en-US" sz="4000" b="1" dirty="0">
                <a:solidFill>
                  <a:schemeClr val="accent1">
                    <a:lumMod val="50000"/>
                  </a:schemeClr>
                </a:solidFill>
                <a:latin typeface="Times New Roman" panose="02020603050405020304" pitchFamily="18" charset="0"/>
                <a:cs typeface="Times New Roman" panose="02020603050405020304" pitchFamily="18" charset="0"/>
              </a:rPr>
              <a:t>BRAND POSITIONING</a:t>
            </a:r>
          </a:p>
          <a:p>
            <a:pPr algn="ctr"/>
            <a:endParaRPr lang="en-US" sz="4000" b="1" dirty="0">
              <a:solidFill>
                <a:schemeClr val="accent1">
                  <a:lumMod val="50000"/>
                </a:schemeClr>
              </a:solidFill>
              <a:latin typeface="Times New Roman" panose="02020603050405020304" pitchFamily="18" charset="0"/>
              <a:cs typeface="Times New Roman" panose="02020603050405020304" pitchFamily="18" charset="0"/>
            </a:endParaRPr>
          </a:p>
          <a:p>
            <a:pPr algn="just"/>
            <a:endParaRPr lang="en-US" sz="2800" b="1"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Brand </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Tofacitinib 5mg</a:t>
            </a:r>
          </a:p>
          <a:p>
            <a:pPr algn="just"/>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Market</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Rheumatoid Arthritis, Psoriatic Arthritis, Ulcerative Colitis</a:t>
            </a:r>
          </a:p>
          <a:p>
            <a:pPr algn="just"/>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Category</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Anti- Rheumatic agent</a:t>
            </a:r>
          </a:p>
          <a:p>
            <a:pPr algn="just"/>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Target:</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Orthopedic Surgeons, Rheumatologists, General Physicians</a:t>
            </a:r>
          </a:p>
          <a:p>
            <a:pPr algn="just"/>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Supporting evidences</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The tolerability profile of tofacitinib was generally like that of biological DMARDs (bDMARDs), with infections and infestations as the most common adverse events (AEs) in Tofacitinib recipients.</a:t>
            </a:r>
          </a:p>
          <a:p>
            <a:pPr algn="just"/>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3200" b="1" dirty="0">
                <a:solidFill>
                  <a:schemeClr val="accent1">
                    <a:lumMod val="50000"/>
                  </a:schemeClr>
                </a:solidFill>
                <a:latin typeface="Times New Roman" panose="02020603050405020304" pitchFamily="18" charset="0"/>
                <a:cs typeface="Times New Roman" panose="02020603050405020304" pitchFamily="18" charset="0"/>
              </a:rPr>
              <a:t>Key message</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a:solidFill>
                  <a:schemeClr val="accent1">
                    <a:lumMod val="50000"/>
                  </a:schemeClr>
                </a:solidFill>
                <a:latin typeface="Times New Roman" panose="02020603050405020304" pitchFamily="18" charset="0"/>
                <a:cs typeface="Times New Roman" panose="02020603050405020304" pitchFamily="18" charset="0"/>
              </a:rPr>
              <a:t>Tofacitinib targets a distinct biochemical pathway that is unique in comparison with available biologic treatments for RA</a:t>
            </a:r>
          </a:p>
          <a:p>
            <a:pPr algn="just"/>
            <a:endParaRPr lang="en-US" sz="2800" dirty="0">
              <a:solidFill>
                <a:schemeClr val="accent1">
                  <a:lumMod val="50000"/>
                </a:schemeClr>
              </a:solidFill>
            </a:endParaRPr>
          </a:p>
          <a:p>
            <a:endParaRPr lang="en-US" dirty="0"/>
          </a:p>
        </p:txBody>
      </p:sp>
      <p:sp>
        <p:nvSpPr>
          <p:cNvPr id="29" name="TextBox 28">
            <a:extLst>
              <a:ext uri="{FF2B5EF4-FFF2-40B4-BE49-F238E27FC236}">
                <a16:creationId xmlns:a16="http://schemas.microsoft.com/office/drawing/2014/main" id="{CD4D2D02-DD41-A7B1-8D20-61CE4834DC64}"/>
              </a:ext>
            </a:extLst>
          </p:cNvPr>
          <p:cNvSpPr txBox="1"/>
          <p:nvPr/>
        </p:nvSpPr>
        <p:spPr>
          <a:xfrm>
            <a:off x="13833231" y="35219743"/>
            <a:ext cx="10511774" cy="4339650"/>
          </a:xfrm>
          <a:prstGeom prst="rect">
            <a:avLst/>
          </a:prstGeom>
          <a:solidFill>
            <a:schemeClr val="tx1"/>
          </a:solidFill>
          <a:ln>
            <a:solidFill>
              <a:schemeClr val="accent1"/>
            </a:solidFill>
          </a:ln>
        </p:spPr>
        <p:txBody>
          <a:bodyPr wrap="square" rtlCol="0">
            <a:spAutoFit/>
          </a:bodyPr>
          <a:lstStyle/>
          <a:p>
            <a:pPr algn="ctr"/>
            <a:r>
              <a:rPr lang="en-US" sz="4400" b="1" dirty="0">
                <a:solidFill>
                  <a:schemeClr val="accent1">
                    <a:lumMod val="50000"/>
                  </a:schemeClr>
                </a:solidFill>
                <a:latin typeface="Times New Roman" panose="02020603050405020304" pitchFamily="18" charset="0"/>
                <a:cs typeface="Times New Roman" panose="02020603050405020304" pitchFamily="18" charset="0"/>
              </a:rPr>
              <a:t>MARKETING CAMPAIGN</a:t>
            </a:r>
          </a:p>
          <a:p>
            <a:pPr algn="ctr"/>
            <a:endParaRPr lang="en-US" sz="4000" b="1" dirty="0">
              <a:solidFill>
                <a:schemeClr val="accent1">
                  <a:lumMod val="50000"/>
                </a:schemeClr>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4000" b="1" dirty="0">
                <a:solidFill>
                  <a:schemeClr val="accent1">
                    <a:lumMod val="50000"/>
                  </a:schemeClr>
                </a:solidFill>
                <a:latin typeface="Times New Roman" panose="02020603050405020304" pitchFamily="18" charset="0"/>
                <a:cs typeface="Times New Roman" panose="02020603050405020304" pitchFamily="18" charset="0"/>
              </a:rPr>
              <a:t>CONVEYING TO PHYSICIANS</a:t>
            </a:r>
            <a:r>
              <a:rPr lang="en-US" sz="4400" b="1" dirty="0">
                <a:solidFill>
                  <a:schemeClr val="accent1">
                    <a:lumMod val="50000"/>
                  </a:schemeClr>
                </a:solidFill>
                <a:latin typeface="Times New Roman" panose="02020603050405020304" pitchFamily="18" charset="0"/>
                <a:cs typeface="Times New Roman" panose="02020603050405020304" pitchFamily="18" charset="0"/>
              </a:rPr>
              <a:t>:</a:t>
            </a:r>
          </a:p>
          <a:p>
            <a:pPr marL="571500" indent="-5715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Brand Campaigns including sessions for Yoga, Walking, Weight training.</a:t>
            </a:r>
          </a:p>
          <a:p>
            <a:pPr marL="571500" indent="-5715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Access to articles on updates of various therapeutic regions </a:t>
            </a:r>
          </a:p>
          <a:p>
            <a:pPr marL="571500" indent="-5715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Customized inputs</a:t>
            </a:r>
            <a:endParaRPr lang="en-US" sz="2800" b="1" dirty="0">
              <a:solidFill>
                <a:schemeClr val="accent1">
                  <a:lumMod val="50000"/>
                </a:schemeClr>
              </a:solidFill>
            </a:endParaRPr>
          </a:p>
          <a:p>
            <a:endParaRPr lang="en-US" sz="3600" b="1" dirty="0">
              <a:solidFill>
                <a:schemeClr val="accent1">
                  <a:lumMod val="50000"/>
                </a:schemeClr>
              </a:solidFill>
            </a:endParaRPr>
          </a:p>
        </p:txBody>
      </p:sp>
      <p:sp>
        <p:nvSpPr>
          <p:cNvPr id="21" name="TextBox 20">
            <a:extLst>
              <a:ext uri="{FF2B5EF4-FFF2-40B4-BE49-F238E27FC236}">
                <a16:creationId xmlns:a16="http://schemas.microsoft.com/office/drawing/2014/main" id="{1C098811-133B-D1C2-F4A6-7DDF0BE7793F}"/>
              </a:ext>
            </a:extLst>
          </p:cNvPr>
          <p:cNvSpPr txBox="1"/>
          <p:nvPr/>
        </p:nvSpPr>
        <p:spPr>
          <a:xfrm>
            <a:off x="13548233" y="28162074"/>
            <a:ext cx="10796772" cy="6186309"/>
          </a:xfrm>
          <a:prstGeom prst="rect">
            <a:avLst/>
          </a:prstGeom>
          <a:solidFill>
            <a:schemeClr val="tx1"/>
          </a:solidFill>
          <a:ln>
            <a:solidFill>
              <a:schemeClr val="accent1"/>
            </a:solidFill>
          </a:ln>
        </p:spPr>
        <p:txBody>
          <a:bodyPr wrap="square" rtlCol="0">
            <a:spAutoFit/>
          </a:bodyPr>
          <a:lstStyle/>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p:txBody>
      </p:sp>
      <p:sp>
        <p:nvSpPr>
          <p:cNvPr id="30" name="TextBox 29">
            <a:extLst>
              <a:ext uri="{FF2B5EF4-FFF2-40B4-BE49-F238E27FC236}">
                <a16:creationId xmlns:a16="http://schemas.microsoft.com/office/drawing/2014/main" id="{5105178E-8B0E-16B5-F77D-478F4A0EB690}"/>
              </a:ext>
            </a:extLst>
          </p:cNvPr>
          <p:cNvSpPr txBox="1"/>
          <p:nvPr/>
        </p:nvSpPr>
        <p:spPr>
          <a:xfrm>
            <a:off x="429523" y="37530166"/>
            <a:ext cx="12699469" cy="6001643"/>
          </a:xfrm>
          <a:prstGeom prst="rect">
            <a:avLst/>
          </a:prstGeom>
          <a:solidFill>
            <a:schemeClr val="tx1"/>
          </a:solidFill>
          <a:ln>
            <a:solidFill>
              <a:schemeClr val="accent1"/>
            </a:solidFill>
          </a:ln>
        </p:spPr>
        <p:txBody>
          <a:bodyPr wrap="square" rtlCol="0">
            <a:spAutoFit/>
          </a:bodyPr>
          <a:lstStyle/>
          <a:p>
            <a:pPr algn="ctr"/>
            <a:endParaRPr lang="en-US" sz="3200" b="1" dirty="0">
              <a:solidFill>
                <a:schemeClr val="accent1">
                  <a:lumMod val="50000"/>
                </a:schemeClr>
              </a:solidFill>
              <a:latin typeface="Times New Roman" panose="02020603050405020304" pitchFamily="18" charset="0"/>
              <a:cs typeface="Times New Roman" panose="02020603050405020304" pitchFamily="18" charset="0"/>
            </a:endParaRPr>
          </a:p>
          <a:p>
            <a:pPr algn="ctr"/>
            <a:r>
              <a:rPr lang="en-US" sz="3200" b="1" dirty="0">
                <a:solidFill>
                  <a:schemeClr val="accent1">
                    <a:lumMod val="50000"/>
                  </a:schemeClr>
                </a:solidFill>
                <a:latin typeface="Times New Roman" panose="02020603050405020304" pitchFamily="18" charset="0"/>
                <a:cs typeface="Times New Roman" panose="02020603050405020304" pitchFamily="18" charset="0"/>
              </a:rPr>
              <a:t>DIFFERENCE BETWEEN THEORETICAL AND PRACTICAL </a:t>
            </a:r>
          </a:p>
          <a:p>
            <a:pPr algn="ctr"/>
            <a:r>
              <a:rPr lang="en-US" sz="3200" b="1" dirty="0">
                <a:solidFill>
                  <a:schemeClr val="accent1">
                    <a:lumMod val="50000"/>
                  </a:schemeClr>
                </a:solidFill>
                <a:latin typeface="Times New Roman" panose="02020603050405020304" pitchFamily="18" charset="0"/>
                <a:cs typeface="Times New Roman" panose="02020603050405020304" pitchFamily="18" charset="0"/>
              </a:rPr>
              <a:t>AND THEORETICAL EXPOSURE</a:t>
            </a:r>
          </a:p>
          <a:p>
            <a:endParaRPr lang="en-US" sz="3600" b="1" dirty="0">
              <a:solidFill>
                <a:schemeClr val="accent1">
                  <a:lumMod val="50000"/>
                </a:schemeClr>
              </a:solidFill>
            </a:endParaRPr>
          </a:p>
          <a:p>
            <a:pPr marL="571500" indent="-571500">
              <a:buFont typeface="Arial" panose="020B0604020202020204" pitchFamily="34" charset="0"/>
              <a:buChar char="•"/>
            </a:pPr>
            <a:r>
              <a:rPr lang="en-US" sz="2800" dirty="0">
                <a:solidFill>
                  <a:schemeClr val="accent1">
                    <a:lumMod val="50000"/>
                  </a:schemeClr>
                </a:solidFill>
              </a:rPr>
              <a:t>Practical knowledge gives hands on experience and opens doors to various ideologies since we get exposed to different scenarios</a:t>
            </a:r>
          </a:p>
          <a:p>
            <a:pPr marL="571500" indent="-571500">
              <a:buFont typeface="Arial" panose="020B0604020202020204" pitchFamily="34" charset="0"/>
              <a:buChar char="•"/>
            </a:pPr>
            <a:endParaRPr lang="en-US" sz="2800" b="1" dirty="0">
              <a:solidFill>
                <a:schemeClr val="accent1">
                  <a:lumMod val="50000"/>
                </a:schemeClr>
              </a:solidFill>
            </a:endParaRPr>
          </a:p>
          <a:p>
            <a:pPr marL="571500" indent="-571500">
              <a:buFont typeface="Arial" panose="020B0604020202020204" pitchFamily="34" charset="0"/>
              <a:buChar char="•"/>
            </a:pPr>
            <a:r>
              <a:rPr lang="en-US" sz="2800" dirty="0">
                <a:solidFill>
                  <a:schemeClr val="accent1">
                    <a:lumMod val="50000"/>
                  </a:schemeClr>
                </a:solidFill>
              </a:rPr>
              <a:t>Theoretical exposure may limit us to understand certain concepts according to others perspective while practical exposure will make us understand things based on our experience</a:t>
            </a:r>
          </a:p>
          <a:p>
            <a:pPr marL="571500" indent="-571500">
              <a:buFont typeface="Arial" panose="020B0604020202020204" pitchFamily="34" charset="0"/>
              <a:buChar char="•"/>
            </a:pPr>
            <a:endParaRPr lang="en-US" sz="2800" b="1" dirty="0">
              <a:solidFill>
                <a:schemeClr val="accent1">
                  <a:lumMod val="50000"/>
                </a:schemeClr>
              </a:solidFill>
            </a:endParaRPr>
          </a:p>
          <a:p>
            <a:pPr marL="571500" indent="-571500">
              <a:buFont typeface="Arial" panose="020B0604020202020204" pitchFamily="34" charset="0"/>
              <a:buChar char="•"/>
            </a:pPr>
            <a:r>
              <a:rPr lang="en-US" sz="2800" dirty="0">
                <a:solidFill>
                  <a:schemeClr val="accent1">
                    <a:lumMod val="50000"/>
                  </a:schemeClr>
                </a:solidFill>
              </a:rPr>
              <a:t>Practical exposure helps us to prioritize different works which might be a limit in theoretical exposure and understand different dynamics of work</a:t>
            </a:r>
          </a:p>
        </p:txBody>
      </p:sp>
      <p:pic>
        <p:nvPicPr>
          <p:cNvPr id="31" name="Picture 30">
            <a:extLst>
              <a:ext uri="{FF2B5EF4-FFF2-40B4-BE49-F238E27FC236}">
                <a16:creationId xmlns:a16="http://schemas.microsoft.com/office/drawing/2014/main" id="{C1B85A3D-AD0C-3994-4389-60D28516D7CC}"/>
              </a:ext>
            </a:extLst>
          </p:cNvPr>
          <p:cNvPicPr>
            <a:picLocks noChangeAspect="1"/>
          </p:cNvPicPr>
          <p:nvPr/>
        </p:nvPicPr>
        <p:blipFill>
          <a:blip r:embed="rId5"/>
          <a:stretch>
            <a:fillRect/>
          </a:stretch>
        </p:blipFill>
        <p:spPr>
          <a:xfrm>
            <a:off x="13590714" y="28097361"/>
            <a:ext cx="10510708" cy="6186309"/>
          </a:xfrm>
          <a:prstGeom prst="rect">
            <a:avLst/>
          </a:prstGeom>
          <a:ln>
            <a:solidFill>
              <a:srgbClr val="92D050"/>
            </a:solidFill>
          </a:ln>
        </p:spPr>
      </p:pic>
      <p:pic>
        <p:nvPicPr>
          <p:cNvPr id="32" name="Picture 31">
            <a:extLst>
              <a:ext uri="{FF2B5EF4-FFF2-40B4-BE49-F238E27FC236}">
                <a16:creationId xmlns:a16="http://schemas.microsoft.com/office/drawing/2014/main" id="{A705E9E1-2A9E-A98D-8646-35345D641445}"/>
              </a:ext>
            </a:extLst>
          </p:cNvPr>
          <p:cNvPicPr>
            <a:picLocks noChangeAspect="1"/>
          </p:cNvPicPr>
          <p:nvPr/>
        </p:nvPicPr>
        <p:blipFill rotWithShape="1">
          <a:blip r:embed="rId6" cstate="print">
            <a:alphaModFix amt="20000"/>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67357" t="20121" r="3256" b="3411"/>
          <a:stretch/>
        </p:blipFill>
        <p:spPr bwMode="auto">
          <a:xfrm>
            <a:off x="21190909" y="28322655"/>
            <a:ext cx="2791646" cy="5397414"/>
          </a:xfrm>
          <a:prstGeom prst="rect">
            <a:avLst/>
          </a:prstGeom>
          <a:noFill/>
          <a:ln>
            <a:solidFill>
              <a:srgbClr val="92D050"/>
            </a:solidFill>
          </a:ln>
          <a:extLst>
            <a:ext uri="{53640926-AAD7-44D8-BBD7-CCE9431645EC}">
              <a14:shadowObscured xmlns:a14="http://schemas.microsoft.com/office/drawing/2010/main"/>
            </a:ext>
          </a:extLst>
        </p:spPr>
      </p:pic>
      <p:sp>
        <p:nvSpPr>
          <p:cNvPr id="33" name="TextBox 32">
            <a:extLst>
              <a:ext uri="{FF2B5EF4-FFF2-40B4-BE49-F238E27FC236}">
                <a16:creationId xmlns:a16="http://schemas.microsoft.com/office/drawing/2014/main" id="{69F13D9E-7C24-783F-F749-0ECDA82E14A2}"/>
              </a:ext>
            </a:extLst>
          </p:cNvPr>
          <p:cNvSpPr txBox="1"/>
          <p:nvPr/>
        </p:nvSpPr>
        <p:spPr>
          <a:xfrm>
            <a:off x="24971711" y="38558991"/>
            <a:ext cx="10475360" cy="4893647"/>
          </a:xfrm>
          <a:prstGeom prst="rect">
            <a:avLst/>
          </a:prstGeom>
          <a:solidFill>
            <a:schemeClr val="tx1"/>
          </a:solidFill>
          <a:ln>
            <a:solidFill>
              <a:schemeClr val="accent1"/>
            </a:solidFill>
          </a:ln>
        </p:spPr>
        <p:txBody>
          <a:bodyPr wrap="square" rtlCol="0">
            <a:spAutoFit/>
          </a:bodyPr>
          <a:lstStyle/>
          <a:p>
            <a:pPr algn="ctr"/>
            <a:r>
              <a:rPr lang="en-US" sz="4400" b="1" dirty="0">
                <a:solidFill>
                  <a:schemeClr val="accent1">
                    <a:lumMod val="50000"/>
                  </a:schemeClr>
                </a:solidFill>
                <a:latin typeface="Times New Roman" panose="02020603050405020304" pitchFamily="18" charset="0"/>
                <a:cs typeface="Times New Roman" panose="02020603050405020304" pitchFamily="18" charset="0"/>
              </a:rPr>
              <a:t>SUGGESTION</a:t>
            </a:r>
          </a:p>
          <a:p>
            <a:pPr algn="ctr"/>
            <a:endParaRPr lang="en-US" sz="4400" b="1" dirty="0">
              <a:solidFill>
                <a:schemeClr val="accent1">
                  <a:lumMod val="50000"/>
                </a:schemeClr>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Work from home internship provided a platform for learning, but it would be more efficient if we got to learn by being present in the organization.</a:t>
            </a:r>
          </a:p>
          <a:p>
            <a:pPr marL="457200" indent="-457200">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It would be great if the organization allowed the interns a bit more into their running project’s which could be fruitful for both parties</a:t>
            </a:r>
          </a:p>
          <a:p>
            <a:pPr marL="457200" indent="-457200" algn="just">
              <a:buFont typeface="Arial" panose="020B0604020202020204" pitchFamily="34" charset="0"/>
              <a:buChar char="•"/>
            </a:pPr>
            <a:r>
              <a:rPr lang="en-US" sz="2800" dirty="0">
                <a:solidFill>
                  <a:schemeClr val="accent1">
                    <a:lumMod val="50000"/>
                  </a:schemeClr>
                </a:solidFill>
                <a:latin typeface="Times New Roman" panose="02020603050405020304" pitchFamily="18" charset="0"/>
                <a:cs typeface="Times New Roman" panose="02020603050405020304" pitchFamily="18" charset="0"/>
              </a:rPr>
              <a:t>It would be more competitive, and it will get more out of interns if the organization puts rewards on completion of each task</a:t>
            </a:r>
          </a:p>
          <a:p>
            <a:pPr marL="457200" indent="-457200" algn="just">
              <a:buFont typeface="Arial" panose="020B0604020202020204" pitchFamily="34" charset="0"/>
              <a:buChar char="•"/>
            </a:pPr>
            <a:endParaRPr lang="en-US" sz="2800" dirty="0">
              <a:solidFill>
                <a:schemeClr val="accent1">
                  <a:lumMod val="50000"/>
                </a:schemeClr>
              </a:solidFill>
              <a:latin typeface="Times New Roman" panose="02020603050405020304" pitchFamily="18" charset="0"/>
              <a:cs typeface="Times New Roman" panose="02020603050405020304" pitchFamily="18" charset="0"/>
            </a:endParaRPr>
          </a:p>
        </p:txBody>
      </p:sp>
      <p:graphicFrame>
        <p:nvGraphicFramePr>
          <p:cNvPr id="6" name="Table 7">
            <a:extLst>
              <a:ext uri="{FF2B5EF4-FFF2-40B4-BE49-F238E27FC236}">
                <a16:creationId xmlns:a16="http://schemas.microsoft.com/office/drawing/2014/main" id="{4BBDB4D9-8B4D-FE41-7D75-0D92CFD28BBB}"/>
              </a:ext>
            </a:extLst>
          </p:cNvPr>
          <p:cNvGraphicFramePr>
            <a:graphicFrameLocks noGrp="1"/>
          </p:cNvGraphicFramePr>
          <p:nvPr>
            <p:extLst>
              <p:ext uri="{D42A27DB-BD31-4B8C-83A1-F6EECF244321}">
                <p14:modId xmlns:p14="http://schemas.microsoft.com/office/powerpoint/2010/main" val="3963938575"/>
              </p:ext>
            </p:extLst>
          </p:nvPr>
        </p:nvGraphicFramePr>
        <p:xfrm>
          <a:off x="971083" y="29558520"/>
          <a:ext cx="11629328" cy="6677411"/>
        </p:xfrm>
        <a:graphic>
          <a:graphicData uri="http://schemas.openxmlformats.org/drawingml/2006/table">
            <a:tbl>
              <a:tblPr firstRow="1" bandRow="1">
                <a:tableStyleId>{22838BEF-8BB2-4498-84A7-C5851F593DF1}</a:tableStyleId>
              </a:tblPr>
              <a:tblGrid>
                <a:gridCol w="5814664">
                  <a:extLst>
                    <a:ext uri="{9D8B030D-6E8A-4147-A177-3AD203B41FA5}">
                      <a16:colId xmlns:a16="http://schemas.microsoft.com/office/drawing/2014/main" val="1174194030"/>
                    </a:ext>
                  </a:extLst>
                </a:gridCol>
                <a:gridCol w="5814664">
                  <a:extLst>
                    <a:ext uri="{9D8B030D-6E8A-4147-A177-3AD203B41FA5}">
                      <a16:colId xmlns:a16="http://schemas.microsoft.com/office/drawing/2014/main" val="4256714110"/>
                    </a:ext>
                  </a:extLst>
                </a:gridCol>
              </a:tblGrid>
              <a:tr h="817280">
                <a:tc>
                  <a:txBody>
                    <a:bodyPr/>
                    <a:lstStyle/>
                    <a:p>
                      <a:r>
                        <a:rPr lang="en-US" sz="3200" dirty="0"/>
                        <a:t>STRENGTH</a:t>
                      </a:r>
                    </a:p>
                  </a:txBody>
                  <a:tcPr/>
                </a:tc>
                <a:tc>
                  <a:txBody>
                    <a:bodyPr/>
                    <a:lstStyle/>
                    <a:p>
                      <a:r>
                        <a:rPr lang="en-US" sz="3200" dirty="0"/>
                        <a:t>WEAKNESS</a:t>
                      </a:r>
                    </a:p>
                  </a:txBody>
                  <a:tcPr/>
                </a:tc>
                <a:extLst>
                  <a:ext uri="{0D108BD9-81ED-4DB2-BD59-A6C34878D82A}">
                    <a16:rowId xmlns:a16="http://schemas.microsoft.com/office/drawing/2014/main" val="985601833"/>
                  </a:ext>
                </a:extLst>
              </a:tr>
              <a:tr h="2193752">
                <a:tc>
                  <a:txBody>
                    <a:bodyPr/>
                    <a:lstStyle/>
                    <a:p>
                      <a:pPr marL="457200" indent="-457200">
                        <a:buFont typeface="Arial" panose="020B0604020202020204" pitchFamily="34" charset="0"/>
                        <a:buChar char="•"/>
                      </a:pPr>
                      <a:r>
                        <a:rPr lang="en-US" sz="3200" dirty="0">
                          <a:solidFill>
                            <a:schemeClr val="accent1">
                              <a:lumMod val="50000"/>
                            </a:schemeClr>
                          </a:solidFill>
                        </a:rPr>
                        <a:t>Used for various orthopedic disorders</a:t>
                      </a:r>
                    </a:p>
                    <a:p>
                      <a:endParaRPr lang="en-US" sz="3200" dirty="0">
                        <a:solidFill>
                          <a:schemeClr val="accent1">
                            <a:lumMod val="50000"/>
                          </a:schemeClr>
                        </a:solidFill>
                      </a:endParaRPr>
                    </a:p>
                  </a:txBody>
                  <a:tcPr/>
                </a:tc>
                <a:tc>
                  <a:txBody>
                    <a:bodyPr/>
                    <a:lstStyle/>
                    <a:p>
                      <a:pPr marL="457200" indent="-457200">
                        <a:buFont typeface="Arial" panose="020B0604020202020204" pitchFamily="34" charset="0"/>
                        <a:buChar char="•"/>
                      </a:pPr>
                      <a:r>
                        <a:rPr lang="en-US" sz="2800" dirty="0">
                          <a:solidFill>
                            <a:schemeClr val="accent1">
                              <a:lumMod val="50000"/>
                            </a:schemeClr>
                          </a:solidFill>
                        </a:rPr>
                        <a:t>It is contraindicative with lot of drugs, has many side effects</a:t>
                      </a:r>
                    </a:p>
                  </a:txBody>
                  <a:tcPr/>
                </a:tc>
                <a:extLst>
                  <a:ext uri="{0D108BD9-81ED-4DB2-BD59-A6C34878D82A}">
                    <a16:rowId xmlns:a16="http://schemas.microsoft.com/office/drawing/2014/main" val="207824890"/>
                  </a:ext>
                </a:extLst>
              </a:tr>
              <a:tr h="817280">
                <a:tc>
                  <a:txBody>
                    <a:bodyPr/>
                    <a:lstStyle/>
                    <a:p>
                      <a:pPr marL="0" marR="0" lvl="0" indent="0" algn="l" defTabSz="3579785" rtl="0" eaLnBrk="1" fontAlgn="auto" latinLnBrk="0" hangingPunct="1">
                        <a:lnSpc>
                          <a:spcPct val="100000"/>
                        </a:lnSpc>
                        <a:spcBef>
                          <a:spcPts val="0"/>
                        </a:spcBef>
                        <a:spcAft>
                          <a:spcPts val="0"/>
                        </a:spcAft>
                        <a:buClrTx/>
                        <a:buSzTx/>
                        <a:buFontTx/>
                        <a:buNone/>
                        <a:tabLst/>
                        <a:defRPr/>
                      </a:pPr>
                      <a:r>
                        <a:rPr lang="en-US" sz="3200" b="1" dirty="0"/>
                        <a:t>OPPORTUNITY</a:t>
                      </a:r>
                    </a:p>
                  </a:txBody>
                  <a:tcPr/>
                </a:tc>
                <a:tc>
                  <a:txBody>
                    <a:bodyPr/>
                    <a:lstStyle/>
                    <a:p>
                      <a:r>
                        <a:rPr lang="en-US" sz="3200" b="1" dirty="0"/>
                        <a:t>THREATS</a:t>
                      </a:r>
                    </a:p>
                  </a:txBody>
                  <a:tcPr/>
                </a:tc>
                <a:extLst>
                  <a:ext uri="{0D108BD9-81ED-4DB2-BD59-A6C34878D82A}">
                    <a16:rowId xmlns:a16="http://schemas.microsoft.com/office/drawing/2014/main" val="748560892"/>
                  </a:ext>
                </a:extLst>
              </a:tr>
              <a:tr h="2849099">
                <a:tc>
                  <a:txBody>
                    <a:bodyPr/>
                    <a:lstStyle/>
                    <a:p>
                      <a:pPr marL="0" marR="0" lvl="0" indent="0" algn="l" defTabSz="3579785" rtl="0" eaLnBrk="1" fontAlgn="auto" latinLnBrk="0" hangingPunct="1">
                        <a:lnSpc>
                          <a:spcPct val="100000"/>
                        </a:lnSpc>
                        <a:spcBef>
                          <a:spcPts val="0"/>
                        </a:spcBef>
                        <a:spcAft>
                          <a:spcPts val="0"/>
                        </a:spcAft>
                        <a:buClrTx/>
                        <a:buSzTx/>
                        <a:buFontTx/>
                        <a:buNone/>
                        <a:tabLst/>
                        <a:defRPr/>
                      </a:pPr>
                      <a:r>
                        <a:rPr lang="en-US" sz="2800" b="0" dirty="0">
                          <a:solidFill>
                            <a:schemeClr val="accent1">
                              <a:lumMod val="50000"/>
                            </a:schemeClr>
                          </a:solidFill>
                        </a:rPr>
                        <a:t>Market share is estimated to grow by 2% by 2027</a:t>
                      </a:r>
                    </a:p>
                    <a:p>
                      <a:endParaRPr lang="en-US" dirty="0"/>
                    </a:p>
                  </a:txBody>
                  <a:tcPr/>
                </a:tc>
                <a:tc>
                  <a:txBody>
                    <a:bodyPr/>
                    <a:lstStyle/>
                    <a:p>
                      <a:pPr marL="0" marR="0" lvl="0" indent="0" algn="l" defTabSz="3579785" rtl="0" eaLnBrk="1" fontAlgn="auto" latinLnBrk="0" hangingPunct="1">
                        <a:lnSpc>
                          <a:spcPct val="100000"/>
                        </a:lnSpc>
                        <a:spcBef>
                          <a:spcPts val="0"/>
                        </a:spcBef>
                        <a:spcAft>
                          <a:spcPts val="0"/>
                        </a:spcAft>
                        <a:buClrTx/>
                        <a:buSzTx/>
                        <a:buFontTx/>
                        <a:buNone/>
                        <a:tabLst/>
                        <a:defRPr/>
                      </a:pPr>
                      <a:r>
                        <a:rPr lang="en-US" sz="2800" b="0" dirty="0">
                          <a:solidFill>
                            <a:schemeClr val="accent1">
                              <a:lumMod val="50000"/>
                            </a:schemeClr>
                          </a:solidFill>
                        </a:rPr>
                        <a:t>There are a lot of brands which offer the same indication, hence its difficult to sustain in this therapeutic region</a:t>
                      </a:r>
                    </a:p>
                  </a:txBody>
                  <a:tcPr/>
                </a:tc>
                <a:extLst>
                  <a:ext uri="{0D108BD9-81ED-4DB2-BD59-A6C34878D82A}">
                    <a16:rowId xmlns:a16="http://schemas.microsoft.com/office/drawing/2014/main" val="1425659849"/>
                  </a:ext>
                </a:extLst>
              </a:tr>
            </a:tbl>
          </a:graphicData>
        </a:graphic>
      </p:graphicFrame>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24D578FC-D459-6712-0C75-E04574CCE9EE}"/>
                  </a:ext>
                </a:extLst>
              </p14:cNvPr>
              <p14:cNvContentPartPr/>
              <p14:nvPr/>
            </p14:nvContentPartPr>
            <p14:xfrm>
              <a:off x="25662692" y="41183849"/>
              <a:ext cx="360" cy="360"/>
            </p14:xfrm>
          </p:contentPart>
        </mc:Choice>
        <mc:Fallback xmlns="">
          <p:pic>
            <p:nvPicPr>
              <p:cNvPr id="20" name="Ink 19">
                <a:extLst>
                  <a:ext uri="{FF2B5EF4-FFF2-40B4-BE49-F238E27FC236}">
                    <a16:creationId xmlns:a16="http://schemas.microsoft.com/office/drawing/2014/main" id="{24D578FC-D459-6712-0C75-E04574CCE9EE}"/>
                  </a:ext>
                </a:extLst>
              </p:cNvPr>
              <p:cNvPicPr/>
              <p:nvPr/>
            </p:nvPicPr>
            <p:blipFill>
              <a:blip r:embed="rId9"/>
              <a:stretch>
                <a:fillRect/>
              </a:stretch>
            </p:blipFill>
            <p:spPr>
              <a:xfrm>
                <a:off x="25653692" y="41175209"/>
                <a:ext cx="18000" cy="18000"/>
              </a:xfrm>
              <a:prstGeom prst="rect">
                <a:avLst/>
              </a:prstGeom>
            </p:spPr>
          </p:pic>
        </mc:Fallback>
      </mc:AlternateContent>
      <p:pic>
        <p:nvPicPr>
          <p:cNvPr id="22" name="Picture 21">
            <a:extLst>
              <a:ext uri="{FF2B5EF4-FFF2-40B4-BE49-F238E27FC236}">
                <a16:creationId xmlns:a16="http://schemas.microsoft.com/office/drawing/2014/main" id="{A9A91FF8-E47E-CC54-61DD-23BA42670DF5}"/>
              </a:ext>
            </a:extLst>
          </p:cNvPr>
          <p:cNvPicPr>
            <a:picLocks noChangeAspect="1"/>
          </p:cNvPicPr>
          <p:nvPr/>
        </p:nvPicPr>
        <p:blipFill>
          <a:blip r:embed="rId10"/>
          <a:stretch>
            <a:fillRect/>
          </a:stretch>
        </p:blipFill>
        <p:spPr>
          <a:xfrm>
            <a:off x="28877173" y="3294078"/>
            <a:ext cx="6368494" cy="4916444"/>
          </a:xfrm>
          <a:prstGeom prst="rect">
            <a:avLst/>
          </a:prstGeom>
        </p:spPr>
      </p:pic>
      <mc:AlternateContent xmlns:mc="http://schemas.openxmlformats.org/markup-compatibility/2006" xmlns:p14="http://schemas.microsoft.com/office/powerpoint/2010/main">
        <mc:Choice Requires="p14">
          <p:contentPart p14:bwMode="auto" r:id="rId11">
            <p14:nvContentPartPr>
              <p14:cNvPr id="26" name="Ink 25">
                <a:extLst>
                  <a:ext uri="{FF2B5EF4-FFF2-40B4-BE49-F238E27FC236}">
                    <a16:creationId xmlns:a16="http://schemas.microsoft.com/office/drawing/2014/main" id="{8266EC79-BB3C-D630-43C3-7A9BF027855E}"/>
                  </a:ext>
                </a:extLst>
              </p14:cNvPr>
              <p14:cNvContentPartPr/>
              <p14:nvPr/>
            </p14:nvContentPartPr>
            <p14:xfrm>
              <a:off x="-8684949" y="27675000"/>
              <a:ext cx="85680" cy="1883520"/>
            </p14:xfrm>
          </p:contentPart>
        </mc:Choice>
        <mc:Fallback xmlns="">
          <p:pic>
            <p:nvPicPr>
              <p:cNvPr id="26" name="Ink 25">
                <a:extLst>
                  <a:ext uri="{FF2B5EF4-FFF2-40B4-BE49-F238E27FC236}">
                    <a16:creationId xmlns:a16="http://schemas.microsoft.com/office/drawing/2014/main" id="{8266EC79-BB3C-D630-43C3-7A9BF027855E}"/>
                  </a:ext>
                </a:extLst>
              </p:cNvPr>
              <p:cNvPicPr/>
              <p:nvPr/>
            </p:nvPicPr>
            <p:blipFill>
              <a:blip r:embed="rId12"/>
              <a:stretch>
                <a:fillRect/>
              </a:stretch>
            </p:blipFill>
            <p:spPr>
              <a:xfrm>
                <a:off x="-8693589" y="27666000"/>
                <a:ext cx="103320" cy="1901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7" name="Ink 26">
                <a:extLst>
                  <a:ext uri="{FF2B5EF4-FFF2-40B4-BE49-F238E27FC236}">
                    <a16:creationId xmlns:a16="http://schemas.microsoft.com/office/drawing/2014/main" id="{FA5C64E1-3F4B-E0FF-2E9F-478CC90A1955}"/>
                  </a:ext>
                </a:extLst>
              </p14:cNvPr>
              <p14:cNvContentPartPr/>
              <p14:nvPr/>
            </p14:nvContentPartPr>
            <p14:xfrm>
              <a:off x="-9444189" y="29194560"/>
              <a:ext cx="591120" cy="3342240"/>
            </p14:xfrm>
          </p:contentPart>
        </mc:Choice>
        <mc:Fallback xmlns="">
          <p:pic>
            <p:nvPicPr>
              <p:cNvPr id="27" name="Ink 26">
                <a:extLst>
                  <a:ext uri="{FF2B5EF4-FFF2-40B4-BE49-F238E27FC236}">
                    <a16:creationId xmlns:a16="http://schemas.microsoft.com/office/drawing/2014/main" id="{FA5C64E1-3F4B-E0FF-2E9F-478CC90A1955}"/>
                  </a:ext>
                </a:extLst>
              </p:cNvPr>
              <p:cNvPicPr/>
              <p:nvPr/>
            </p:nvPicPr>
            <p:blipFill>
              <a:blip r:embed="rId14"/>
              <a:stretch>
                <a:fillRect/>
              </a:stretch>
            </p:blipFill>
            <p:spPr>
              <a:xfrm>
                <a:off x="-9452829" y="29185920"/>
                <a:ext cx="608760" cy="3359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4" name="Ink 33">
                <a:extLst>
                  <a:ext uri="{FF2B5EF4-FFF2-40B4-BE49-F238E27FC236}">
                    <a16:creationId xmlns:a16="http://schemas.microsoft.com/office/drawing/2014/main" id="{3E17D8D6-57CD-436B-A661-467D473A24DE}"/>
                  </a:ext>
                </a:extLst>
              </p14:cNvPr>
              <p14:cNvContentPartPr/>
              <p14:nvPr/>
            </p14:nvContentPartPr>
            <p14:xfrm>
              <a:off x="-9262749" y="32455800"/>
              <a:ext cx="51480" cy="360"/>
            </p14:xfrm>
          </p:contentPart>
        </mc:Choice>
        <mc:Fallback xmlns="">
          <p:pic>
            <p:nvPicPr>
              <p:cNvPr id="34" name="Ink 33">
                <a:extLst>
                  <a:ext uri="{FF2B5EF4-FFF2-40B4-BE49-F238E27FC236}">
                    <a16:creationId xmlns:a16="http://schemas.microsoft.com/office/drawing/2014/main" id="{3E17D8D6-57CD-436B-A661-467D473A24DE}"/>
                  </a:ext>
                </a:extLst>
              </p:cNvPr>
              <p:cNvPicPr/>
              <p:nvPr/>
            </p:nvPicPr>
            <p:blipFill>
              <a:blip r:embed="rId16"/>
              <a:stretch>
                <a:fillRect/>
              </a:stretch>
            </p:blipFill>
            <p:spPr>
              <a:xfrm>
                <a:off x="-9271749" y="32446800"/>
                <a:ext cx="69120" cy="18000"/>
              </a:xfrm>
              <a:prstGeom prst="rect">
                <a:avLst/>
              </a:prstGeom>
            </p:spPr>
          </p:pic>
        </mc:Fallback>
      </mc:AlternateContent>
      <p:sp>
        <p:nvSpPr>
          <p:cNvPr id="35" name="TextBox 34">
            <a:extLst>
              <a:ext uri="{FF2B5EF4-FFF2-40B4-BE49-F238E27FC236}">
                <a16:creationId xmlns:a16="http://schemas.microsoft.com/office/drawing/2014/main" id="{37506FDB-834D-ED13-7F2B-97BDC5F7442D}"/>
              </a:ext>
            </a:extLst>
          </p:cNvPr>
          <p:cNvSpPr txBox="1"/>
          <p:nvPr/>
        </p:nvSpPr>
        <p:spPr>
          <a:xfrm>
            <a:off x="17899062" y="27302126"/>
            <a:ext cx="4547287" cy="584775"/>
          </a:xfrm>
          <a:prstGeom prst="rect">
            <a:avLst/>
          </a:prstGeom>
          <a:noFill/>
        </p:spPr>
        <p:txBody>
          <a:bodyPr wrap="square" rtlCol="0">
            <a:spAutoFit/>
          </a:bodyPr>
          <a:lstStyle/>
          <a:p>
            <a:r>
              <a:rPr lang="en-US" sz="3200" b="1" dirty="0">
                <a:solidFill>
                  <a:schemeClr val="accent1">
                    <a:lumMod val="50000"/>
                  </a:schemeClr>
                </a:solidFill>
              </a:rPr>
              <a:t>MY BRAND NAME</a:t>
            </a:r>
          </a:p>
        </p:txBody>
      </p:sp>
      <p:pic>
        <p:nvPicPr>
          <p:cNvPr id="37" name="Graphic 36">
            <a:extLst>
              <a:ext uri="{FF2B5EF4-FFF2-40B4-BE49-F238E27FC236}">
                <a16:creationId xmlns:a16="http://schemas.microsoft.com/office/drawing/2014/main" id="{4295A731-BFBF-3D60-8FB2-FF86BE1E6B8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4728371" y="9885373"/>
            <a:ext cx="8523515" cy="3670438"/>
          </a:xfrm>
          <a:prstGeom prst="rect">
            <a:avLst/>
          </a:prstGeom>
        </p:spPr>
      </p:pic>
      <p:pic>
        <p:nvPicPr>
          <p:cNvPr id="39" name="Graphic 38">
            <a:extLst>
              <a:ext uri="{FF2B5EF4-FFF2-40B4-BE49-F238E27FC236}">
                <a16:creationId xmlns:a16="http://schemas.microsoft.com/office/drawing/2014/main" id="{19A8DC61-3A9D-4AC3-181B-17EEA197A20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728371" y="13655474"/>
            <a:ext cx="8523515" cy="3243269"/>
          </a:xfrm>
          <a:prstGeom prst="rect">
            <a:avLst/>
          </a:prstGeom>
        </p:spPr>
      </p:pic>
    </p:spTree>
    <p:extLst>
      <p:ext uri="{BB962C8B-B14F-4D97-AF65-F5344CB8AC3E}">
        <p14:creationId xmlns:p14="http://schemas.microsoft.com/office/powerpoint/2010/main" val="7277842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2853</TotalTime>
  <Words>1161</Words>
  <Application>Microsoft Office PowerPoint</Application>
  <PresentationFormat>Custom</PresentationFormat>
  <Paragraphs>158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Piyush Shukla</dc:creator>
  <cp:lastModifiedBy>Sudhinder Singh Chowhan</cp:lastModifiedBy>
  <cp:revision>181</cp:revision>
  <dcterms:created xsi:type="dcterms:W3CDTF">2022-05-30T04:29:58Z</dcterms:created>
  <dcterms:modified xsi:type="dcterms:W3CDTF">2022-06-11T04:46:34Z</dcterms:modified>
</cp:coreProperties>
</file>