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29184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0" d="100"/>
          <a:sy n="30" d="100"/>
        </p:scale>
        <p:origin x="744" y="-45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3835368168404"/>
          <c:y val="6.3217598590407506E-3"/>
          <c:w val="0.88196164631831597"/>
          <c:h val="0.85971148921739138"/>
        </c:manualLayout>
      </c:layout>
      <c:barChart>
        <c:barDir val="col"/>
        <c:grouping val="clustered"/>
        <c:varyColors val="0"/>
        <c:ser>
          <c:idx val="0"/>
          <c:order val="0"/>
          <c:tx>
            <c:strRef>
              <c:f>Sheet1!$F$1</c:f>
              <c:strCache>
                <c:ptCount val="1"/>
                <c:pt idx="0">
                  <c:v>NUMBER OF TOILETS ASSESED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Sheet1!$E$2:$E$6</c:f>
              <c:strCache>
                <c:ptCount val="5"/>
                <c:pt idx="0">
                  <c:v>RAJASHTHAN</c:v>
                </c:pt>
                <c:pt idx="1">
                  <c:v>MADHYA PRADESH</c:v>
                </c:pt>
                <c:pt idx="2">
                  <c:v>UTAR PRADESH</c:v>
                </c:pt>
                <c:pt idx="3">
                  <c:v>WEST BENGAL</c:v>
                </c:pt>
                <c:pt idx="4">
                  <c:v>KARNATAKA</c:v>
                </c:pt>
              </c:strCache>
            </c:strRef>
          </c:cat>
          <c:val>
            <c:numRef>
              <c:f>Sheet1!$F$2:$F$6</c:f>
              <c:numCache>
                <c:formatCode>General</c:formatCode>
                <c:ptCount val="5"/>
                <c:pt idx="0">
                  <c:v>800</c:v>
                </c:pt>
                <c:pt idx="1">
                  <c:v>2000</c:v>
                </c:pt>
                <c:pt idx="2">
                  <c:v>987</c:v>
                </c:pt>
                <c:pt idx="3">
                  <c:v>1532</c:v>
                </c:pt>
                <c:pt idx="4">
                  <c:v>908</c:v>
                </c:pt>
              </c:numCache>
            </c:numRef>
          </c:val>
          <c:extLst>
            <c:ext xmlns:c16="http://schemas.microsoft.com/office/drawing/2014/chart" uri="{C3380CC4-5D6E-409C-BE32-E72D297353CC}">
              <c16:uniqueId val="{00000000-39C9-4332-9C0D-93294DFA8BAB}"/>
            </c:ext>
          </c:extLst>
        </c:ser>
        <c:ser>
          <c:idx val="1"/>
          <c:order val="1"/>
          <c:tx>
            <c:strRef>
              <c:f>Sheet1!$G$1</c:f>
              <c:strCache>
                <c:ptCount val="1"/>
                <c:pt idx="0">
                  <c:v>TOILET CLEANLINESS STATUS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Sheet1!$E$2:$E$6</c:f>
              <c:strCache>
                <c:ptCount val="5"/>
                <c:pt idx="0">
                  <c:v>RAJASHTHAN</c:v>
                </c:pt>
                <c:pt idx="1">
                  <c:v>MADHYA PRADESH</c:v>
                </c:pt>
                <c:pt idx="2">
                  <c:v>UTAR PRADESH</c:v>
                </c:pt>
                <c:pt idx="3">
                  <c:v>WEST BENGAL</c:v>
                </c:pt>
                <c:pt idx="4">
                  <c:v>KARNATAKA</c:v>
                </c:pt>
              </c:strCache>
            </c:strRef>
          </c:cat>
          <c:val>
            <c:numRef>
              <c:f>Sheet1!$G$2:$G$6</c:f>
              <c:numCache>
                <c:formatCode>0%</c:formatCode>
                <c:ptCount val="5"/>
                <c:pt idx="0">
                  <c:v>0.25</c:v>
                </c:pt>
                <c:pt idx="1">
                  <c:v>0.75</c:v>
                </c:pt>
                <c:pt idx="2">
                  <c:v>0.25</c:v>
                </c:pt>
                <c:pt idx="3">
                  <c:v>0.3</c:v>
                </c:pt>
                <c:pt idx="4">
                  <c:v>0.7</c:v>
                </c:pt>
              </c:numCache>
            </c:numRef>
          </c:val>
          <c:extLst>
            <c:ext xmlns:c16="http://schemas.microsoft.com/office/drawing/2014/chart" uri="{C3380CC4-5D6E-409C-BE32-E72D297353CC}">
              <c16:uniqueId val="{00000001-39C9-4332-9C0D-93294DFA8BAB}"/>
            </c:ext>
          </c:extLst>
        </c:ser>
        <c:ser>
          <c:idx val="2"/>
          <c:order val="2"/>
          <c:tx>
            <c:strRef>
              <c:f>Sheet1!$H$1</c:f>
              <c:strCache>
                <c:ptCount val="1"/>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stdErr"/>
            <c:noEndCap val="0"/>
            <c:spPr>
              <a:noFill/>
              <a:ln w="9525" cap="flat" cmpd="sng" algn="ctr">
                <a:solidFill>
                  <a:schemeClr val="tx1">
                    <a:lumMod val="65000"/>
                    <a:lumOff val="35000"/>
                  </a:schemeClr>
                </a:solidFill>
                <a:round/>
              </a:ln>
              <a:effectLst/>
            </c:spPr>
          </c:errBars>
          <c:cat>
            <c:strRef>
              <c:f>Sheet1!$E$2:$E$6</c:f>
              <c:strCache>
                <c:ptCount val="5"/>
                <c:pt idx="0">
                  <c:v>RAJASHTHAN</c:v>
                </c:pt>
                <c:pt idx="1">
                  <c:v>MADHYA PRADESH</c:v>
                </c:pt>
                <c:pt idx="2">
                  <c:v>UTAR PRADESH</c:v>
                </c:pt>
                <c:pt idx="3">
                  <c:v>WEST BENGAL</c:v>
                </c:pt>
                <c:pt idx="4">
                  <c:v>KARNATAKA</c:v>
                </c:pt>
              </c:strCache>
            </c:strRef>
          </c:cat>
          <c:val>
            <c:numRef>
              <c:f>Sheet1!$H$2:$H$6</c:f>
              <c:numCache>
                <c:formatCode>General</c:formatCode>
                <c:ptCount val="5"/>
              </c:numCache>
            </c:numRef>
          </c:val>
          <c:extLst>
            <c:ext xmlns:c16="http://schemas.microsoft.com/office/drawing/2014/chart" uri="{C3380CC4-5D6E-409C-BE32-E72D297353CC}">
              <c16:uniqueId val="{00000002-39C9-4332-9C0D-93294DFA8BAB}"/>
            </c:ext>
          </c:extLst>
        </c:ser>
        <c:dLbls>
          <c:dLblPos val="outEnd"/>
          <c:showLegendKey val="0"/>
          <c:showVal val="1"/>
          <c:showCatName val="0"/>
          <c:showSerName val="0"/>
          <c:showPercent val="0"/>
          <c:showBubbleSize val="0"/>
        </c:dLbls>
        <c:gapWidth val="219"/>
        <c:overlap val="-27"/>
        <c:axId val="1096584464"/>
        <c:axId val="1096584880"/>
      </c:barChart>
      <c:catAx>
        <c:axId val="109658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6584880"/>
        <c:crosses val="autoZero"/>
        <c:auto val="1"/>
        <c:lblAlgn val="ctr"/>
        <c:lblOffset val="100"/>
        <c:noMultiLvlLbl val="0"/>
      </c:catAx>
      <c:valAx>
        <c:axId val="10965848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09658446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manualLayout>
          <c:xMode val="edge"/>
          <c:yMode val="edge"/>
          <c:x val="0.22979718226309592"/>
          <c:y val="0.94559501256515233"/>
          <c:w val="0.696402197012297"/>
          <c:h val="4.9961583801659527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FAB9CD-884E-47C2-9476-EE154B816E6E}" type="doc">
      <dgm:prSet loTypeId="urn:microsoft.com/office/officeart/2005/8/layout/process1" loCatId="process" qsTypeId="urn:microsoft.com/office/officeart/2005/8/quickstyle/simple1" qsCatId="simple" csTypeId="urn:microsoft.com/office/officeart/2005/8/colors/accent1_2" csCatId="accent1" phldr="1"/>
      <dgm:spPr/>
    </dgm:pt>
    <dgm:pt modelId="{0D624A0F-0F68-4449-88A4-02FDD293B79E}">
      <dgm:prSet phldrT="[Text]"/>
      <dgm:spPr/>
      <dgm:t>
        <a:bodyPr/>
        <a:lstStyle/>
        <a:p>
          <a:r>
            <a:rPr lang="en-IN" dirty="0"/>
            <a:t>Field visit by the assessors</a:t>
          </a:r>
        </a:p>
      </dgm:t>
    </dgm:pt>
    <dgm:pt modelId="{40A0817C-7426-40EF-B051-C5DF2AF90E36}" type="parTrans" cxnId="{A3E004FA-F9F9-4058-873B-80DE765EBB9F}">
      <dgm:prSet/>
      <dgm:spPr/>
      <dgm:t>
        <a:bodyPr/>
        <a:lstStyle/>
        <a:p>
          <a:endParaRPr lang="en-IN"/>
        </a:p>
      </dgm:t>
    </dgm:pt>
    <dgm:pt modelId="{F947E580-9E5B-4768-A7B1-C6D45E7CCB5A}" type="sibTrans" cxnId="{A3E004FA-F9F9-4058-873B-80DE765EBB9F}">
      <dgm:prSet/>
      <dgm:spPr/>
      <dgm:t>
        <a:bodyPr/>
        <a:lstStyle/>
        <a:p>
          <a:endParaRPr lang="en-IN"/>
        </a:p>
      </dgm:t>
    </dgm:pt>
    <dgm:pt modelId="{4555CEDB-F7F0-4FDC-8E9E-874DAD8F6FB2}">
      <dgm:prSet phldrT="[Text]"/>
      <dgm:spPr/>
      <dgm:t>
        <a:bodyPr/>
        <a:lstStyle/>
        <a:p>
          <a:r>
            <a:rPr lang="en-IN" dirty="0"/>
            <a:t>Field Assessment</a:t>
          </a:r>
        </a:p>
      </dgm:t>
    </dgm:pt>
    <dgm:pt modelId="{57313D97-E41F-427F-AF5C-9C4E366287FC}" type="parTrans" cxnId="{7823061D-7207-4DD4-BA73-434E8995E88D}">
      <dgm:prSet/>
      <dgm:spPr/>
      <dgm:t>
        <a:bodyPr/>
        <a:lstStyle/>
        <a:p>
          <a:endParaRPr lang="en-IN"/>
        </a:p>
      </dgm:t>
    </dgm:pt>
    <dgm:pt modelId="{2AAB2453-6255-4CF7-96FF-967EC3236E4A}" type="sibTrans" cxnId="{7823061D-7207-4DD4-BA73-434E8995E88D}">
      <dgm:prSet/>
      <dgm:spPr/>
      <dgm:t>
        <a:bodyPr/>
        <a:lstStyle/>
        <a:p>
          <a:endParaRPr lang="en-IN"/>
        </a:p>
      </dgm:t>
    </dgm:pt>
    <dgm:pt modelId="{AE6B1573-F231-4ECA-82D8-7C81DC2FBF26}">
      <dgm:prSet phldrT="[Text]"/>
      <dgm:spPr/>
      <dgm:t>
        <a:bodyPr/>
        <a:lstStyle/>
        <a:p>
          <a:r>
            <a:rPr lang="en-IN" dirty="0"/>
            <a:t>Verification of the documents provided by the assessors</a:t>
          </a:r>
        </a:p>
      </dgm:t>
    </dgm:pt>
    <dgm:pt modelId="{81BA4877-52EB-4194-9CC8-7A65F86088E9}" type="parTrans" cxnId="{608B19C8-2775-4123-B22B-F07DC080CB90}">
      <dgm:prSet/>
      <dgm:spPr/>
      <dgm:t>
        <a:bodyPr/>
        <a:lstStyle/>
        <a:p>
          <a:endParaRPr lang="en-IN"/>
        </a:p>
      </dgm:t>
    </dgm:pt>
    <dgm:pt modelId="{D78935FF-87A4-4DBC-851C-36D44209B464}" type="sibTrans" cxnId="{608B19C8-2775-4123-B22B-F07DC080CB90}">
      <dgm:prSet/>
      <dgm:spPr/>
      <dgm:t>
        <a:bodyPr/>
        <a:lstStyle/>
        <a:p>
          <a:endParaRPr lang="en-IN"/>
        </a:p>
      </dgm:t>
    </dgm:pt>
    <dgm:pt modelId="{6101C360-6981-4E98-9933-141E87187D6E}" type="pres">
      <dgm:prSet presAssocID="{3AFAB9CD-884E-47C2-9476-EE154B816E6E}" presName="Name0" presStyleCnt="0">
        <dgm:presLayoutVars>
          <dgm:dir/>
          <dgm:resizeHandles val="exact"/>
        </dgm:presLayoutVars>
      </dgm:prSet>
      <dgm:spPr/>
    </dgm:pt>
    <dgm:pt modelId="{9B435C5F-DE2A-49F7-AB37-E08EBF177A19}" type="pres">
      <dgm:prSet presAssocID="{0D624A0F-0F68-4449-88A4-02FDD293B79E}" presName="node" presStyleLbl="node1" presStyleIdx="0" presStyleCnt="3">
        <dgm:presLayoutVars>
          <dgm:bulletEnabled val="1"/>
        </dgm:presLayoutVars>
      </dgm:prSet>
      <dgm:spPr/>
    </dgm:pt>
    <dgm:pt modelId="{8A406C0C-2D1B-4AB6-BBC5-5DE985C63CFB}" type="pres">
      <dgm:prSet presAssocID="{F947E580-9E5B-4768-A7B1-C6D45E7CCB5A}" presName="sibTrans" presStyleLbl="sibTrans2D1" presStyleIdx="0" presStyleCnt="2"/>
      <dgm:spPr/>
    </dgm:pt>
    <dgm:pt modelId="{8712E0AC-0C33-4CC4-A86D-324839219600}" type="pres">
      <dgm:prSet presAssocID="{F947E580-9E5B-4768-A7B1-C6D45E7CCB5A}" presName="connectorText" presStyleLbl="sibTrans2D1" presStyleIdx="0" presStyleCnt="2"/>
      <dgm:spPr/>
    </dgm:pt>
    <dgm:pt modelId="{BEAB6DC6-17FA-4F32-B5CD-22251162040C}" type="pres">
      <dgm:prSet presAssocID="{4555CEDB-F7F0-4FDC-8E9E-874DAD8F6FB2}" presName="node" presStyleLbl="node1" presStyleIdx="1" presStyleCnt="3">
        <dgm:presLayoutVars>
          <dgm:bulletEnabled val="1"/>
        </dgm:presLayoutVars>
      </dgm:prSet>
      <dgm:spPr/>
    </dgm:pt>
    <dgm:pt modelId="{AAFB29B4-958A-4B3A-BE31-316F7E84C877}" type="pres">
      <dgm:prSet presAssocID="{2AAB2453-6255-4CF7-96FF-967EC3236E4A}" presName="sibTrans" presStyleLbl="sibTrans2D1" presStyleIdx="1" presStyleCnt="2"/>
      <dgm:spPr/>
    </dgm:pt>
    <dgm:pt modelId="{A92BD5D5-6123-4F04-B7FD-E4A048A3B280}" type="pres">
      <dgm:prSet presAssocID="{2AAB2453-6255-4CF7-96FF-967EC3236E4A}" presName="connectorText" presStyleLbl="sibTrans2D1" presStyleIdx="1" presStyleCnt="2"/>
      <dgm:spPr/>
    </dgm:pt>
    <dgm:pt modelId="{19B2476E-0A82-4F13-AF56-2B5D49771462}" type="pres">
      <dgm:prSet presAssocID="{AE6B1573-F231-4ECA-82D8-7C81DC2FBF26}" presName="node" presStyleLbl="node1" presStyleIdx="2" presStyleCnt="3">
        <dgm:presLayoutVars>
          <dgm:bulletEnabled val="1"/>
        </dgm:presLayoutVars>
      </dgm:prSet>
      <dgm:spPr/>
    </dgm:pt>
  </dgm:ptLst>
  <dgm:cxnLst>
    <dgm:cxn modelId="{103ABE08-7BE1-4A88-A168-DB927F564B1B}" type="presOf" srcId="{F947E580-9E5B-4768-A7B1-C6D45E7CCB5A}" destId="{8A406C0C-2D1B-4AB6-BBC5-5DE985C63CFB}" srcOrd="0" destOrd="0" presId="urn:microsoft.com/office/officeart/2005/8/layout/process1"/>
    <dgm:cxn modelId="{7823061D-7207-4DD4-BA73-434E8995E88D}" srcId="{3AFAB9CD-884E-47C2-9476-EE154B816E6E}" destId="{4555CEDB-F7F0-4FDC-8E9E-874DAD8F6FB2}" srcOrd="1" destOrd="0" parTransId="{57313D97-E41F-427F-AF5C-9C4E366287FC}" sibTransId="{2AAB2453-6255-4CF7-96FF-967EC3236E4A}"/>
    <dgm:cxn modelId="{320E731E-6CA8-47AA-9521-B4D9BE7B35CC}" type="presOf" srcId="{F947E580-9E5B-4768-A7B1-C6D45E7CCB5A}" destId="{8712E0AC-0C33-4CC4-A86D-324839219600}" srcOrd="1" destOrd="0" presId="urn:microsoft.com/office/officeart/2005/8/layout/process1"/>
    <dgm:cxn modelId="{BE42976C-286D-47C5-88E1-038DA3FDA019}" type="presOf" srcId="{AE6B1573-F231-4ECA-82D8-7C81DC2FBF26}" destId="{19B2476E-0A82-4F13-AF56-2B5D49771462}" srcOrd="0" destOrd="0" presId="urn:microsoft.com/office/officeart/2005/8/layout/process1"/>
    <dgm:cxn modelId="{ACFE6D8E-7436-4436-9E4D-EAA8A4C30856}" type="presOf" srcId="{3AFAB9CD-884E-47C2-9476-EE154B816E6E}" destId="{6101C360-6981-4E98-9933-141E87187D6E}" srcOrd="0" destOrd="0" presId="urn:microsoft.com/office/officeart/2005/8/layout/process1"/>
    <dgm:cxn modelId="{AC8BE2B4-1E12-4792-8908-3F68405AA24C}" type="presOf" srcId="{4555CEDB-F7F0-4FDC-8E9E-874DAD8F6FB2}" destId="{BEAB6DC6-17FA-4F32-B5CD-22251162040C}" srcOrd="0" destOrd="0" presId="urn:microsoft.com/office/officeart/2005/8/layout/process1"/>
    <dgm:cxn modelId="{56AA00C3-196C-45D5-8805-28914C636D83}" type="presOf" srcId="{2AAB2453-6255-4CF7-96FF-967EC3236E4A}" destId="{A92BD5D5-6123-4F04-B7FD-E4A048A3B280}" srcOrd="1" destOrd="0" presId="urn:microsoft.com/office/officeart/2005/8/layout/process1"/>
    <dgm:cxn modelId="{608B19C8-2775-4123-B22B-F07DC080CB90}" srcId="{3AFAB9CD-884E-47C2-9476-EE154B816E6E}" destId="{AE6B1573-F231-4ECA-82D8-7C81DC2FBF26}" srcOrd="2" destOrd="0" parTransId="{81BA4877-52EB-4194-9CC8-7A65F86088E9}" sibTransId="{D78935FF-87A4-4DBC-851C-36D44209B464}"/>
    <dgm:cxn modelId="{967CB2DE-05A7-4608-B33E-02B7F49FD972}" type="presOf" srcId="{0D624A0F-0F68-4449-88A4-02FDD293B79E}" destId="{9B435C5F-DE2A-49F7-AB37-E08EBF177A19}" srcOrd="0" destOrd="0" presId="urn:microsoft.com/office/officeart/2005/8/layout/process1"/>
    <dgm:cxn modelId="{4447EFF0-1A31-4502-90C5-F38396707462}" type="presOf" srcId="{2AAB2453-6255-4CF7-96FF-967EC3236E4A}" destId="{AAFB29B4-958A-4B3A-BE31-316F7E84C877}" srcOrd="0" destOrd="0" presId="urn:microsoft.com/office/officeart/2005/8/layout/process1"/>
    <dgm:cxn modelId="{A3E004FA-F9F9-4058-873B-80DE765EBB9F}" srcId="{3AFAB9CD-884E-47C2-9476-EE154B816E6E}" destId="{0D624A0F-0F68-4449-88A4-02FDD293B79E}" srcOrd="0" destOrd="0" parTransId="{40A0817C-7426-40EF-B051-C5DF2AF90E36}" sibTransId="{F947E580-9E5B-4768-A7B1-C6D45E7CCB5A}"/>
    <dgm:cxn modelId="{FD4D86F9-FC29-4B25-AD42-4D72379B55B8}" type="presParOf" srcId="{6101C360-6981-4E98-9933-141E87187D6E}" destId="{9B435C5F-DE2A-49F7-AB37-E08EBF177A19}" srcOrd="0" destOrd="0" presId="urn:microsoft.com/office/officeart/2005/8/layout/process1"/>
    <dgm:cxn modelId="{4500B086-145B-4AF6-A424-6F664638BE58}" type="presParOf" srcId="{6101C360-6981-4E98-9933-141E87187D6E}" destId="{8A406C0C-2D1B-4AB6-BBC5-5DE985C63CFB}" srcOrd="1" destOrd="0" presId="urn:microsoft.com/office/officeart/2005/8/layout/process1"/>
    <dgm:cxn modelId="{6B63AD0A-24BA-4F0B-B254-DB51016CD837}" type="presParOf" srcId="{8A406C0C-2D1B-4AB6-BBC5-5DE985C63CFB}" destId="{8712E0AC-0C33-4CC4-A86D-324839219600}" srcOrd="0" destOrd="0" presId="urn:microsoft.com/office/officeart/2005/8/layout/process1"/>
    <dgm:cxn modelId="{E823DD42-6307-406E-9C07-96E509F54BC6}" type="presParOf" srcId="{6101C360-6981-4E98-9933-141E87187D6E}" destId="{BEAB6DC6-17FA-4F32-B5CD-22251162040C}" srcOrd="2" destOrd="0" presId="urn:microsoft.com/office/officeart/2005/8/layout/process1"/>
    <dgm:cxn modelId="{92F26328-6F90-4859-95CB-52F4C331BAE3}" type="presParOf" srcId="{6101C360-6981-4E98-9933-141E87187D6E}" destId="{AAFB29B4-958A-4B3A-BE31-316F7E84C877}" srcOrd="3" destOrd="0" presId="urn:microsoft.com/office/officeart/2005/8/layout/process1"/>
    <dgm:cxn modelId="{D4C14CF4-1651-4C0A-A340-65022B21CB71}" type="presParOf" srcId="{AAFB29B4-958A-4B3A-BE31-316F7E84C877}" destId="{A92BD5D5-6123-4F04-B7FD-E4A048A3B280}" srcOrd="0" destOrd="0" presId="urn:microsoft.com/office/officeart/2005/8/layout/process1"/>
    <dgm:cxn modelId="{AEBB455D-FF84-4019-8A68-F611D1C29A32}" type="presParOf" srcId="{6101C360-6981-4E98-9933-141E87187D6E}" destId="{19B2476E-0A82-4F13-AF56-2B5D49771462}" srcOrd="4" destOrd="0" presId="urn:microsoft.com/office/officeart/2005/8/layout/process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A21B6-F530-477A-B681-70428DF7D47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IN"/>
        </a:p>
      </dgm:t>
    </dgm:pt>
    <dgm:pt modelId="{86D76DC7-8293-415C-AF2B-200DEE174397}">
      <dgm:prSet phldrT="[Text]"/>
      <dgm:spPr/>
      <dgm:t>
        <a:bodyPr/>
        <a:lstStyle/>
        <a:p>
          <a:r>
            <a:rPr lang="en-IN" dirty="0"/>
            <a:t>SWOT</a:t>
          </a:r>
        </a:p>
      </dgm:t>
    </dgm:pt>
    <dgm:pt modelId="{BDD4DF49-6636-4C45-9210-9A77254DFF62}" type="parTrans" cxnId="{A6B937D1-18B2-4A06-80CA-083A78C5BB8B}">
      <dgm:prSet/>
      <dgm:spPr/>
      <dgm:t>
        <a:bodyPr/>
        <a:lstStyle/>
        <a:p>
          <a:endParaRPr lang="en-IN"/>
        </a:p>
      </dgm:t>
    </dgm:pt>
    <dgm:pt modelId="{0C913552-EDD9-486B-9121-60CA12217358}" type="sibTrans" cxnId="{A6B937D1-18B2-4A06-80CA-083A78C5BB8B}">
      <dgm:prSet/>
      <dgm:spPr/>
      <dgm:t>
        <a:bodyPr/>
        <a:lstStyle/>
        <a:p>
          <a:endParaRPr lang="en-IN"/>
        </a:p>
      </dgm:t>
    </dgm:pt>
    <dgm:pt modelId="{9E6F37A7-203A-4A79-B497-CB1A219A84A1}">
      <dgm:prSet phldrT="[Text]"/>
      <dgm:spPr/>
      <dgm:t>
        <a:bodyPr/>
        <a:lstStyle/>
        <a:p>
          <a:pPr>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Toilet construction</a:t>
          </a:r>
        </a:p>
        <a:p>
          <a:pPr>
            <a:buFont typeface="Wingdings" panose="05000000000000000000" pitchFamily="2" charset="2"/>
            <a:buChar char="§"/>
          </a:pPr>
          <a:r>
            <a:rPr lang="en-IN" dirty="0">
              <a:latin typeface="Times New Roman" panose="02020603050405020304" pitchFamily="18" charset="0"/>
              <a:cs typeface="Times New Roman" panose="02020603050405020304" pitchFamily="18" charset="0"/>
            </a:rPr>
            <a:t>Individual household latrines</a:t>
          </a:r>
          <a:endParaRPr lang="en-IN" dirty="0"/>
        </a:p>
      </dgm:t>
    </dgm:pt>
    <dgm:pt modelId="{AC15BB05-046C-4579-83E4-86436EA9BA19}" type="parTrans" cxnId="{8BDB7FEF-CA11-4B91-A3BC-5F7136752C8B}">
      <dgm:prSet/>
      <dgm:spPr/>
      <dgm:t>
        <a:bodyPr/>
        <a:lstStyle/>
        <a:p>
          <a:endParaRPr lang="en-IN"/>
        </a:p>
      </dgm:t>
    </dgm:pt>
    <dgm:pt modelId="{19D35BBF-44C0-466C-9A86-7B2BBF5BAEA7}" type="sibTrans" cxnId="{8BDB7FEF-CA11-4B91-A3BC-5F7136752C8B}">
      <dgm:prSet/>
      <dgm:spPr/>
      <dgm:t>
        <a:bodyPr/>
        <a:lstStyle/>
        <a:p>
          <a:endParaRPr lang="en-IN"/>
        </a:p>
      </dgm:t>
    </dgm:pt>
    <dgm:pt modelId="{E1A0FC77-B68C-4B34-85B2-A98640029CB8}">
      <dgm:prSet phldrT="[Text]"/>
      <dgm:spPr/>
      <dgm:t>
        <a:bodyPr/>
        <a:lstStyle/>
        <a:p>
          <a:r>
            <a:rPr lang="en-IN" dirty="0">
              <a:latin typeface="32"/>
              <a:cs typeface="Times New Roman" panose="02020603050405020304" pitchFamily="18" charset="0"/>
            </a:rPr>
            <a:t>Unfair practices during the field visits</a:t>
          </a:r>
          <a:endParaRPr lang="en-IN" dirty="0"/>
        </a:p>
      </dgm:t>
    </dgm:pt>
    <dgm:pt modelId="{A4909A24-470D-4636-853A-7842105BB54A}" type="parTrans" cxnId="{00339D2D-136D-404F-933B-75A74D010167}">
      <dgm:prSet/>
      <dgm:spPr/>
      <dgm:t>
        <a:bodyPr/>
        <a:lstStyle/>
        <a:p>
          <a:endParaRPr lang="en-IN"/>
        </a:p>
      </dgm:t>
    </dgm:pt>
    <dgm:pt modelId="{E076B49D-679A-415C-8F78-1A8329E3BB13}" type="sibTrans" cxnId="{00339D2D-136D-404F-933B-75A74D010167}">
      <dgm:prSet/>
      <dgm:spPr/>
      <dgm:t>
        <a:bodyPr/>
        <a:lstStyle/>
        <a:p>
          <a:endParaRPr lang="en-IN"/>
        </a:p>
      </dgm:t>
    </dgm:pt>
    <dgm:pt modelId="{D25CC7FB-59C2-47E2-A3FE-F1BC5343FA9D}">
      <dgm:prSet phldrT="[Text]"/>
      <dgm:spPr/>
      <dgm:t>
        <a:bodyPr/>
        <a:lstStyle/>
        <a:p>
          <a:r>
            <a:rPr lang="en-IN" dirty="0">
              <a:latin typeface="Times New Roman" panose="02020603050405020304" pitchFamily="18" charset="0"/>
              <a:cs typeface="Times New Roman" panose="02020603050405020304" pitchFamily="18" charset="0"/>
            </a:rPr>
            <a:t>SBM (ODF) program help India to become open defecation free </a:t>
          </a:r>
          <a:endParaRPr lang="en-IN" dirty="0"/>
        </a:p>
      </dgm:t>
    </dgm:pt>
    <dgm:pt modelId="{7CA48797-35FF-41E9-A21F-817BDAFD5A4E}" type="parTrans" cxnId="{F5779537-75C0-4E4F-85F1-21DB0AA96C69}">
      <dgm:prSet/>
      <dgm:spPr/>
      <dgm:t>
        <a:bodyPr/>
        <a:lstStyle/>
        <a:p>
          <a:endParaRPr lang="en-IN"/>
        </a:p>
      </dgm:t>
    </dgm:pt>
    <dgm:pt modelId="{B31E5AEB-DCC2-4C40-9218-12911521F83F}" type="sibTrans" cxnId="{F5779537-75C0-4E4F-85F1-21DB0AA96C69}">
      <dgm:prSet/>
      <dgm:spPr/>
      <dgm:t>
        <a:bodyPr/>
        <a:lstStyle/>
        <a:p>
          <a:endParaRPr lang="en-IN"/>
        </a:p>
      </dgm:t>
    </dgm:pt>
    <dgm:pt modelId="{2B388F26-6C54-4188-8216-AE8D13DB78DE}">
      <dgm:prSet phldrT="[Text]"/>
      <dgm:spPr/>
      <dgm:t>
        <a:bodyPr/>
        <a:lstStyle/>
        <a:p>
          <a:r>
            <a:rPr lang="en-IN" dirty="0">
              <a:solidFill>
                <a:schemeClr val="bg1"/>
              </a:solidFill>
              <a:latin typeface="Times New Roman" panose="02020603050405020304" pitchFamily="18" charset="0"/>
              <a:cs typeface="Times New Roman" panose="02020603050405020304" pitchFamily="18" charset="0"/>
            </a:rPr>
            <a:t>The work under the SBM is carried out at the moment of inspection</a:t>
          </a:r>
          <a:endParaRPr lang="en-IN" dirty="0">
            <a:solidFill>
              <a:schemeClr val="bg1"/>
            </a:solidFill>
          </a:endParaRPr>
        </a:p>
      </dgm:t>
    </dgm:pt>
    <dgm:pt modelId="{DE64BEDC-38A0-4C73-BB6E-93D8251F0ABA}" type="parTrans" cxnId="{9CCC546B-0134-4EF3-B2FE-FB9692380997}">
      <dgm:prSet/>
      <dgm:spPr/>
      <dgm:t>
        <a:bodyPr/>
        <a:lstStyle/>
        <a:p>
          <a:endParaRPr lang="en-IN"/>
        </a:p>
      </dgm:t>
    </dgm:pt>
    <dgm:pt modelId="{10D76080-86D9-4FC2-9D0B-43B57A173D54}" type="sibTrans" cxnId="{9CCC546B-0134-4EF3-B2FE-FB9692380997}">
      <dgm:prSet/>
      <dgm:spPr/>
      <dgm:t>
        <a:bodyPr/>
        <a:lstStyle/>
        <a:p>
          <a:endParaRPr lang="en-IN"/>
        </a:p>
      </dgm:t>
    </dgm:pt>
    <dgm:pt modelId="{0FB648A8-A9AE-4BF2-B98F-6E158E069F28}" type="pres">
      <dgm:prSet presAssocID="{C2FA21B6-F530-477A-B681-70428DF7D47A}" presName="diagram" presStyleCnt="0">
        <dgm:presLayoutVars>
          <dgm:chMax val="1"/>
          <dgm:dir/>
          <dgm:animLvl val="ctr"/>
          <dgm:resizeHandles val="exact"/>
        </dgm:presLayoutVars>
      </dgm:prSet>
      <dgm:spPr/>
    </dgm:pt>
    <dgm:pt modelId="{F8F3D55D-9022-421E-A014-FBF4ACE43DA9}" type="pres">
      <dgm:prSet presAssocID="{C2FA21B6-F530-477A-B681-70428DF7D47A}" presName="matrix" presStyleCnt="0"/>
      <dgm:spPr/>
    </dgm:pt>
    <dgm:pt modelId="{0B29E170-07ED-4449-9AB0-CB09DFAA71A1}" type="pres">
      <dgm:prSet presAssocID="{C2FA21B6-F530-477A-B681-70428DF7D47A}" presName="tile1" presStyleLbl="node1" presStyleIdx="0" presStyleCnt="4"/>
      <dgm:spPr/>
    </dgm:pt>
    <dgm:pt modelId="{B3B0D6C5-E843-41B6-8E70-404A42BD3499}" type="pres">
      <dgm:prSet presAssocID="{C2FA21B6-F530-477A-B681-70428DF7D47A}" presName="tile1text" presStyleLbl="node1" presStyleIdx="0" presStyleCnt="4">
        <dgm:presLayoutVars>
          <dgm:chMax val="0"/>
          <dgm:chPref val="0"/>
          <dgm:bulletEnabled val="1"/>
        </dgm:presLayoutVars>
      </dgm:prSet>
      <dgm:spPr/>
    </dgm:pt>
    <dgm:pt modelId="{961BD102-7E27-4A05-93C1-F2DC6B2FEAF5}" type="pres">
      <dgm:prSet presAssocID="{C2FA21B6-F530-477A-B681-70428DF7D47A}" presName="tile2" presStyleLbl="node1" presStyleIdx="1" presStyleCnt="4"/>
      <dgm:spPr/>
    </dgm:pt>
    <dgm:pt modelId="{D9626951-5E85-4A50-960E-8A40060BBC91}" type="pres">
      <dgm:prSet presAssocID="{C2FA21B6-F530-477A-B681-70428DF7D47A}" presName="tile2text" presStyleLbl="node1" presStyleIdx="1" presStyleCnt="4">
        <dgm:presLayoutVars>
          <dgm:chMax val="0"/>
          <dgm:chPref val="0"/>
          <dgm:bulletEnabled val="1"/>
        </dgm:presLayoutVars>
      </dgm:prSet>
      <dgm:spPr/>
    </dgm:pt>
    <dgm:pt modelId="{1BDB632A-35A9-46D0-BE06-B080C38500B8}" type="pres">
      <dgm:prSet presAssocID="{C2FA21B6-F530-477A-B681-70428DF7D47A}" presName="tile3" presStyleLbl="node1" presStyleIdx="2" presStyleCnt="4" custLinFactNeighborY="1092"/>
      <dgm:spPr/>
    </dgm:pt>
    <dgm:pt modelId="{D699F18F-053F-432D-92AE-8709B15E139D}" type="pres">
      <dgm:prSet presAssocID="{C2FA21B6-F530-477A-B681-70428DF7D47A}" presName="tile3text" presStyleLbl="node1" presStyleIdx="2" presStyleCnt="4">
        <dgm:presLayoutVars>
          <dgm:chMax val="0"/>
          <dgm:chPref val="0"/>
          <dgm:bulletEnabled val="1"/>
        </dgm:presLayoutVars>
      </dgm:prSet>
      <dgm:spPr/>
    </dgm:pt>
    <dgm:pt modelId="{6DF1CD28-9CED-491D-BC60-379A53AD3CE2}" type="pres">
      <dgm:prSet presAssocID="{C2FA21B6-F530-477A-B681-70428DF7D47A}" presName="tile4" presStyleLbl="node1" presStyleIdx="3" presStyleCnt="4" custLinFactNeighborY="216"/>
      <dgm:spPr/>
    </dgm:pt>
    <dgm:pt modelId="{3DA47857-89E5-4838-A1A0-7552371A6F73}" type="pres">
      <dgm:prSet presAssocID="{C2FA21B6-F530-477A-B681-70428DF7D47A}" presName="tile4text" presStyleLbl="node1" presStyleIdx="3" presStyleCnt="4">
        <dgm:presLayoutVars>
          <dgm:chMax val="0"/>
          <dgm:chPref val="0"/>
          <dgm:bulletEnabled val="1"/>
        </dgm:presLayoutVars>
      </dgm:prSet>
      <dgm:spPr/>
    </dgm:pt>
    <dgm:pt modelId="{F172A1FB-D684-49B9-9B6C-AD2EE1418865}" type="pres">
      <dgm:prSet presAssocID="{C2FA21B6-F530-477A-B681-70428DF7D47A}" presName="centerTile" presStyleLbl="fgShp" presStyleIdx="0" presStyleCnt="1">
        <dgm:presLayoutVars>
          <dgm:chMax val="0"/>
          <dgm:chPref val="0"/>
        </dgm:presLayoutVars>
      </dgm:prSet>
      <dgm:spPr/>
    </dgm:pt>
  </dgm:ptLst>
  <dgm:cxnLst>
    <dgm:cxn modelId="{AA5AD116-86A6-43B4-871F-777133EE48BA}" type="presOf" srcId="{E1A0FC77-B68C-4B34-85B2-A98640029CB8}" destId="{D9626951-5E85-4A50-960E-8A40060BBC91}" srcOrd="1" destOrd="0" presId="urn:microsoft.com/office/officeart/2005/8/layout/matrix1"/>
    <dgm:cxn modelId="{A8D73529-ABB4-4D00-874C-38F8DE01CB5D}" type="presOf" srcId="{C2FA21B6-F530-477A-B681-70428DF7D47A}" destId="{0FB648A8-A9AE-4BF2-B98F-6E158E069F28}" srcOrd="0" destOrd="0" presId="urn:microsoft.com/office/officeart/2005/8/layout/matrix1"/>
    <dgm:cxn modelId="{00339D2D-136D-404F-933B-75A74D010167}" srcId="{86D76DC7-8293-415C-AF2B-200DEE174397}" destId="{E1A0FC77-B68C-4B34-85B2-A98640029CB8}" srcOrd="1" destOrd="0" parTransId="{A4909A24-470D-4636-853A-7842105BB54A}" sibTransId="{E076B49D-679A-415C-8F78-1A8329E3BB13}"/>
    <dgm:cxn modelId="{29162A31-ACE3-49CB-9FB3-6472C6097BE9}" type="presOf" srcId="{D25CC7FB-59C2-47E2-A3FE-F1BC5343FA9D}" destId="{D699F18F-053F-432D-92AE-8709B15E139D}" srcOrd="1" destOrd="0" presId="urn:microsoft.com/office/officeart/2005/8/layout/matrix1"/>
    <dgm:cxn modelId="{3FB7C234-DBF6-4306-9746-6856C052E62C}" type="presOf" srcId="{E1A0FC77-B68C-4B34-85B2-A98640029CB8}" destId="{961BD102-7E27-4A05-93C1-F2DC6B2FEAF5}" srcOrd="0" destOrd="0" presId="urn:microsoft.com/office/officeart/2005/8/layout/matrix1"/>
    <dgm:cxn modelId="{F5779537-75C0-4E4F-85F1-21DB0AA96C69}" srcId="{86D76DC7-8293-415C-AF2B-200DEE174397}" destId="{D25CC7FB-59C2-47E2-A3FE-F1BC5343FA9D}" srcOrd="2" destOrd="0" parTransId="{7CA48797-35FF-41E9-A21F-817BDAFD5A4E}" sibTransId="{B31E5AEB-DCC2-4C40-9218-12911521F83F}"/>
    <dgm:cxn modelId="{9CCC546B-0134-4EF3-B2FE-FB9692380997}" srcId="{86D76DC7-8293-415C-AF2B-200DEE174397}" destId="{2B388F26-6C54-4188-8216-AE8D13DB78DE}" srcOrd="3" destOrd="0" parTransId="{DE64BEDC-38A0-4C73-BB6E-93D8251F0ABA}" sibTransId="{10D76080-86D9-4FC2-9D0B-43B57A173D54}"/>
    <dgm:cxn modelId="{E7F82470-F493-47D8-9103-6A7CDBA0F334}" type="presOf" srcId="{9E6F37A7-203A-4A79-B497-CB1A219A84A1}" destId="{0B29E170-07ED-4449-9AB0-CB09DFAA71A1}" srcOrd="0" destOrd="0" presId="urn:microsoft.com/office/officeart/2005/8/layout/matrix1"/>
    <dgm:cxn modelId="{EC213A97-D979-4163-AE02-8D85A890F630}" type="presOf" srcId="{2B388F26-6C54-4188-8216-AE8D13DB78DE}" destId="{6DF1CD28-9CED-491D-BC60-379A53AD3CE2}" srcOrd="0" destOrd="0" presId="urn:microsoft.com/office/officeart/2005/8/layout/matrix1"/>
    <dgm:cxn modelId="{F8EAADBD-2393-4B7C-BE7B-3D36191F2955}" type="presOf" srcId="{D25CC7FB-59C2-47E2-A3FE-F1BC5343FA9D}" destId="{1BDB632A-35A9-46D0-BE06-B080C38500B8}" srcOrd="0" destOrd="0" presId="urn:microsoft.com/office/officeart/2005/8/layout/matrix1"/>
    <dgm:cxn modelId="{A5DF5EBF-DD62-4C09-BA9D-AFE40BA3ABE7}" type="presOf" srcId="{86D76DC7-8293-415C-AF2B-200DEE174397}" destId="{F172A1FB-D684-49B9-9B6C-AD2EE1418865}" srcOrd="0" destOrd="0" presId="urn:microsoft.com/office/officeart/2005/8/layout/matrix1"/>
    <dgm:cxn modelId="{CC155DC6-8497-4101-9DA6-E0735CB928FF}" type="presOf" srcId="{9E6F37A7-203A-4A79-B497-CB1A219A84A1}" destId="{B3B0D6C5-E843-41B6-8E70-404A42BD3499}" srcOrd="1" destOrd="0" presId="urn:microsoft.com/office/officeart/2005/8/layout/matrix1"/>
    <dgm:cxn modelId="{A6B937D1-18B2-4A06-80CA-083A78C5BB8B}" srcId="{C2FA21B6-F530-477A-B681-70428DF7D47A}" destId="{86D76DC7-8293-415C-AF2B-200DEE174397}" srcOrd="0" destOrd="0" parTransId="{BDD4DF49-6636-4C45-9210-9A77254DFF62}" sibTransId="{0C913552-EDD9-486B-9121-60CA12217358}"/>
    <dgm:cxn modelId="{8BDB7FEF-CA11-4B91-A3BC-5F7136752C8B}" srcId="{86D76DC7-8293-415C-AF2B-200DEE174397}" destId="{9E6F37A7-203A-4A79-B497-CB1A219A84A1}" srcOrd="0" destOrd="0" parTransId="{AC15BB05-046C-4579-83E4-86436EA9BA19}" sibTransId="{19D35BBF-44C0-466C-9A86-7B2BBF5BAEA7}"/>
    <dgm:cxn modelId="{6703A9FA-4EDA-480F-9457-9364A27FCE98}" type="presOf" srcId="{2B388F26-6C54-4188-8216-AE8D13DB78DE}" destId="{3DA47857-89E5-4838-A1A0-7552371A6F73}" srcOrd="1" destOrd="0" presId="urn:microsoft.com/office/officeart/2005/8/layout/matrix1"/>
    <dgm:cxn modelId="{DC459EFA-60E7-4B7C-AB32-818012D2286D}" type="presParOf" srcId="{0FB648A8-A9AE-4BF2-B98F-6E158E069F28}" destId="{F8F3D55D-9022-421E-A014-FBF4ACE43DA9}" srcOrd="0" destOrd="0" presId="urn:microsoft.com/office/officeart/2005/8/layout/matrix1"/>
    <dgm:cxn modelId="{C3D0767B-4FBC-492F-A568-A9A7251B3DC1}" type="presParOf" srcId="{F8F3D55D-9022-421E-A014-FBF4ACE43DA9}" destId="{0B29E170-07ED-4449-9AB0-CB09DFAA71A1}" srcOrd="0" destOrd="0" presId="urn:microsoft.com/office/officeart/2005/8/layout/matrix1"/>
    <dgm:cxn modelId="{6CC31CC1-4AAC-401F-9384-A4571BC5B8FA}" type="presParOf" srcId="{F8F3D55D-9022-421E-A014-FBF4ACE43DA9}" destId="{B3B0D6C5-E843-41B6-8E70-404A42BD3499}" srcOrd="1" destOrd="0" presId="urn:microsoft.com/office/officeart/2005/8/layout/matrix1"/>
    <dgm:cxn modelId="{BB3C2610-2EE5-4E93-939B-15B8F4D59351}" type="presParOf" srcId="{F8F3D55D-9022-421E-A014-FBF4ACE43DA9}" destId="{961BD102-7E27-4A05-93C1-F2DC6B2FEAF5}" srcOrd="2" destOrd="0" presId="urn:microsoft.com/office/officeart/2005/8/layout/matrix1"/>
    <dgm:cxn modelId="{A5AFE781-DF89-4BD0-BF89-D34B1445B0E5}" type="presParOf" srcId="{F8F3D55D-9022-421E-A014-FBF4ACE43DA9}" destId="{D9626951-5E85-4A50-960E-8A40060BBC91}" srcOrd="3" destOrd="0" presId="urn:microsoft.com/office/officeart/2005/8/layout/matrix1"/>
    <dgm:cxn modelId="{CA8D64E4-6F0D-4355-AF84-661BFFD83B2F}" type="presParOf" srcId="{F8F3D55D-9022-421E-A014-FBF4ACE43DA9}" destId="{1BDB632A-35A9-46D0-BE06-B080C38500B8}" srcOrd="4" destOrd="0" presId="urn:microsoft.com/office/officeart/2005/8/layout/matrix1"/>
    <dgm:cxn modelId="{01C9D9FE-3425-4F0D-A0FF-6E852A78C8E8}" type="presParOf" srcId="{F8F3D55D-9022-421E-A014-FBF4ACE43DA9}" destId="{D699F18F-053F-432D-92AE-8709B15E139D}" srcOrd="5" destOrd="0" presId="urn:microsoft.com/office/officeart/2005/8/layout/matrix1"/>
    <dgm:cxn modelId="{9608E16C-61A8-40D5-B793-39CA917F70AC}" type="presParOf" srcId="{F8F3D55D-9022-421E-A014-FBF4ACE43DA9}" destId="{6DF1CD28-9CED-491D-BC60-379A53AD3CE2}" srcOrd="6" destOrd="0" presId="urn:microsoft.com/office/officeart/2005/8/layout/matrix1"/>
    <dgm:cxn modelId="{51E15AF3-DAC5-4900-8A62-89BE76B9ED54}" type="presParOf" srcId="{F8F3D55D-9022-421E-A014-FBF4ACE43DA9}" destId="{3DA47857-89E5-4838-A1A0-7552371A6F73}" srcOrd="7" destOrd="0" presId="urn:microsoft.com/office/officeart/2005/8/layout/matrix1"/>
    <dgm:cxn modelId="{2AE8EB46-E88C-467C-ACBE-E511B147326D}" type="presParOf" srcId="{0FB648A8-A9AE-4BF2-B98F-6E158E069F28}" destId="{F172A1FB-D684-49B9-9B6C-AD2EE1418865}" srcOrd="1" destOrd="0" presId="urn:microsoft.com/office/officeart/2005/8/layout/matrix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435C5F-DE2A-49F7-AB37-E08EBF177A19}">
      <dsp:nvSpPr>
        <dsp:cNvPr id="0" name=""/>
        <dsp:cNvSpPr/>
      </dsp:nvSpPr>
      <dsp:spPr>
        <a:xfrm>
          <a:off x="12364" y="1134925"/>
          <a:ext cx="3695698" cy="22174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Field visit by the assessors</a:t>
          </a:r>
        </a:p>
      </dsp:txBody>
      <dsp:txXfrm>
        <a:off x="77310" y="1199871"/>
        <a:ext cx="3565806" cy="2087526"/>
      </dsp:txXfrm>
    </dsp:sp>
    <dsp:sp modelId="{8A406C0C-2D1B-4AB6-BBC5-5DE985C63CFB}">
      <dsp:nvSpPr>
        <dsp:cNvPr id="0" name=""/>
        <dsp:cNvSpPr/>
      </dsp:nvSpPr>
      <dsp:spPr>
        <a:xfrm>
          <a:off x="4077632" y="1785367"/>
          <a:ext cx="783487" cy="9165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IN" sz="2600" kern="1200"/>
        </a:p>
      </dsp:txBody>
      <dsp:txXfrm>
        <a:off x="4077632" y="1968674"/>
        <a:ext cx="548441" cy="549919"/>
      </dsp:txXfrm>
    </dsp:sp>
    <dsp:sp modelId="{BEAB6DC6-17FA-4F32-B5CD-22251162040C}">
      <dsp:nvSpPr>
        <dsp:cNvPr id="0" name=""/>
        <dsp:cNvSpPr/>
      </dsp:nvSpPr>
      <dsp:spPr>
        <a:xfrm>
          <a:off x="5186341" y="1134925"/>
          <a:ext cx="3695698" cy="22174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Field Assessment</a:t>
          </a:r>
        </a:p>
      </dsp:txBody>
      <dsp:txXfrm>
        <a:off x="5251287" y="1199871"/>
        <a:ext cx="3565806" cy="2087526"/>
      </dsp:txXfrm>
    </dsp:sp>
    <dsp:sp modelId="{AAFB29B4-958A-4B3A-BE31-316F7E84C877}">
      <dsp:nvSpPr>
        <dsp:cNvPr id="0" name=""/>
        <dsp:cNvSpPr/>
      </dsp:nvSpPr>
      <dsp:spPr>
        <a:xfrm>
          <a:off x="9251609" y="1785367"/>
          <a:ext cx="783487" cy="91653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55700">
            <a:lnSpc>
              <a:spcPct val="90000"/>
            </a:lnSpc>
            <a:spcBef>
              <a:spcPct val="0"/>
            </a:spcBef>
            <a:spcAft>
              <a:spcPct val="35000"/>
            </a:spcAft>
            <a:buNone/>
          </a:pPr>
          <a:endParaRPr lang="en-IN" sz="2600" kern="1200"/>
        </a:p>
      </dsp:txBody>
      <dsp:txXfrm>
        <a:off x="9251609" y="1968674"/>
        <a:ext cx="548441" cy="549919"/>
      </dsp:txXfrm>
    </dsp:sp>
    <dsp:sp modelId="{19B2476E-0A82-4F13-AF56-2B5D49771462}">
      <dsp:nvSpPr>
        <dsp:cNvPr id="0" name=""/>
        <dsp:cNvSpPr/>
      </dsp:nvSpPr>
      <dsp:spPr>
        <a:xfrm>
          <a:off x="10360319" y="1134925"/>
          <a:ext cx="3695698" cy="221741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N" sz="3200" kern="1200" dirty="0"/>
            <a:t>Verification of the documents provided by the assessors</a:t>
          </a:r>
        </a:p>
      </dsp:txBody>
      <dsp:txXfrm>
        <a:off x="10425265" y="1199871"/>
        <a:ext cx="3565806" cy="20875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9E170-07ED-4449-9AB0-CB09DFAA71A1}">
      <dsp:nvSpPr>
        <dsp:cNvPr id="0" name=""/>
        <dsp:cNvSpPr/>
      </dsp:nvSpPr>
      <dsp:spPr>
        <a:xfrm rot="16200000">
          <a:off x="625904" y="-625904"/>
          <a:ext cx="4699688" cy="5951497"/>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a:lnSpc>
              <a:spcPct val="90000"/>
            </a:lnSpc>
            <a:spcBef>
              <a:spcPct val="0"/>
            </a:spcBef>
            <a:spcAft>
              <a:spcPct val="35000"/>
            </a:spcAft>
            <a:buFont typeface="Wingdings" panose="05000000000000000000" pitchFamily="2" charset="2"/>
            <a:buNone/>
          </a:pPr>
          <a:r>
            <a:rPr lang="en-IN" sz="5200" kern="1200" dirty="0">
              <a:latin typeface="Times New Roman" panose="02020603050405020304" pitchFamily="18" charset="0"/>
              <a:cs typeface="Times New Roman" panose="02020603050405020304" pitchFamily="18" charset="0"/>
            </a:rPr>
            <a:t>Toilet construction</a:t>
          </a:r>
        </a:p>
        <a:p>
          <a:pPr marL="0" lvl="0" indent="0" algn="ctr" defTabSz="2311400">
            <a:lnSpc>
              <a:spcPct val="90000"/>
            </a:lnSpc>
            <a:spcBef>
              <a:spcPct val="0"/>
            </a:spcBef>
            <a:spcAft>
              <a:spcPct val="35000"/>
            </a:spcAft>
            <a:buFont typeface="Wingdings" panose="05000000000000000000" pitchFamily="2" charset="2"/>
            <a:buNone/>
          </a:pPr>
          <a:r>
            <a:rPr lang="en-IN" sz="5200" kern="1200" dirty="0">
              <a:latin typeface="Times New Roman" panose="02020603050405020304" pitchFamily="18" charset="0"/>
              <a:cs typeface="Times New Roman" panose="02020603050405020304" pitchFamily="18" charset="0"/>
            </a:rPr>
            <a:t>Individual household latrines</a:t>
          </a:r>
          <a:endParaRPr lang="en-IN" sz="5200" kern="1200" dirty="0"/>
        </a:p>
      </dsp:txBody>
      <dsp:txXfrm rot="5400000">
        <a:off x="0" y="0"/>
        <a:ext cx="5951497" cy="3524766"/>
      </dsp:txXfrm>
    </dsp:sp>
    <dsp:sp modelId="{961BD102-7E27-4A05-93C1-F2DC6B2FEAF5}">
      <dsp:nvSpPr>
        <dsp:cNvPr id="0" name=""/>
        <dsp:cNvSpPr/>
      </dsp:nvSpPr>
      <dsp:spPr>
        <a:xfrm>
          <a:off x="5951497" y="0"/>
          <a:ext cx="5951497" cy="469968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a:lnSpc>
              <a:spcPct val="90000"/>
            </a:lnSpc>
            <a:spcBef>
              <a:spcPct val="0"/>
            </a:spcBef>
            <a:spcAft>
              <a:spcPct val="35000"/>
            </a:spcAft>
            <a:buNone/>
          </a:pPr>
          <a:r>
            <a:rPr lang="en-IN" sz="5200" kern="1200" dirty="0">
              <a:latin typeface="32"/>
              <a:cs typeface="Times New Roman" panose="02020603050405020304" pitchFamily="18" charset="0"/>
            </a:rPr>
            <a:t>Unfair practices during the field visits</a:t>
          </a:r>
          <a:endParaRPr lang="en-IN" sz="5200" kern="1200" dirty="0"/>
        </a:p>
      </dsp:txBody>
      <dsp:txXfrm>
        <a:off x="5951497" y="0"/>
        <a:ext cx="5951497" cy="3524766"/>
      </dsp:txXfrm>
    </dsp:sp>
    <dsp:sp modelId="{1BDB632A-35A9-46D0-BE06-B080C38500B8}">
      <dsp:nvSpPr>
        <dsp:cNvPr id="0" name=""/>
        <dsp:cNvSpPr/>
      </dsp:nvSpPr>
      <dsp:spPr>
        <a:xfrm rot="10800000">
          <a:off x="0" y="4699688"/>
          <a:ext cx="5951497" cy="4699688"/>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a:lnSpc>
              <a:spcPct val="90000"/>
            </a:lnSpc>
            <a:spcBef>
              <a:spcPct val="0"/>
            </a:spcBef>
            <a:spcAft>
              <a:spcPct val="35000"/>
            </a:spcAft>
            <a:buNone/>
          </a:pPr>
          <a:r>
            <a:rPr lang="en-IN" sz="5200" kern="1200" dirty="0">
              <a:latin typeface="Times New Roman" panose="02020603050405020304" pitchFamily="18" charset="0"/>
              <a:cs typeface="Times New Roman" panose="02020603050405020304" pitchFamily="18" charset="0"/>
            </a:rPr>
            <a:t>SBM (ODF) program help India to become open defecation free </a:t>
          </a:r>
          <a:endParaRPr lang="en-IN" sz="5200" kern="1200" dirty="0"/>
        </a:p>
      </dsp:txBody>
      <dsp:txXfrm rot="10800000">
        <a:off x="0" y="5874610"/>
        <a:ext cx="5951497" cy="3524766"/>
      </dsp:txXfrm>
    </dsp:sp>
    <dsp:sp modelId="{6DF1CD28-9CED-491D-BC60-379A53AD3CE2}">
      <dsp:nvSpPr>
        <dsp:cNvPr id="0" name=""/>
        <dsp:cNvSpPr/>
      </dsp:nvSpPr>
      <dsp:spPr>
        <a:xfrm rot="5400000">
          <a:off x="6577401" y="4073783"/>
          <a:ext cx="4699688" cy="5951497"/>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9824" tIns="369824" rIns="369824" bIns="369824" numCol="1" spcCol="1270" anchor="ctr" anchorCtr="0">
          <a:noAutofit/>
        </a:bodyPr>
        <a:lstStyle/>
        <a:p>
          <a:pPr marL="0" lvl="0" indent="0" algn="ctr" defTabSz="2311400">
            <a:lnSpc>
              <a:spcPct val="90000"/>
            </a:lnSpc>
            <a:spcBef>
              <a:spcPct val="0"/>
            </a:spcBef>
            <a:spcAft>
              <a:spcPct val="35000"/>
            </a:spcAft>
            <a:buNone/>
          </a:pPr>
          <a:r>
            <a:rPr lang="en-IN" sz="5200" kern="1200" dirty="0">
              <a:solidFill>
                <a:schemeClr val="bg1"/>
              </a:solidFill>
              <a:latin typeface="Times New Roman" panose="02020603050405020304" pitchFamily="18" charset="0"/>
              <a:cs typeface="Times New Roman" panose="02020603050405020304" pitchFamily="18" charset="0"/>
            </a:rPr>
            <a:t>The work under the SBM is carried out at the moment of inspection</a:t>
          </a:r>
          <a:endParaRPr lang="en-IN" sz="5200" kern="1200" dirty="0">
            <a:solidFill>
              <a:schemeClr val="bg1"/>
            </a:solidFill>
          </a:endParaRPr>
        </a:p>
      </dsp:txBody>
      <dsp:txXfrm rot="-5400000">
        <a:off x="5951497" y="5874609"/>
        <a:ext cx="5951497" cy="3524766"/>
      </dsp:txXfrm>
    </dsp:sp>
    <dsp:sp modelId="{F172A1FB-D684-49B9-9B6C-AD2EE1418865}">
      <dsp:nvSpPr>
        <dsp:cNvPr id="0" name=""/>
        <dsp:cNvSpPr/>
      </dsp:nvSpPr>
      <dsp:spPr>
        <a:xfrm>
          <a:off x="4166047" y="3524766"/>
          <a:ext cx="3570898" cy="2349844"/>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IN" sz="5200" kern="1200" dirty="0"/>
            <a:t>SWOT</a:t>
          </a:r>
        </a:p>
      </dsp:txBody>
      <dsp:txXfrm>
        <a:off x="4280757" y="3639476"/>
        <a:ext cx="3341478" cy="212042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FF38BD-522F-4B3E-8876-DCA9E6784838}"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3221892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FF38BD-522F-4B3E-8876-DCA9E6784838}"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4252283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FF38BD-522F-4B3E-8876-DCA9E6784838}"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413297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FF38BD-522F-4B3E-8876-DCA9E6784838}"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1630619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FF38BD-522F-4B3E-8876-DCA9E6784838}"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2873553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FF38BD-522F-4B3E-8876-DCA9E6784838}"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545956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FF38BD-522F-4B3E-8876-DCA9E6784838}"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3656277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FF38BD-522F-4B3E-8876-DCA9E6784838}"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2487533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FF38BD-522F-4B3E-8876-DCA9E6784838}"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500901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37FF38BD-522F-4B3E-8876-DCA9E6784838}"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3608290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37FF38BD-522F-4B3E-8876-DCA9E6784838}"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7D96146-F969-439A-BBFF-9DAE768969D2}" type="slidenum">
              <a:rPr lang="en-IN" smtClean="0"/>
              <a:t>‹#›</a:t>
            </a:fld>
            <a:endParaRPr lang="en-IN"/>
          </a:p>
        </p:txBody>
      </p:sp>
    </p:spTree>
    <p:extLst>
      <p:ext uri="{BB962C8B-B14F-4D97-AF65-F5344CB8AC3E}">
        <p14:creationId xmlns:p14="http://schemas.microsoft.com/office/powerpoint/2010/main" val="1048347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37FF38BD-522F-4B3E-8876-DCA9E6784838}" type="datetimeFigureOut">
              <a:rPr lang="en-IN" smtClean="0"/>
              <a:t>11-06-2022</a:t>
            </a:fld>
            <a:endParaRPr lang="en-IN"/>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37D96146-F969-439A-BBFF-9DAE768969D2}" type="slidenum">
              <a:rPr lang="en-IN" smtClean="0"/>
              <a:t>‹#›</a:t>
            </a:fld>
            <a:endParaRPr lang="en-IN"/>
          </a:p>
        </p:txBody>
      </p:sp>
    </p:spTree>
    <p:extLst>
      <p:ext uri="{BB962C8B-B14F-4D97-AF65-F5344CB8AC3E}">
        <p14:creationId xmlns:p14="http://schemas.microsoft.com/office/powerpoint/2010/main" val="3811528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Data" Target="../diagrams/data2.xml"/><Relationship Id="rId18" Type="http://schemas.openxmlformats.org/officeDocument/2006/relationships/chart" Target="../charts/chart1.xml"/><Relationship Id="rId3" Type="http://schemas.openxmlformats.org/officeDocument/2006/relationships/image" Target="../media/image2.png"/><Relationship Id="rId7" Type="http://schemas.openxmlformats.org/officeDocument/2006/relationships/diagramLayout" Target="../diagrams/layout1.xml"/><Relationship Id="rId12" Type="http://schemas.openxmlformats.org/officeDocument/2006/relationships/image" Target="../media/image6.jpeg"/><Relationship Id="rId17" Type="http://schemas.microsoft.com/office/2007/relationships/diagramDrawing" Target="../diagrams/drawing2.xml"/><Relationship Id="rId2" Type="http://schemas.openxmlformats.org/officeDocument/2006/relationships/image" Target="../media/image1.jpeg"/><Relationship Id="rId16" Type="http://schemas.openxmlformats.org/officeDocument/2006/relationships/diagramColors" Target="../diagrams/colors2.xml"/><Relationship Id="rId1" Type="http://schemas.openxmlformats.org/officeDocument/2006/relationships/slideLayout" Target="../slideLayouts/slideLayout1.xml"/><Relationship Id="rId6" Type="http://schemas.openxmlformats.org/officeDocument/2006/relationships/diagramData" Target="../diagrams/data1.xml"/><Relationship Id="rId11" Type="http://schemas.openxmlformats.org/officeDocument/2006/relationships/image" Target="../media/image5.jpeg"/><Relationship Id="rId5" Type="http://schemas.openxmlformats.org/officeDocument/2006/relationships/image" Target="../media/image4.png"/><Relationship Id="rId15" Type="http://schemas.openxmlformats.org/officeDocument/2006/relationships/diagramQuickStyle" Target="../diagrams/quickStyle2.xml"/><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 Id="rId1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0">
          <a:fgClr>
            <a:schemeClr val="accent2">
              <a:lumMod val="40000"/>
              <a:lumOff val="60000"/>
            </a:schemeClr>
          </a:fgClr>
          <a:bgClr>
            <a:schemeClr val="bg1"/>
          </a:bgClr>
        </a:patt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BEFF5A-498B-7254-2A07-7BBA51E07C6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27913" y="125006"/>
            <a:ext cx="5836006" cy="2983355"/>
          </a:xfrm>
          <a:prstGeom prst="rect">
            <a:avLst/>
          </a:prstGeom>
          <a:noFill/>
          <a:ln>
            <a:noFill/>
          </a:ln>
        </p:spPr>
      </p:pic>
      <p:pic>
        <p:nvPicPr>
          <p:cNvPr id="5" name="Picture 4" descr="IIHMR Emergency Startup Incubation Bootcamp 2021 Launched - BW Education">
            <a:extLst>
              <a:ext uri="{FF2B5EF4-FFF2-40B4-BE49-F238E27FC236}">
                <a16:creationId xmlns:a16="http://schemas.microsoft.com/office/drawing/2014/main" id="{AA7F437F-2EBB-6622-592A-996EE49A6D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0" y="0"/>
            <a:ext cx="8103630" cy="4022452"/>
          </a:xfrm>
          <a:prstGeom prst="rect">
            <a:avLst/>
          </a:prstGeom>
          <a:noFill/>
          <a:ln>
            <a:noFill/>
          </a:ln>
        </p:spPr>
      </p:pic>
      <p:pic>
        <p:nvPicPr>
          <p:cNvPr id="6" name="Picture 5">
            <a:extLst>
              <a:ext uri="{FF2B5EF4-FFF2-40B4-BE49-F238E27FC236}">
                <a16:creationId xmlns:a16="http://schemas.microsoft.com/office/drawing/2014/main" id="{B9321E7C-95DA-D0C4-D6D2-C3F13DB552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flipH="1" flipV="1">
            <a:off x="1757987" y="1141426"/>
            <a:ext cx="6545113" cy="1479854"/>
          </a:xfrm>
          <a:prstGeom prst="rect">
            <a:avLst/>
          </a:prstGeom>
        </p:spPr>
      </p:pic>
      <p:pic>
        <p:nvPicPr>
          <p:cNvPr id="7" name="Picture 6">
            <a:extLst>
              <a:ext uri="{FF2B5EF4-FFF2-40B4-BE49-F238E27FC236}">
                <a16:creationId xmlns:a16="http://schemas.microsoft.com/office/drawing/2014/main" id="{6B72EE0F-6444-F3EE-4152-D156F714A6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388732" y="814527"/>
            <a:ext cx="5370455" cy="2393397"/>
          </a:xfrm>
          <a:prstGeom prst="rect">
            <a:avLst/>
          </a:prstGeom>
        </p:spPr>
      </p:pic>
      <p:sp>
        <p:nvSpPr>
          <p:cNvPr id="19" name="TextBox 18">
            <a:extLst>
              <a:ext uri="{FF2B5EF4-FFF2-40B4-BE49-F238E27FC236}">
                <a16:creationId xmlns:a16="http://schemas.microsoft.com/office/drawing/2014/main" id="{EAB9D40C-6D18-0985-E46D-C4BF4F09CBFF}"/>
              </a:ext>
            </a:extLst>
          </p:cNvPr>
          <p:cNvSpPr txBox="1"/>
          <p:nvPr/>
        </p:nvSpPr>
        <p:spPr>
          <a:xfrm>
            <a:off x="3934300" y="3762706"/>
            <a:ext cx="28553330" cy="1323439"/>
          </a:xfrm>
          <a:prstGeom prst="rect">
            <a:avLst/>
          </a:prstGeom>
          <a:noFill/>
        </p:spPr>
        <p:txBody>
          <a:bodyPr wrap="square">
            <a:spAutoFit/>
          </a:bodyPr>
          <a:lstStyle/>
          <a:p>
            <a:r>
              <a:rPr lang="en-IN" sz="8000" u="sng" dirty="0">
                <a:ln>
                  <a:noFill/>
                </a:ln>
                <a:gradFill>
                  <a:gsLst>
                    <a:gs pos="0">
                      <a:srgbClr val="1F4E79"/>
                    </a:gs>
                    <a:gs pos="50000">
                      <a:srgbClr val="5B9BD5"/>
                    </a:gs>
                    <a:gs pos="100000">
                      <a:srgbClr val="9DC3E6"/>
                    </a:gs>
                  </a:gsLst>
                  <a:lin ang="5400000" scaled="0"/>
                </a:gradFill>
                <a:effectLst>
                  <a:reflection blurRad="6350" stA="53000" endA="300" endPos="35500" dir="5400000" sy="-90000" algn="bl"/>
                </a:effectLst>
                <a:latin typeface="Arial Black" panose="020B0A04020102020204" pitchFamily="34" charset="0"/>
                <a:ea typeface="Calibri" panose="020F0502020204030204" pitchFamily="34" charset="0"/>
                <a:cs typeface="Times New Roman" panose="02020603050405020304" pitchFamily="18" charset="0"/>
              </a:rPr>
              <a:t>QUALITY CONTROL OF OPEN DEFECATION FREE</a:t>
            </a:r>
            <a:endParaRPr lang="en-IN" sz="8000" dirty="0"/>
          </a:p>
        </p:txBody>
      </p:sp>
      <p:sp>
        <p:nvSpPr>
          <p:cNvPr id="22" name="Rectangle: Rounded Corners 21">
            <a:extLst>
              <a:ext uri="{FF2B5EF4-FFF2-40B4-BE49-F238E27FC236}">
                <a16:creationId xmlns:a16="http://schemas.microsoft.com/office/drawing/2014/main" id="{B06798E4-E9DF-8351-3205-1E24902D6135}"/>
              </a:ext>
            </a:extLst>
          </p:cNvPr>
          <p:cNvSpPr/>
          <p:nvPr/>
        </p:nvSpPr>
        <p:spPr>
          <a:xfrm>
            <a:off x="26727150" y="5163878"/>
            <a:ext cx="5853953" cy="4968159"/>
          </a:xfrm>
          <a:prstGeom prst="roundRect">
            <a:avLst/>
          </a:prstGeom>
          <a:ln/>
        </p:spPr>
        <p:style>
          <a:lnRef idx="1">
            <a:schemeClr val="accent4"/>
          </a:lnRef>
          <a:fillRef idx="3">
            <a:schemeClr val="accent4"/>
          </a:fillRef>
          <a:effectRef idx="2">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endParaRPr kumimoji="0" lang="en-IN" sz="3200" b="0" i="0" u="none"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Name</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Yogesh Kumar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Roll no</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 0360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Stream </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MBA</a:t>
            </a:r>
          </a:p>
          <a:p>
            <a:pPr marL="0" marR="0" lvl="0" indent="0" algn="ctr" defTabSz="914400" eaLnBrk="1" fontAlgn="auto" latinLnBrk="0" hangingPunct="1">
              <a:lnSpc>
                <a:spcPct val="107000"/>
              </a:lnSpc>
              <a:spcBef>
                <a:spcPts val="0"/>
              </a:spcBef>
              <a:spcAft>
                <a:spcPts val="800"/>
              </a:spcAft>
              <a:buClrTx/>
              <a:buSzTx/>
              <a:buFontTx/>
              <a:buNone/>
              <a:tabLst/>
              <a:defRPr/>
            </a:pPr>
            <a:r>
              <a:rPr lang="en-IN" sz="3200" kern="0" dirty="0">
                <a:solidFill>
                  <a:sysClr val="windowText" lastClr="000000"/>
                </a:solidFill>
                <a:latin typeface="Times New Roman" panose="02020603050405020304" pitchFamily="18" charset="0"/>
                <a:ea typeface="Calibri" panose="020F0502020204030204" pitchFamily="34" charset="0"/>
                <a:cs typeface="Times New Roman" panose="02020603050405020304" pitchFamily="18" charset="0"/>
              </a:rPr>
              <a:t>(</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pharmaceutical management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Faculty name – </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Rahul Sharma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Industry mentor - </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Anshul Sharma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defTabSz="914400" eaLnBrk="1" fontAlgn="auto" latinLnBrk="0" hangingPunct="1">
              <a:lnSpc>
                <a:spcPct val="107000"/>
              </a:lnSpc>
              <a:spcBef>
                <a:spcPts val="0"/>
              </a:spcBef>
              <a:spcAft>
                <a:spcPts val="800"/>
              </a:spcAft>
              <a:buClrTx/>
              <a:buSzTx/>
              <a:buFontTx/>
              <a:buNone/>
              <a:tabLst/>
              <a:defRPr/>
            </a:pPr>
            <a:r>
              <a:rPr kumimoji="0" lang="en-IN" sz="11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rPr>
              <a:t> </a:t>
            </a:r>
          </a:p>
        </p:txBody>
      </p:sp>
      <p:sp>
        <p:nvSpPr>
          <p:cNvPr id="23" name="Rectangle 22">
            <a:extLst>
              <a:ext uri="{FF2B5EF4-FFF2-40B4-BE49-F238E27FC236}">
                <a16:creationId xmlns:a16="http://schemas.microsoft.com/office/drawing/2014/main" id="{C13B6C26-25A7-2136-D00F-1748C692A5F0}"/>
              </a:ext>
            </a:extLst>
          </p:cNvPr>
          <p:cNvSpPr/>
          <p:nvPr/>
        </p:nvSpPr>
        <p:spPr>
          <a:xfrm>
            <a:off x="1447800" y="5354379"/>
            <a:ext cx="13716000" cy="4491110"/>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4000" b="0" i="0" u="none" strike="noStrike" kern="0" cap="none" spc="0" normalizeH="0" baseline="0" noProof="0" dirty="0">
                <a:ln>
                  <a:noFill/>
                </a:ln>
                <a:solidFill>
                  <a:schemeClr val="bg1"/>
                </a:solidFill>
                <a:effectLst/>
                <a:uLnTx/>
                <a:uFillTx/>
                <a:latin typeface="Times New Roman" panose="02020603050405020304" pitchFamily="18" charset="0"/>
                <a:ea typeface="Calibri" panose="020F0502020204030204" pitchFamily="34" charset="0"/>
                <a:cs typeface="Times New Roman" panose="02020603050405020304" pitchFamily="18" charset="0"/>
              </a:rPr>
              <a:t>About “IQVIA”</a:t>
            </a:r>
            <a:endParaRPr kumimoji="0" lang="en-IN" sz="4000" b="0" i="0" u="none" strike="noStrike" kern="0" cap="none" spc="0" normalizeH="0" baseline="0" noProof="0" dirty="0">
              <a:ln>
                <a:noFill/>
              </a:ln>
              <a:solidFill>
                <a:schemeClr val="bg1"/>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IQVIA is a global leader in human data science for over 60 years</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IQVIA brings together to advance in data science, technology, and healthcare expertise to help customers make better decisions and ultimately improve patient outcome</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IQVIA is the technical consultant for the swatch Bharat mission for conducting an on-ground assessment of star rating for ODF protocols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FF0000"/>
                </a:solidFill>
                <a:effectLst/>
                <a:uLnTx/>
                <a:uFillTx/>
                <a:latin typeface="Arial Black" panose="020B0A04020102020204" pitchFamily="34" charset="0"/>
                <a:ea typeface="Calibri" panose="020F0502020204030204" pitchFamily="34" charset="0"/>
                <a:cs typeface="Times New Roman" panose="02020603050405020304" pitchFamily="18" charset="0"/>
              </a:rPr>
              <a:t>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BF5959D0-67F0-1FAE-2CAB-E88A8DB7F9A2}"/>
              </a:ext>
            </a:extLst>
          </p:cNvPr>
          <p:cNvSpPr/>
          <p:nvPr/>
        </p:nvSpPr>
        <p:spPr>
          <a:xfrm>
            <a:off x="16211550" y="5354379"/>
            <a:ext cx="9048750" cy="4491110"/>
          </a:xfrm>
          <a:prstGeom prst="rect">
            <a:avLst/>
          </a:prstGeom>
          <a:ln/>
        </p:spPr>
        <p:style>
          <a:lnRef idx="0">
            <a:schemeClr val="accent3"/>
          </a:lnRef>
          <a:fillRef idx="3">
            <a:schemeClr val="accent3"/>
          </a:fillRef>
          <a:effectRef idx="3">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The SBM launched on 2</a:t>
            </a:r>
            <a:r>
              <a:rPr kumimoji="0" lang="en-IN" sz="3200" b="0" i="0" u="none" strike="noStrike" kern="0" cap="none" spc="0" normalizeH="0" baseline="3000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nd</a:t>
            </a:r>
            <a:r>
              <a:rPr kumimoji="0" lang="en-IN" sz="32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Oct 2014 and has one of its stated objectives to achieve ODF status in all the ULB by Oct 2019. This is the best tribute the country can pay to the father of the nation, MAHATMA GANDHI</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77FE65BB-E79D-28F5-9C2D-E8C7ADD3AD7D}"/>
              </a:ext>
            </a:extLst>
          </p:cNvPr>
          <p:cNvSpPr/>
          <p:nvPr/>
        </p:nvSpPr>
        <p:spPr>
          <a:xfrm>
            <a:off x="2609109" y="11339194"/>
            <a:ext cx="11387982" cy="4964123"/>
          </a:xfrm>
          <a:prstGeom prst="rect">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endParaRPr kumimoji="0" lang="en-IN" sz="3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IN" sz="3200"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endPar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Construction of individual, cluster, and community toilet</a:t>
            </a:r>
          </a:p>
          <a:p>
            <a:pPr marL="457200" marR="0" lvl="0" indent="-457200" algn="ctr" defTabSz="91440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 eliminate or reduce open defecation </a:t>
            </a:r>
            <a:endParaRPr kumimoji="0" lang="en-IN" sz="36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Public awareness </a:t>
            </a:r>
            <a:endParaRPr kumimoji="0" lang="en-IN" sz="36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Villages to be kept clean with solid and liquid waste management </a:t>
            </a:r>
            <a:endParaRPr kumimoji="0" lang="en-IN" sz="36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 provide toilets in school</a:t>
            </a:r>
            <a:endParaRPr kumimoji="0" lang="en-IN" sz="36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342900" marR="0" lvl="0" indent="-342900" algn="ctr" defTabSz="91440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IN" sz="36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To provide toilets to all Anganwadi</a:t>
            </a:r>
            <a:endParaRPr kumimoji="0" lang="en-IN" sz="36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a:p>
            <a:pPr marL="457200" marR="0" lvl="0" indent="0" algn="ctr" defTabSz="914400" eaLnBrk="1" fontAlgn="auto" latinLnBrk="0" hangingPunct="1">
              <a:lnSpc>
                <a:spcPct val="107000"/>
              </a:lnSpc>
              <a:spcBef>
                <a:spcPts val="0"/>
              </a:spcBef>
              <a:spcAft>
                <a:spcPts val="800"/>
              </a:spcAft>
              <a:buClrTx/>
              <a:buSzTx/>
              <a:buFontTx/>
              <a:buNone/>
              <a:tabLst/>
              <a:defRPr/>
            </a:pPr>
            <a:r>
              <a:rPr kumimoji="0" lang="en-IN" sz="3200" b="0" i="0" u="none" strike="noStrike" kern="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en-IN" sz="3200" b="0" i="0" u="none" strike="noStrike" kern="0" cap="none" spc="0" normalizeH="0" baseline="0" noProof="0" dirty="0">
              <a:ln>
                <a:noFill/>
              </a:ln>
              <a:solidFill>
                <a:sysClr val="windowText" lastClr="000000"/>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7" name="TextBox 26">
            <a:extLst>
              <a:ext uri="{FF2B5EF4-FFF2-40B4-BE49-F238E27FC236}">
                <a16:creationId xmlns:a16="http://schemas.microsoft.com/office/drawing/2014/main" id="{B70FABB9-8929-1638-058B-F4CEE72A042D}"/>
              </a:ext>
            </a:extLst>
          </p:cNvPr>
          <p:cNvSpPr txBox="1"/>
          <p:nvPr/>
        </p:nvSpPr>
        <p:spPr>
          <a:xfrm>
            <a:off x="3512025" y="10132037"/>
            <a:ext cx="9582150" cy="781111"/>
          </a:xfrm>
          <a:prstGeom prst="rect">
            <a:avLst/>
          </a:prstGeom>
          <a:noFill/>
        </p:spPr>
        <p:txBody>
          <a:bodyPr wrap="square" rtlCol="0">
            <a:sp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IN" sz="4400" b="1" i="0" u="sng" strike="noStrike" kern="0" cap="none" spc="0" normalizeH="0" baseline="0" noProof="0" dirty="0">
                <a:ln>
                  <a:noFill/>
                </a:ln>
                <a:solidFill>
                  <a:srgbClr val="002060"/>
                </a:solidFill>
                <a:effectLst/>
                <a:uLnTx/>
                <a:uFillTx/>
                <a:latin typeface="Times New Roman" panose="02020603050405020304" pitchFamily="18" charset="0"/>
                <a:ea typeface="Calibri" panose="020F0502020204030204" pitchFamily="34" charset="0"/>
                <a:cs typeface="Times New Roman" panose="02020603050405020304" pitchFamily="18" charset="0"/>
              </a:rPr>
              <a:t>OBJECTIVES OF THE MISSION</a:t>
            </a:r>
            <a:endParaRPr kumimoji="0" lang="en-IN" sz="4400" b="1" i="0" u="sng" strike="noStrike" kern="0" cap="none" spc="0" normalizeH="0" baseline="0" noProof="0" dirty="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28" name="TextBox 27">
            <a:extLst>
              <a:ext uri="{FF2B5EF4-FFF2-40B4-BE49-F238E27FC236}">
                <a16:creationId xmlns:a16="http://schemas.microsoft.com/office/drawing/2014/main" id="{29E1EB7C-898B-4947-E57E-AF8C95EE5CA4}"/>
              </a:ext>
            </a:extLst>
          </p:cNvPr>
          <p:cNvSpPr txBox="1"/>
          <p:nvPr/>
        </p:nvSpPr>
        <p:spPr>
          <a:xfrm>
            <a:off x="16859249" y="10324889"/>
            <a:ext cx="14068381" cy="830997"/>
          </a:xfrm>
          <a:prstGeom prst="rect">
            <a:avLst/>
          </a:prstGeom>
          <a:noFill/>
        </p:spPr>
        <p:txBody>
          <a:bodyPr wrap="square" rtlCol="0">
            <a:spAutoFit/>
          </a:bodyPr>
          <a:lstStyle/>
          <a:p>
            <a:pPr algn="ctr"/>
            <a:r>
              <a:rPr lang="en-IN" sz="4800" b="1" u="sng" dirty="0">
                <a:solidFill>
                  <a:srgbClr val="002060"/>
                </a:solidFill>
              </a:rPr>
              <a:t>PROCESS OF QUALITY CONTROL</a:t>
            </a:r>
          </a:p>
        </p:txBody>
      </p:sp>
      <p:graphicFrame>
        <p:nvGraphicFramePr>
          <p:cNvPr id="29" name="Diagram 28">
            <a:extLst>
              <a:ext uri="{FF2B5EF4-FFF2-40B4-BE49-F238E27FC236}">
                <a16:creationId xmlns:a16="http://schemas.microsoft.com/office/drawing/2014/main" id="{E8075CBA-7667-C07A-EB82-986F0C16BABD}"/>
              </a:ext>
            </a:extLst>
          </p:cNvPr>
          <p:cNvGraphicFramePr/>
          <p:nvPr>
            <p:extLst>
              <p:ext uri="{D42A27DB-BD31-4B8C-83A1-F6EECF244321}">
                <p14:modId xmlns:p14="http://schemas.microsoft.com/office/powerpoint/2010/main" val="2677433006"/>
              </p:ext>
            </p:extLst>
          </p:nvPr>
        </p:nvGraphicFramePr>
        <p:xfrm>
          <a:off x="16759340" y="10150847"/>
          <a:ext cx="14068382" cy="448726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1" name="Picture 30">
            <a:extLst>
              <a:ext uri="{FF2B5EF4-FFF2-40B4-BE49-F238E27FC236}">
                <a16:creationId xmlns:a16="http://schemas.microsoft.com/office/drawing/2014/main" id="{9CB20ECB-FCB0-F933-6F5C-16C69FD951B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609109" y="16722568"/>
            <a:ext cx="11487891" cy="6342723"/>
          </a:xfrm>
          <a:prstGeom prst="rect">
            <a:avLst/>
          </a:prstGeom>
        </p:spPr>
      </p:pic>
      <p:sp>
        <p:nvSpPr>
          <p:cNvPr id="34" name="TextBox 33">
            <a:extLst>
              <a:ext uri="{FF2B5EF4-FFF2-40B4-BE49-F238E27FC236}">
                <a16:creationId xmlns:a16="http://schemas.microsoft.com/office/drawing/2014/main" id="{55F0BD1F-1B74-CF32-7BF9-951CC9D2FE7D}"/>
              </a:ext>
            </a:extLst>
          </p:cNvPr>
          <p:cNvSpPr txBox="1"/>
          <p:nvPr/>
        </p:nvSpPr>
        <p:spPr>
          <a:xfrm>
            <a:off x="20119277" y="31811445"/>
            <a:ext cx="7889875" cy="769441"/>
          </a:xfrm>
          <a:prstGeom prst="rect">
            <a:avLst/>
          </a:prstGeom>
          <a:noFill/>
        </p:spPr>
        <p:txBody>
          <a:bodyPr wrap="square" rtlCol="0">
            <a:spAutoFit/>
          </a:bodyPr>
          <a:lstStyle/>
          <a:p>
            <a:r>
              <a:rPr lang="en-IN" sz="4400" b="1" u="sng" dirty="0">
                <a:solidFill>
                  <a:srgbClr val="002060"/>
                </a:solidFill>
                <a:latin typeface="Times New Roman" panose="02020603050405020304" pitchFamily="18" charset="0"/>
                <a:cs typeface="Times New Roman" panose="02020603050405020304" pitchFamily="18" charset="0"/>
              </a:rPr>
              <a:t>SWOT Analysis of SBM (ODF)</a:t>
            </a:r>
          </a:p>
        </p:txBody>
      </p:sp>
      <p:pic>
        <p:nvPicPr>
          <p:cNvPr id="51" name="Picture 50">
            <a:extLst>
              <a:ext uri="{FF2B5EF4-FFF2-40B4-BE49-F238E27FC236}">
                <a16:creationId xmlns:a16="http://schemas.microsoft.com/office/drawing/2014/main" id="{44DF1835-F802-C302-B8DA-6A619AC61F1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47800" y="23459696"/>
            <a:ext cx="13582998" cy="11112305"/>
          </a:xfrm>
          <a:prstGeom prst="rect">
            <a:avLst/>
          </a:prstGeom>
        </p:spPr>
      </p:pic>
      <p:sp>
        <p:nvSpPr>
          <p:cNvPr id="55" name="TextBox 54">
            <a:extLst>
              <a:ext uri="{FF2B5EF4-FFF2-40B4-BE49-F238E27FC236}">
                <a16:creationId xmlns:a16="http://schemas.microsoft.com/office/drawing/2014/main" id="{C79EC768-B2D8-12E3-AF14-AA24D213A9F5}"/>
              </a:ext>
            </a:extLst>
          </p:cNvPr>
          <p:cNvSpPr txBox="1"/>
          <p:nvPr/>
        </p:nvSpPr>
        <p:spPr>
          <a:xfrm>
            <a:off x="2495986" y="34572001"/>
            <a:ext cx="12782550" cy="769441"/>
          </a:xfrm>
          <a:prstGeom prst="rect">
            <a:avLst/>
          </a:prstGeom>
          <a:noFill/>
        </p:spPr>
        <p:txBody>
          <a:bodyPr wrap="square" rtlCol="0">
            <a:spAutoFit/>
          </a:bodyPr>
          <a:lstStyle/>
          <a:p>
            <a:r>
              <a:rPr lang="en-IN" sz="4400" b="1" u="sng" dirty="0">
                <a:solidFill>
                  <a:srgbClr val="002060"/>
                </a:solidFill>
                <a:latin typeface="Times New Roman" panose="02020603050405020304" pitchFamily="18" charset="0"/>
                <a:cs typeface="Times New Roman" panose="02020603050405020304" pitchFamily="18" charset="0"/>
              </a:rPr>
              <a:t>Learning and value addition during internship</a:t>
            </a:r>
          </a:p>
        </p:txBody>
      </p:sp>
      <p:sp>
        <p:nvSpPr>
          <p:cNvPr id="58" name="TextBox 57">
            <a:extLst>
              <a:ext uri="{FF2B5EF4-FFF2-40B4-BE49-F238E27FC236}">
                <a16:creationId xmlns:a16="http://schemas.microsoft.com/office/drawing/2014/main" id="{189CD7A8-A1DC-1CD8-2ACD-8260D2588128}"/>
              </a:ext>
            </a:extLst>
          </p:cNvPr>
          <p:cNvSpPr txBox="1"/>
          <p:nvPr/>
        </p:nvSpPr>
        <p:spPr>
          <a:xfrm>
            <a:off x="2860675" y="35323591"/>
            <a:ext cx="19221450" cy="1200329"/>
          </a:xfrm>
          <a:prstGeom prst="rect">
            <a:avLst/>
          </a:prstGeom>
          <a:noFill/>
        </p:spPr>
        <p:txBody>
          <a:bodyPr wrap="square">
            <a:spAutoFit/>
          </a:bodyPr>
          <a:lstStyle/>
          <a:p>
            <a:pPr marL="285750" indent="-28575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Quality control  of ODF</a:t>
            </a:r>
          </a:p>
          <a:p>
            <a:pPr marL="285750" indent="-28575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Exposure of MOHUA</a:t>
            </a:r>
          </a:p>
        </p:txBody>
      </p:sp>
      <p:sp>
        <p:nvSpPr>
          <p:cNvPr id="59" name="TextBox 58">
            <a:extLst>
              <a:ext uri="{FF2B5EF4-FFF2-40B4-BE49-F238E27FC236}">
                <a16:creationId xmlns:a16="http://schemas.microsoft.com/office/drawing/2014/main" id="{92586D83-6C81-0A44-4C1E-B447B05CD358}"/>
              </a:ext>
            </a:extLst>
          </p:cNvPr>
          <p:cNvSpPr txBox="1"/>
          <p:nvPr/>
        </p:nvSpPr>
        <p:spPr>
          <a:xfrm>
            <a:off x="2495986" y="37319559"/>
            <a:ext cx="8635697" cy="769441"/>
          </a:xfrm>
          <a:prstGeom prst="rect">
            <a:avLst/>
          </a:prstGeom>
          <a:noFill/>
        </p:spPr>
        <p:txBody>
          <a:bodyPr wrap="none" rtlCol="0">
            <a:spAutoFit/>
          </a:bodyPr>
          <a:lstStyle/>
          <a:p>
            <a:r>
              <a:rPr lang="en-IN" sz="4400" b="1" u="sng" dirty="0">
                <a:solidFill>
                  <a:srgbClr val="002060"/>
                </a:solidFill>
                <a:latin typeface="Times New Roman" panose="02020603050405020304" pitchFamily="18" charset="0"/>
                <a:cs typeface="Times New Roman" panose="02020603050405020304" pitchFamily="18" charset="0"/>
              </a:rPr>
              <a:t>Challenges faced during internship</a:t>
            </a:r>
          </a:p>
        </p:txBody>
      </p:sp>
      <p:sp>
        <p:nvSpPr>
          <p:cNvPr id="60" name="TextBox 59">
            <a:extLst>
              <a:ext uri="{FF2B5EF4-FFF2-40B4-BE49-F238E27FC236}">
                <a16:creationId xmlns:a16="http://schemas.microsoft.com/office/drawing/2014/main" id="{E0D21AC5-0E85-5F68-E372-C06A27ECE624}"/>
              </a:ext>
            </a:extLst>
          </p:cNvPr>
          <p:cNvSpPr txBox="1"/>
          <p:nvPr/>
        </p:nvSpPr>
        <p:spPr>
          <a:xfrm>
            <a:off x="2888812" y="38316674"/>
            <a:ext cx="9356857" cy="1200329"/>
          </a:xfrm>
          <a:prstGeom prst="rect">
            <a:avLst/>
          </a:prstGeom>
          <a:noFill/>
        </p:spPr>
        <p:txBody>
          <a:bodyPr wrap="none" rtlCol="0">
            <a:spAutoFit/>
          </a:bodyPr>
          <a:lstStyle/>
          <a:p>
            <a:pPr marL="285750" indent="-28575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Time management (completing the task in time)</a:t>
            </a:r>
          </a:p>
          <a:p>
            <a:pPr marL="285750" indent="-28575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Co-ordinate with assessors via call</a:t>
            </a:r>
          </a:p>
        </p:txBody>
      </p:sp>
      <p:sp>
        <p:nvSpPr>
          <p:cNvPr id="61" name="TextBox 60">
            <a:extLst>
              <a:ext uri="{FF2B5EF4-FFF2-40B4-BE49-F238E27FC236}">
                <a16:creationId xmlns:a16="http://schemas.microsoft.com/office/drawing/2014/main" id="{627A5E8D-B3B6-3F73-CBB3-6DC38747EA78}"/>
              </a:ext>
            </a:extLst>
          </p:cNvPr>
          <p:cNvSpPr txBox="1"/>
          <p:nvPr/>
        </p:nvSpPr>
        <p:spPr>
          <a:xfrm>
            <a:off x="2609109" y="39806232"/>
            <a:ext cx="5953874" cy="769441"/>
          </a:xfrm>
          <a:prstGeom prst="rect">
            <a:avLst/>
          </a:prstGeom>
          <a:noFill/>
        </p:spPr>
        <p:txBody>
          <a:bodyPr wrap="none" rtlCol="0">
            <a:spAutoFit/>
          </a:bodyPr>
          <a:lstStyle/>
          <a:p>
            <a:r>
              <a:rPr lang="en-IN" sz="4400" b="1" u="sng" dirty="0">
                <a:solidFill>
                  <a:srgbClr val="002060"/>
                </a:solidFill>
                <a:latin typeface="Times New Roman" panose="02020603050405020304" pitchFamily="18" charset="0"/>
                <a:cs typeface="Times New Roman" panose="02020603050405020304" pitchFamily="18" charset="0"/>
              </a:rPr>
              <a:t>Usefulness of internship</a:t>
            </a:r>
          </a:p>
        </p:txBody>
      </p:sp>
      <p:sp>
        <p:nvSpPr>
          <p:cNvPr id="62" name="TextBox 61">
            <a:extLst>
              <a:ext uri="{FF2B5EF4-FFF2-40B4-BE49-F238E27FC236}">
                <a16:creationId xmlns:a16="http://schemas.microsoft.com/office/drawing/2014/main" id="{80DDE5BB-5C5B-1E16-02B3-76063B574712}"/>
              </a:ext>
            </a:extLst>
          </p:cNvPr>
          <p:cNvSpPr txBox="1"/>
          <p:nvPr/>
        </p:nvSpPr>
        <p:spPr>
          <a:xfrm>
            <a:off x="2888812" y="40803347"/>
            <a:ext cx="7141699" cy="1200329"/>
          </a:xfrm>
          <a:prstGeom prst="rect">
            <a:avLst/>
          </a:prstGeom>
          <a:noFill/>
        </p:spPr>
        <p:txBody>
          <a:bodyPr wrap="none" rtlCol="0">
            <a:spAutoFit/>
          </a:bodyPr>
          <a:lstStyle/>
          <a:p>
            <a:pPr marL="285750" indent="-28575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Knowing the corporate sector </a:t>
            </a:r>
          </a:p>
          <a:p>
            <a:pPr marL="285750" indent="-28575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Development of management skills </a:t>
            </a:r>
          </a:p>
        </p:txBody>
      </p:sp>
      <p:graphicFrame>
        <p:nvGraphicFramePr>
          <p:cNvPr id="70" name="Diagram 69">
            <a:extLst>
              <a:ext uri="{FF2B5EF4-FFF2-40B4-BE49-F238E27FC236}">
                <a16:creationId xmlns:a16="http://schemas.microsoft.com/office/drawing/2014/main" id="{79E249C9-2ECA-0FB9-DE73-F691238F7FBB}"/>
              </a:ext>
            </a:extLst>
          </p:cNvPr>
          <p:cNvGraphicFramePr/>
          <p:nvPr>
            <p:extLst>
              <p:ext uri="{D42A27DB-BD31-4B8C-83A1-F6EECF244321}">
                <p14:modId xmlns:p14="http://schemas.microsoft.com/office/powerpoint/2010/main" val="1804043285"/>
              </p:ext>
            </p:extLst>
          </p:nvPr>
        </p:nvGraphicFramePr>
        <p:xfrm>
          <a:off x="17627600" y="32818808"/>
          <a:ext cx="11902994" cy="939937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1" name="TextBox 70">
            <a:extLst>
              <a:ext uri="{FF2B5EF4-FFF2-40B4-BE49-F238E27FC236}">
                <a16:creationId xmlns:a16="http://schemas.microsoft.com/office/drawing/2014/main" id="{B73ACD33-29D1-9CF1-D84D-CBA4575C4128}"/>
              </a:ext>
            </a:extLst>
          </p:cNvPr>
          <p:cNvSpPr txBox="1"/>
          <p:nvPr/>
        </p:nvSpPr>
        <p:spPr>
          <a:xfrm>
            <a:off x="18899091" y="36585682"/>
            <a:ext cx="5343636" cy="707886"/>
          </a:xfrm>
          <a:prstGeom prst="rect">
            <a:avLst/>
          </a:prstGeom>
          <a:noFill/>
        </p:spPr>
        <p:txBody>
          <a:bodyPr wrap="square" rtlCol="0">
            <a:spAutoFit/>
          </a:bodyPr>
          <a:lstStyle/>
          <a:p>
            <a:r>
              <a:rPr lang="en-IN" sz="4000" b="1" dirty="0">
                <a:solidFill>
                  <a:srgbClr val="FFFF00"/>
                </a:solidFill>
              </a:rPr>
              <a:t>STRENGHT</a:t>
            </a:r>
          </a:p>
        </p:txBody>
      </p:sp>
      <p:sp>
        <p:nvSpPr>
          <p:cNvPr id="72" name="TextBox 71">
            <a:extLst>
              <a:ext uri="{FF2B5EF4-FFF2-40B4-BE49-F238E27FC236}">
                <a16:creationId xmlns:a16="http://schemas.microsoft.com/office/drawing/2014/main" id="{DF05EA72-AD38-6A42-1A4F-DEFB481EDD45}"/>
              </a:ext>
            </a:extLst>
          </p:cNvPr>
          <p:cNvSpPr txBox="1"/>
          <p:nvPr/>
        </p:nvSpPr>
        <p:spPr>
          <a:xfrm>
            <a:off x="25566399" y="36523920"/>
            <a:ext cx="5343636" cy="707886"/>
          </a:xfrm>
          <a:prstGeom prst="rect">
            <a:avLst/>
          </a:prstGeom>
          <a:noFill/>
        </p:spPr>
        <p:txBody>
          <a:bodyPr wrap="square" rtlCol="0">
            <a:spAutoFit/>
          </a:bodyPr>
          <a:lstStyle/>
          <a:p>
            <a:r>
              <a:rPr lang="en-IN" sz="4000" b="1" dirty="0">
                <a:solidFill>
                  <a:srgbClr val="FFFF00"/>
                </a:solidFill>
              </a:rPr>
              <a:t>WEAKNESS</a:t>
            </a:r>
          </a:p>
        </p:txBody>
      </p:sp>
      <p:sp>
        <p:nvSpPr>
          <p:cNvPr id="73" name="TextBox 72">
            <a:extLst>
              <a:ext uri="{FF2B5EF4-FFF2-40B4-BE49-F238E27FC236}">
                <a16:creationId xmlns:a16="http://schemas.microsoft.com/office/drawing/2014/main" id="{11D9B356-D08A-D1B8-CAE4-3053F49CFD65}"/>
              </a:ext>
            </a:extLst>
          </p:cNvPr>
          <p:cNvSpPr txBox="1"/>
          <p:nvPr/>
        </p:nvSpPr>
        <p:spPr>
          <a:xfrm>
            <a:off x="18399438" y="37830514"/>
            <a:ext cx="3682687" cy="707886"/>
          </a:xfrm>
          <a:prstGeom prst="rect">
            <a:avLst/>
          </a:prstGeom>
          <a:noFill/>
        </p:spPr>
        <p:txBody>
          <a:bodyPr wrap="square" rtlCol="0">
            <a:spAutoFit/>
          </a:bodyPr>
          <a:lstStyle/>
          <a:p>
            <a:r>
              <a:rPr lang="en-IN" sz="4000" b="1" dirty="0">
                <a:solidFill>
                  <a:srgbClr val="FFFF00"/>
                </a:solidFill>
              </a:rPr>
              <a:t>OPPORTUNITY</a:t>
            </a:r>
          </a:p>
        </p:txBody>
      </p:sp>
      <p:sp>
        <p:nvSpPr>
          <p:cNvPr id="74" name="TextBox 73">
            <a:extLst>
              <a:ext uri="{FF2B5EF4-FFF2-40B4-BE49-F238E27FC236}">
                <a16:creationId xmlns:a16="http://schemas.microsoft.com/office/drawing/2014/main" id="{A7789664-751D-565F-DE8F-C3BD0DE91274}"/>
              </a:ext>
            </a:extLst>
          </p:cNvPr>
          <p:cNvSpPr txBox="1"/>
          <p:nvPr/>
        </p:nvSpPr>
        <p:spPr>
          <a:xfrm>
            <a:off x="25752558" y="37830514"/>
            <a:ext cx="5343636" cy="707886"/>
          </a:xfrm>
          <a:prstGeom prst="rect">
            <a:avLst/>
          </a:prstGeom>
          <a:noFill/>
        </p:spPr>
        <p:txBody>
          <a:bodyPr wrap="square" rtlCol="0">
            <a:spAutoFit/>
          </a:bodyPr>
          <a:lstStyle/>
          <a:p>
            <a:r>
              <a:rPr lang="en-IN" sz="4000" b="1" dirty="0">
                <a:solidFill>
                  <a:srgbClr val="FFFF00"/>
                </a:solidFill>
              </a:rPr>
              <a:t>THREAT</a:t>
            </a:r>
          </a:p>
        </p:txBody>
      </p:sp>
      <p:graphicFrame>
        <p:nvGraphicFramePr>
          <p:cNvPr id="75" name="Chart 74">
            <a:extLst>
              <a:ext uri="{FF2B5EF4-FFF2-40B4-BE49-F238E27FC236}">
                <a16:creationId xmlns:a16="http://schemas.microsoft.com/office/drawing/2014/main" id="{0C20B585-72EA-FA00-F196-488E9CA7AFCA}"/>
              </a:ext>
            </a:extLst>
          </p:cNvPr>
          <p:cNvGraphicFramePr>
            <a:graphicFrameLocks/>
          </p:cNvGraphicFramePr>
          <p:nvPr>
            <p:extLst>
              <p:ext uri="{D42A27DB-BD31-4B8C-83A1-F6EECF244321}">
                <p14:modId xmlns:p14="http://schemas.microsoft.com/office/powerpoint/2010/main" val="4179212250"/>
              </p:ext>
            </p:extLst>
          </p:nvPr>
        </p:nvGraphicFramePr>
        <p:xfrm>
          <a:off x="16859249" y="14297677"/>
          <a:ext cx="14409933" cy="17149016"/>
        </p:xfrm>
        <a:graphic>
          <a:graphicData uri="http://schemas.openxmlformats.org/drawingml/2006/chart">
            <c:chart xmlns:c="http://schemas.openxmlformats.org/drawingml/2006/chart" xmlns:r="http://schemas.openxmlformats.org/officeDocument/2006/relationships" r:id="rId18"/>
          </a:graphicData>
        </a:graphic>
      </p:graphicFrame>
      <p:sp>
        <p:nvSpPr>
          <p:cNvPr id="2" name="TextBox 1">
            <a:extLst>
              <a:ext uri="{FF2B5EF4-FFF2-40B4-BE49-F238E27FC236}">
                <a16:creationId xmlns:a16="http://schemas.microsoft.com/office/drawing/2014/main" id="{5D665E5C-1693-8594-2997-B226D62403E5}"/>
              </a:ext>
            </a:extLst>
          </p:cNvPr>
          <p:cNvSpPr txBox="1"/>
          <p:nvPr/>
        </p:nvSpPr>
        <p:spPr>
          <a:xfrm>
            <a:off x="544169" y="42545000"/>
            <a:ext cx="4073551" cy="1015663"/>
          </a:xfrm>
          <a:prstGeom prst="rect">
            <a:avLst/>
          </a:prstGeom>
          <a:noFill/>
        </p:spPr>
        <p:txBody>
          <a:bodyPr wrap="none" rtlCol="0">
            <a:spAutoFit/>
          </a:bodyPr>
          <a:lstStyle/>
          <a:p>
            <a:r>
              <a:rPr lang="en-IN" sz="6000" dirty="0">
                <a:highlight>
                  <a:srgbClr val="FFFF00"/>
                </a:highlight>
                <a:latin typeface="Times New Roman" panose="02020603050405020304" pitchFamily="18" charset="0"/>
                <a:cs typeface="Times New Roman" panose="02020603050405020304" pitchFamily="18" charset="0"/>
              </a:rPr>
              <a:t>Suggestion:-</a:t>
            </a:r>
          </a:p>
        </p:txBody>
      </p:sp>
      <p:sp>
        <p:nvSpPr>
          <p:cNvPr id="3" name="TextBox 2">
            <a:extLst>
              <a:ext uri="{FF2B5EF4-FFF2-40B4-BE49-F238E27FC236}">
                <a16:creationId xmlns:a16="http://schemas.microsoft.com/office/drawing/2014/main" id="{8188128A-54F7-74D0-F256-708C8B1ED606}"/>
              </a:ext>
            </a:extLst>
          </p:cNvPr>
          <p:cNvSpPr txBox="1"/>
          <p:nvPr/>
        </p:nvSpPr>
        <p:spPr>
          <a:xfrm>
            <a:off x="4597511" y="42615994"/>
            <a:ext cx="26941991" cy="923330"/>
          </a:xfrm>
          <a:prstGeom prst="rect">
            <a:avLst/>
          </a:prstGeom>
          <a:noFill/>
        </p:spPr>
        <p:txBody>
          <a:bodyPr wrap="none" rtlCol="0">
            <a:spAutoFit/>
          </a:bodyPr>
          <a:lstStyle/>
          <a:p>
            <a:r>
              <a:rPr lang="en-IN" sz="5400" dirty="0">
                <a:latin typeface="Times New Roman" panose="02020603050405020304" pitchFamily="18" charset="0"/>
                <a:cs typeface="Times New Roman" panose="02020603050405020304" pitchFamily="18" charset="0"/>
              </a:rPr>
              <a:t>Prioritizing the thoughts of interns and employees and sticking to the mentioned working hours. </a:t>
            </a:r>
          </a:p>
        </p:txBody>
      </p:sp>
      <p:sp>
        <p:nvSpPr>
          <p:cNvPr id="8" name="TextBox 7">
            <a:extLst>
              <a:ext uri="{FF2B5EF4-FFF2-40B4-BE49-F238E27FC236}">
                <a16:creationId xmlns:a16="http://schemas.microsoft.com/office/drawing/2014/main" id="{35531D1A-537E-A4A6-E7BF-C9468CF85A5B}"/>
              </a:ext>
            </a:extLst>
          </p:cNvPr>
          <p:cNvSpPr txBox="1"/>
          <p:nvPr/>
        </p:nvSpPr>
        <p:spPr>
          <a:xfrm>
            <a:off x="18075939" y="5698463"/>
            <a:ext cx="5739072" cy="584775"/>
          </a:xfrm>
          <a:prstGeom prst="rect">
            <a:avLst/>
          </a:prstGeom>
          <a:noFill/>
        </p:spPr>
        <p:txBody>
          <a:bodyPr wrap="none" rtlCol="0">
            <a:spAutoFit/>
          </a:bodyPr>
          <a:lstStyle/>
          <a:p>
            <a:r>
              <a:rPr lang="en-IN" sz="3200" b="1" dirty="0">
                <a:solidFill>
                  <a:srgbClr val="FF0000"/>
                </a:solidFill>
                <a:latin typeface="Times New Roman" panose="02020603050405020304" pitchFamily="18" charset="0"/>
                <a:cs typeface="Times New Roman" panose="02020603050405020304" pitchFamily="18" charset="0"/>
              </a:rPr>
              <a:t>SWATCH BHARAT MISSION </a:t>
            </a:r>
          </a:p>
        </p:txBody>
      </p:sp>
    </p:spTree>
    <p:extLst>
      <p:ext uri="{BB962C8B-B14F-4D97-AF65-F5344CB8AC3E}">
        <p14:creationId xmlns:p14="http://schemas.microsoft.com/office/powerpoint/2010/main" val="34696871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1949</TotalTime>
  <Words>316</Words>
  <Application>Microsoft Office PowerPoint</Application>
  <PresentationFormat>Custom</PresentationFormat>
  <Paragraphs>55</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32</vt:lpstr>
      <vt:lpstr>Arial</vt:lpstr>
      <vt:lpstr>Arial Black</vt:lpstr>
      <vt:lpstr>Calibri</vt:lpstr>
      <vt:lpstr>Calibri Light</vt:lpstr>
      <vt:lpstr>Symbol</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Yogesh Kumar</dc:creator>
  <cp:lastModifiedBy>Yogesh Kumar</cp:lastModifiedBy>
  <cp:revision>4</cp:revision>
  <dcterms:created xsi:type="dcterms:W3CDTF">2022-06-08T10:04:25Z</dcterms:created>
  <dcterms:modified xsi:type="dcterms:W3CDTF">2022-06-11T05:25:30Z</dcterms:modified>
</cp:coreProperties>
</file>